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2918400" cy="16459200"/>
  <p:notesSz cx="32461200" cy="5120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1pPr>
    <a:lvl2pPr marL="4572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5pPr>
    <a:lvl6pPr marL="2286000" algn="l" defTabSz="914400" rtl="0" eaLnBrk="1" latinLnBrk="0" hangingPunct="1">
      <a:defRPr sz="2400" b="1" kern="1200">
        <a:solidFill>
          <a:schemeClr val="tx1"/>
        </a:solidFill>
        <a:latin typeface="Times New Roman" pitchFamily="-111" charset="0"/>
        <a:ea typeface="ＭＳ Ｐゴシック" pitchFamily="-111" charset="-128"/>
        <a:cs typeface="+mn-cs"/>
      </a:defRPr>
    </a:lvl6pPr>
    <a:lvl7pPr marL="2743200" algn="l" defTabSz="914400" rtl="0" eaLnBrk="1" latinLnBrk="0" hangingPunct="1">
      <a:defRPr sz="2400" b="1" kern="1200">
        <a:solidFill>
          <a:schemeClr val="tx1"/>
        </a:solidFill>
        <a:latin typeface="Times New Roman" pitchFamily="-111" charset="0"/>
        <a:ea typeface="ＭＳ Ｐゴシック" pitchFamily="-111" charset="-128"/>
        <a:cs typeface="+mn-cs"/>
      </a:defRPr>
    </a:lvl7pPr>
    <a:lvl8pPr marL="3200400" algn="l" defTabSz="914400" rtl="0" eaLnBrk="1" latinLnBrk="0" hangingPunct="1">
      <a:defRPr sz="2400" b="1" kern="1200">
        <a:solidFill>
          <a:schemeClr val="tx1"/>
        </a:solidFill>
        <a:latin typeface="Times New Roman" pitchFamily="-111" charset="0"/>
        <a:ea typeface="ＭＳ Ｐゴシック" pitchFamily="-111" charset="-128"/>
        <a:cs typeface="+mn-cs"/>
      </a:defRPr>
    </a:lvl8pPr>
    <a:lvl9pPr marL="3657600" algn="l" defTabSz="914400" rtl="0" eaLnBrk="1" latinLnBrk="0" hangingPunct="1">
      <a:defRPr sz="2400" b="1" kern="1200">
        <a:solidFill>
          <a:schemeClr val="tx1"/>
        </a:solidFill>
        <a:latin typeface="Times New Roman"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FFFF"/>
    <a:srgbClr val="CBF5FD"/>
    <a:srgbClr val="DDEFEB"/>
    <a:srgbClr val="CCFFFF"/>
    <a:srgbClr val="E7F4F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4320" autoAdjust="0"/>
  </p:normalViewPr>
  <p:slideViewPr>
    <p:cSldViewPr>
      <p:cViewPr varScale="1">
        <p:scale>
          <a:sx n="44" d="100"/>
          <a:sy n="44" d="100"/>
        </p:scale>
        <p:origin x="-486" y="-120"/>
      </p:cViewPr>
      <p:guideLst>
        <p:guide orient="horz" pos="5184"/>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838" cy="3268663"/>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18386425" y="0"/>
            <a:ext cx="14066838" cy="3268663"/>
          </a:xfrm>
          <a:prstGeom prst="rect">
            <a:avLst/>
          </a:prstGeom>
        </p:spPr>
        <p:txBody>
          <a:bodyPr vert="horz" lIns="91440" tIns="45720" rIns="91440" bIns="45720" rtlCol="0"/>
          <a:lstStyle>
            <a:lvl1pPr algn="r">
              <a:defRPr sz="1200"/>
            </a:lvl1pPr>
          </a:lstStyle>
          <a:p>
            <a:pPr>
              <a:defRPr/>
            </a:pPr>
            <a:fld id="{319D2FC3-F0A0-419C-99E4-9429E6020A83}" type="datetimeFigureOut">
              <a:rPr lang="en-US"/>
              <a:pPr>
                <a:defRPr/>
              </a:pPr>
              <a:t>5/7/2012</a:t>
            </a:fld>
            <a:endParaRPr lang="en-US" dirty="0"/>
          </a:p>
        </p:txBody>
      </p:sp>
      <p:sp>
        <p:nvSpPr>
          <p:cNvPr id="4" name="Footer Placeholder 3"/>
          <p:cNvSpPr>
            <a:spLocks noGrp="1"/>
          </p:cNvSpPr>
          <p:nvPr>
            <p:ph type="ftr" sz="quarter" idx="2"/>
          </p:nvPr>
        </p:nvSpPr>
        <p:spPr>
          <a:xfrm>
            <a:off x="0" y="62099825"/>
            <a:ext cx="14066838" cy="3268663"/>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18386425" y="62099825"/>
            <a:ext cx="14066838" cy="3268663"/>
          </a:xfrm>
          <a:prstGeom prst="rect">
            <a:avLst/>
          </a:prstGeom>
        </p:spPr>
        <p:txBody>
          <a:bodyPr vert="horz" lIns="91440" tIns="45720" rIns="91440" bIns="45720" rtlCol="0" anchor="b"/>
          <a:lstStyle>
            <a:lvl1pPr algn="r">
              <a:defRPr sz="1200"/>
            </a:lvl1pPr>
          </a:lstStyle>
          <a:p>
            <a:pPr>
              <a:defRPr/>
            </a:pPr>
            <a:fld id="{E14412EC-F137-439D-93A6-12AC48EA7B6B}" type="slidenum">
              <a:rPr lang="en-US"/>
              <a:pPr>
                <a:defRPr/>
              </a:pPr>
              <a:t>‹#›</a:t>
            </a:fld>
            <a:endParaRPr lang="en-US" dirty="0"/>
          </a:p>
        </p:txBody>
      </p:sp>
    </p:spTree>
    <p:extLst>
      <p:ext uri="{BB962C8B-B14F-4D97-AF65-F5344CB8AC3E}">
        <p14:creationId xmlns:p14="http://schemas.microsoft.com/office/powerpoint/2010/main" val="37500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838" cy="25606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18386425" y="0"/>
            <a:ext cx="14066838" cy="2560638"/>
          </a:xfrm>
          <a:prstGeom prst="rect">
            <a:avLst/>
          </a:prstGeom>
        </p:spPr>
        <p:txBody>
          <a:bodyPr vert="horz" lIns="91440" tIns="45720" rIns="91440" bIns="45720" rtlCol="0"/>
          <a:lstStyle>
            <a:lvl1pPr algn="r">
              <a:defRPr sz="1200"/>
            </a:lvl1pPr>
          </a:lstStyle>
          <a:p>
            <a:pPr>
              <a:defRPr/>
            </a:pPr>
            <a:fld id="{9909EAEC-A523-4F17-A3AE-FC60F46B8C30}" type="datetimeFigureOut">
              <a:rPr lang="en-US"/>
              <a:pPr>
                <a:defRPr/>
              </a:pPr>
              <a:t>5/7/2012</a:t>
            </a:fld>
            <a:endParaRPr lang="en-US" dirty="0"/>
          </a:p>
        </p:txBody>
      </p:sp>
      <p:sp>
        <p:nvSpPr>
          <p:cNvPr id="4" name="Slide Image Placeholder 3"/>
          <p:cNvSpPr>
            <a:spLocks noGrp="1" noRot="1" noChangeAspect="1"/>
          </p:cNvSpPr>
          <p:nvPr>
            <p:ph type="sldImg" idx="2"/>
          </p:nvPr>
        </p:nvSpPr>
        <p:spPr>
          <a:xfrm>
            <a:off x="-2971800" y="3840163"/>
            <a:ext cx="38404800" cy="192024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3246438" y="24323675"/>
            <a:ext cx="25968325" cy="230425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48637825"/>
            <a:ext cx="14066838" cy="255905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18386425" y="48637825"/>
            <a:ext cx="14066838" cy="2559050"/>
          </a:xfrm>
          <a:prstGeom prst="rect">
            <a:avLst/>
          </a:prstGeom>
        </p:spPr>
        <p:txBody>
          <a:bodyPr vert="horz" lIns="91440" tIns="45720" rIns="91440" bIns="45720" rtlCol="0" anchor="b"/>
          <a:lstStyle>
            <a:lvl1pPr algn="r">
              <a:defRPr sz="1200"/>
            </a:lvl1pPr>
          </a:lstStyle>
          <a:p>
            <a:pPr>
              <a:defRPr/>
            </a:pPr>
            <a:fld id="{F0266A29-77F3-40DD-96B5-9486F113E884}" type="slidenum">
              <a:rPr lang="en-US"/>
              <a:pPr>
                <a:defRPr/>
              </a:pPr>
              <a:t>‹#›</a:t>
            </a:fld>
            <a:endParaRPr lang="en-US" dirty="0"/>
          </a:p>
        </p:txBody>
      </p:sp>
    </p:spTree>
    <p:extLst>
      <p:ext uri="{BB962C8B-B14F-4D97-AF65-F5344CB8AC3E}">
        <p14:creationId xmlns:p14="http://schemas.microsoft.com/office/powerpoint/2010/main" val="53782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fld id="{8507B004-DE69-41F5-8C9C-1B065C0D852B}" type="slidenum">
              <a:rPr lang="en-US" sz="1200" smtClean="0"/>
              <a:pPr/>
              <a:t>1</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5113338"/>
            <a:ext cx="27981275" cy="35274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9326563"/>
            <a:ext cx="23044150" cy="4206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B438B2-00AF-49B7-A218-D35D524D7612}" type="slidenum">
              <a:rPr lang="en-US"/>
              <a:pPr>
                <a:defRPr/>
              </a:pPr>
              <a:t>‹#›</a:t>
            </a:fld>
            <a:endParaRPr lang="en-US" dirty="0"/>
          </a:p>
        </p:txBody>
      </p:sp>
    </p:spTree>
    <p:extLst>
      <p:ext uri="{BB962C8B-B14F-4D97-AF65-F5344CB8AC3E}">
        <p14:creationId xmlns:p14="http://schemas.microsoft.com/office/powerpoint/2010/main" val="178720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5CFB52-81DB-4335-B4D2-629F99577A88}" type="slidenum">
              <a:rPr lang="en-US"/>
              <a:pPr>
                <a:defRPr/>
              </a:pPr>
              <a:t>‹#›</a:t>
            </a:fld>
            <a:endParaRPr lang="en-US" dirty="0"/>
          </a:p>
        </p:txBody>
      </p:sp>
    </p:spTree>
    <p:extLst>
      <p:ext uri="{BB962C8B-B14F-4D97-AF65-F5344CB8AC3E}">
        <p14:creationId xmlns:p14="http://schemas.microsoft.com/office/powerpoint/2010/main" val="25810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1463675"/>
            <a:ext cx="6994525" cy="13166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563" y="1463675"/>
            <a:ext cx="20834350" cy="1316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93F038-7078-4AA6-8A17-14AE90C1E990}" type="slidenum">
              <a:rPr lang="en-US"/>
              <a:pPr>
                <a:defRPr/>
              </a:pPr>
              <a:t>‹#›</a:t>
            </a:fld>
            <a:endParaRPr lang="en-US" dirty="0"/>
          </a:p>
        </p:txBody>
      </p:sp>
    </p:spTree>
    <p:extLst>
      <p:ext uri="{BB962C8B-B14F-4D97-AF65-F5344CB8AC3E}">
        <p14:creationId xmlns:p14="http://schemas.microsoft.com/office/powerpoint/2010/main" val="34363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49B7AC-3DD4-48FB-BBD6-5E107F616409}" type="slidenum">
              <a:rPr lang="en-US"/>
              <a:pPr>
                <a:defRPr/>
              </a:pPr>
              <a:t>‹#›</a:t>
            </a:fld>
            <a:endParaRPr lang="en-US" dirty="0"/>
          </a:p>
        </p:txBody>
      </p:sp>
    </p:spTree>
    <p:extLst>
      <p:ext uri="{BB962C8B-B14F-4D97-AF65-F5344CB8AC3E}">
        <p14:creationId xmlns:p14="http://schemas.microsoft.com/office/powerpoint/2010/main" val="29120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0575925"/>
            <a:ext cx="27981275" cy="3270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6975475"/>
            <a:ext cx="27981275" cy="36004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1D678B-AD55-4B25-ACB8-C1ED37F21C66}" type="slidenum">
              <a:rPr lang="en-US"/>
              <a:pPr>
                <a:defRPr/>
              </a:pPr>
              <a:t>‹#›</a:t>
            </a:fld>
            <a:endParaRPr lang="en-US" dirty="0"/>
          </a:p>
        </p:txBody>
      </p:sp>
    </p:spTree>
    <p:extLst>
      <p:ext uri="{BB962C8B-B14F-4D97-AF65-F5344CB8AC3E}">
        <p14:creationId xmlns:p14="http://schemas.microsoft.com/office/powerpoint/2010/main" val="204459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563" y="4754563"/>
            <a:ext cx="13914437" cy="9875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4754563"/>
            <a:ext cx="13914438" cy="9875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87A83B-12A6-426B-8EF3-9A0150068680}" type="slidenum">
              <a:rPr lang="en-US"/>
              <a:pPr>
                <a:defRPr/>
              </a:pPr>
              <a:t>‹#›</a:t>
            </a:fld>
            <a:endParaRPr lang="en-US" dirty="0"/>
          </a:p>
        </p:txBody>
      </p:sp>
    </p:spTree>
    <p:extLst>
      <p:ext uri="{BB962C8B-B14F-4D97-AF65-F5344CB8AC3E}">
        <p14:creationId xmlns:p14="http://schemas.microsoft.com/office/powerpoint/2010/main" val="9959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658813"/>
            <a:ext cx="29625925"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3684588"/>
            <a:ext cx="14544675"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5219700"/>
            <a:ext cx="14544675"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3684588"/>
            <a:ext cx="14549438"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5219700"/>
            <a:ext cx="14549438"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53A9948-CB09-49F8-BC6B-05AA15C64E39}" type="slidenum">
              <a:rPr lang="en-US"/>
              <a:pPr>
                <a:defRPr/>
              </a:pPr>
              <a:t>‹#›</a:t>
            </a:fld>
            <a:endParaRPr lang="en-US" dirty="0"/>
          </a:p>
        </p:txBody>
      </p:sp>
    </p:spTree>
    <p:extLst>
      <p:ext uri="{BB962C8B-B14F-4D97-AF65-F5344CB8AC3E}">
        <p14:creationId xmlns:p14="http://schemas.microsoft.com/office/powerpoint/2010/main" val="362271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D6A0C0-51AE-4F1E-A5F5-B818A2F57273}" type="slidenum">
              <a:rPr lang="en-US"/>
              <a:pPr>
                <a:defRPr/>
              </a:pPr>
              <a:t>‹#›</a:t>
            </a:fld>
            <a:endParaRPr lang="en-US" dirty="0"/>
          </a:p>
        </p:txBody>
      </p:sp>
    </p:spTree>
    <p:extLst>
      <p:ext uri="{BB962C8B-B14F-4D97-AF65-F5344CB8AC3E}">
        <p14:creationId xmlns:p14="http://schemas.microsoft.com/office/powerpoint/2010/main" val="364163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1B925E9-1ACA-4939-A9BA-2D3C72770450}" type="slidenum">
              <a:rPr lang="en-US"/>
              <a:pPr>
                <a:defRPr/>
              </a:pPr>
              <a:t>‹#›</a:t>
            </a:fld>
            <a:endParaRPr lang="en-US" dirty="0"/>
          </a:p>
        </p:txBody>
      </p:sp>
    </p:spTree>
    <p:extLst>
      <p:ext uri="{BB962C8B-B14F-4D97-AF65-F5344CB8AC3E}">
        <p14:creationId xmlns:p14="http://schemas.microsoft.com/office/powerpoint/2010/main" val="313334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655638"/>
            <a:ext cx="10829925" cy="27892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655638"/>
            <a:ext cx="18402300" cy="14047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3444875"/>
            <a:ext cx="10829925" cy="11258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963BC2-A280-429C-BCA0-CB57E1BE6EF8}" type="slidenum">
              <a:rPr lang="en-US"/>
              <a:pPr>
                <a:defRPr/>
              </a:pPr>
              <a:t>‹#›</a:t>
            </a:fld>
            <a:endParaRPr lang="en-US" dirty="0"/>
          </a:p>
        </p:txBody>
      </p:sp>
    </p:spTree>
    <p:extLst>
      <p:ext uri="{BB962C8B-B14F-4D97-AF65-F5344CB8AC3E}">
        <p14:creationId xmlns:p14="http://schemas.microsoft.com/office/powerpoint/2010/main" val="39462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1522075"/>
            <a:ext cx="19751675" cy="13589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1470025"/>
            <a:ext cx="19751675" cy="9875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451600" y="12880975"/>
            <a:ext cx="19751675" cy="1931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9B90EC-362C-4053-A901-87B21CEBE28A}" type="slidenum">
              <a:rPr lang="en-US"/>
              <a:pPr>
                <a:defRPr/>
              </a:pPr>
              <a:t>‹#›</a:t>
            </a:fld>
            <a:endParaRPr lang="en-US" dirty="0"/>
          </a:p>
        </p:txBody>
      </p:sp>
    </p:spTree>
    <p:extLst>
      <p:ext uri="{BB962C8B-B14F-4D97-AF65-F5344CB8AC3E}">
        <p14:creationId xmlns:p14="http://schemas.microsoft.com/office/powerpoint/2010/main" val="104492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1463675"/>
            <a:ext cx="279812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2156" tIns="141078" rIns="282156" bIns="14107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563" y="4754563"/>
            <a:ext cx="27981275" cy="987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2156" tIns="141078" rIns="282156" bIns="1410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563" y="14995525"/>
            <a:ext cx="6858000" cy="1098550"/>
          </a:xfrm>
          <a:prstGeom prst="rect">
            <a:avLst/>
          </a:prstGeom>
          <a:noFill/>
          <a:ln w="9525">
            <a:noFill/>
            <a:miter lim="800000"/>
            <a:headEnd/>
            <a:tailEnd/>
          </a:ln>
          <a:effectLst/>
        </p:spPr>
        <p:txBody>
          <a:bodyPr vert="horz" wrap="square" lIns="282156" tIns="141078" rIns="282156" bIns="141078" numCol="1" anchor="t" anchorCtr="0" compatLnSpc="1">
            <a:prstTxWarp prst="textNoShape">
              <a:avLst/>
            </a:prstTxWarp>
          </a:bodyPr>
          <a:lstStyle>
            <a:lvl1pPr>
              <a:defRPr sz="4300" b="0">
                <a:latin typeface="Times" pitchFamily="-111" charset="0"/>
              </a:defRPr>
            </a:lvl1pPr>
          </a:lstStyle>
          <a:p>
            <a:pPr>
              <a:defRPr/>
            </a:pPr>
            <a:endParaRPr lang="en-US" dirty="0"/>
          </a:p>
        </p:txBody>
      </p:sp>
      <p:sp>
        <p:nvSpPr>
          <p:cNvPr id="1029" name="Rectangle 5"/>
          <p:cNvSpPr>
            <a:spLocks noGrp="1" noChangeArrowheads="1"/>
          </p:cNvSpPr>
          <p:nvPr>
            <p:ph type="ftr" sz="quarter" idx="3"/>
          </p:nvPr>
        </p:nvSpPr>
        <p:spPr bwMode="auto">
          <a:xfrm>
            <a:off x="11247438" y="14995525"/>
            <a:ext cx="10423525" cy="1098550"/>
          </a:xfrm>
          <a:prstGeom prst="rect">
            <a:avLst/>
          </a:prstGeom>
          <a:noFill/>
          <a:ln w="9525">
            <a:noFill/>
            <a:miter lim="800000"/>
            <a:headEnd/>
            <a:tailEnd/>
          </a:ln>
          <a:effectLst/>
        </p:spPr>
        <p:txBody>
          <a:bodyPr vert="horz" wrap="square" lIns="282156" tIns="141078" rIns="282156" bIns="141078" numCol="1" anchor="t" anchorCtr="0" compatLnSpc="1">
            <a:prstTxWarp prst="textNoShape">
              <a:avLst/>
            </a:prstTxWarp>
          </a:bodyPr>
          <a:lstStyle>
            <a:lvl1pPr algn="ctr">
              <a:defRPr sz="4300" b="0">
                <a:latin typeface="Times" pitchFamily="-111" charset="0"/>
              </a:defRPr>
            </a:lvl1pPr>
          </a:lstStyle>
          <a:p>
            <a:pPr>
              <a:defRPr/>
            </a:pPr>
            <a:endParaRPr lang="en-US" dirty="0"/>
          </a:p>
        </p:txBody>
      </p:sp>
      <p:sp>
        <p:nvSpPr>
          <p:cNvPr id="1030" name="Rectangle 6"/>
          <p:cNvSpPr>
            <a:spLocks noGrp="1" noChangeArrowheads="1"/>
          </p:cNvSpPr>
          <p:nvPr>
            <p:ph type="sldNum" sz="quarter" idx="4"/>
          </p:nvPr>
        </p:nvSpPr>
        <p:spPr bwMode="auto">
          <a:xfrm>
            <a:off x="23591838" y="14995525"/>
            <a:ext cx="6858000" cy="1098550"/>
          </a:xfrm>
          <a:prstGeom prst="rect">
            <a:avLst/>
          </a:prstGeom>
          <a:noFill/>
          <a:ln w="9525">
            <a:noFill/>
            <a:miter lim="800000"/>
            <a:headEnd/>
            <a:tailEnd/>
          </a:ln>
          <a:effectLst/>
        </p:spPr>
        <p:txBody>
          <a:bodyPr vert="horz" wrap="square" lIns="282156" tIns="141078" rIns="282156" bIns="141078" numCol="1" anchor="t" anchorCtr="0" compatLnSpc="1">
            <a:prstTxWarp prst="textNoShape">
              <a:avLst/>
            </a:prstTxWarp>
          </a:bodyPr>
          <a:lstStyle>
            <a:lvl1pPr algn="r">
              <a:defRPr sz="4300" b="0">
                <a:latin typeface="Times" pitchFamily="-111" charset="0"/>
              </a:defRPr>
            </a:lvl1pPr>
          </a:lstStyle>
          <a:p>
            <a:pPr>
              <a:defRPr/>
            </a:pPr>
            <a:fld id="{BA628BAF-0112-4FCA-8967-FADACD43FA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20988" rtl="0" eaLnBrk="0" fontAlgn="base" hangingPunct="0">
        <a:spcBef>
          <a:spcPct val="0"/>
        </a:spcBef>
        <a:spcAft>
          <a:spcPct val="0"/>
        </a:spcAft>
        <a:defRPr sz="13600">
          <a:solidFill>
            <a:schemeClr val="tx2"/>
          </a:solidFill>
          <a:latin typeface="+mj-lt"/>
          <a:ea typeface="ＭＳ Ｐゴシック" pitchFamily="-111" charset="-128"/>
          <a:cs typeface="+mj-cs"/>
        </a:defRPr>
      </a:lvl1pPr>
      <a:lvl2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2pPr>
      <a:lvl3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3pPr>
      <a:lvl4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4pPr>
      <a:lvl5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5pPr>
      <a:lvl6pPr marL="457200" algn="ctr" defTabSz="2820988" rtl="0" fontAlgn="base">
        <a:spcBef>
          <a:spcPct val="0"/>
        </a:spcBef>
        <a:spcAft>
          <a:spcPct val="0"/>
        </a:spcAft>
        <a:defRPr sz="13600">
          <a:solidFill>
            <a:schemeClr val="tx2"/>
          </a:solidFill>
          <a:latin typeface="Times" pitchFamily="18" charset="0"/>
        </a:defRPr>
      </a:lvl6pPr>
      <a:lvl7pPr marL="914400" algn="ctr" defTabSz="2820988" rtl="0" fontAlgn="base">
        <a:spcBef>
          <a:spcPct val="0"/>
        </a:spcBef>
        <a:spcAft>
          <a:spcPct val="0"/>
        </a:spcAft>
        <a:defRPr sz="13600">
          <a:solidFill>
            <a:schemeClr val="tx2"/>
          </a:solidFill>
          <a:latin typeface="Times" pitchFamily="18" charset="0"/>
        </a:defRPr>
      </a:lvl7pPr>
      <a:lvl8pPr marL="1371600" algn="ctr" defTabSz="2820988" rtl="0" fontAlgn="base">
        <a:spcBef>
          <a:spcPct val="0"/>
        </a:spcBef>
        <a:spcAft>
          <a:spcPct val="0"/>
        </a:spcAft>
        <a:defRPr sz="13600">
          <a:solidFill>
            <a:schemeClr val="tx2"/>
          </a:solidFill>
          <a:latin typeface="Times" pitchFamily="18" charset="0"/>
        </a:defRPr>
      </a:lvl8pPr>
      <a:lvl9pPr marL="1828800" algn="ctr" defTabSz="2820988" rtl="0" fontAlgn="base">
        <a:spcBef>
          <a:spcPct val="0"/>
        </a:spcBef>
        <a:spcAft>
          <a:spcPct val="0"/>
        </a:spcAft>
        <a:defRPr sz="13600">
          <a:solidFill>
            <a:schemeClr val="tx2"/>
          </a:solidFill>
          <a:latin typeface="Times" pitchFamily="18" charset="0"/>
        </a:defRPr>
      </a:lvl9pPr>
    </p:titleStyle>
    <p:bodyStyle>
      <a:lvl1pPr marL="1058863" indent="-1058863" algn="l" defTabSz="2820988" rtl="0" eaLnBrk="0" fontAlgn="base" hangingPunct="0">
        <a:spcBef>
          <a:spcPct val="20000"/>
        </a:spcBef>
        <a:spcAft>
          <a:spcPct val="0"/>
        </a:spcAft>
        <a:buChar char="•"/>
        <a:defRPr sz="9900">
          <a:solidFill>
            <a:schemeClr val="tx1"/>
          </a:solidFill>
          <a:latin typeface="+mn-lt"/>
          <a:ea typeface="ＭＳ Ｐゴシック" pitchFamily="-111" charset="-128"/>
          <a:cs typeface="+mn-cs"/>
        </a:defRPr>
      </a:lvl1pPr>
      <a:lvl2pPr marL="2292350" indent="-881063" algn="l" defTabSz="2820988" rtl="0" eaLnBrk="0" fontAlgn="base" hangingPunct="0">
        <a:spcBef>
          <a:spcPct val="20000"/>
        </a:spcBef>
        <a:spcAft>
          <a:spcPct val="0"/>
        </a:spcAft>
        <a:buChar char="–"/>
        <a:defRPr sz="8600">
          <a:solidFill>
            <a:schemeClr val="tx1"/>
          </a:solidFill>
          <a:latin typeface="+mn-lt"/>
          <a:ea typeface="ＭＳ Ｐゴシック" pitchFamily="-111" charset="-128"/>
        </a:defRPr>
      </a:lvl2pPr>
      <a:lvl3pPr marL="3527425" indent="-706438" algn="l" defTabSz="2820988" rtl="0" eaLnBrk="0" fontAlgn="base" hangingPunct="0">
        <a:spcBef>
          <a:spcPct val="20000"/>
        </a:spcBef>
        <a:spcAft>
          <a:spcPct val="0"/>
        </a:spcAft>
        <a:buChar char="•"/>
        <a:defRPr sz="7400">
          <a:solidFill>
            <a:schemeClr val="tx1"/>
          </a:solidFill>
          <a:latin typeface="+mn-lt"/>
          <a:ea typeface="ＭＳ Ｐゴシック" pitchFamily="-111" charset="-128"/>
        </a:defRPr>
      </a:lvl3pPr>
      <a:lvl4pPr marL="4937125" indent="-704850" algn="l" defTabSz="2820988" rtl="0" eaLnBrk="0" fontAlgn="base" hangingPunct="0">
        <a:spcBef>
          <a:spcPct val="20000"/>
        </a:spcBef>
        <a:spcAft>
          <a:spcPct val="0"/>
        </a:spcAft>
        <a:buChar char="–"/>
        <a:defRPr sz="6200">
          <a:solidFill>
            <a:schemeClr val="tx1"/>
          </a:solidFill>
          <a:latin typeface="+mn-lt"/>
          <a:ea typeface="ＭＳ Ｐゴシック" pitchFamily="-111" charset="-128"/>
        </a:defRPr>
      </a:lvl4pPr>
      <a:lvl5pPr marL="6348413" indent="-704850" algn="l" defTabSz="2820988" rtl="0" eaLnBrk="0" fontAlgn="base" hangingPunct="0">
        <a:spcBef>
          <a:spcPct val="20000"/>
        </a:spcBef>
        <a:spcAft>
          <a:spcPct val="0"/>
        </a:spcAft>
        <a:buChar char="»"/>
        <a:defRPr sz="6200">
          <a:solidFill>
            <a:schemeClr val="tx1"/>
          </a:solidFill>
          <a:latin typeface="+mn-lt"/>
          <a:ea typeface="ＭＳ Ｐゴシック" pitchFamily="-111" charset="-128"/>
        </a:defRPr>
      </a:lvl5pPr>
      <a:lvl6pPr marL="6805613" indent="-704850" algn="l" defTabSz="2820988" rtl="0" fontAlgn="base">
        <a:spcBef>
          <a:spcPct val="20000"/>
        </a:spcBef>
        <a:spcAft>
          <a:spcPct val="0"/>
        </a:spcAft>
        <a:buChar char="»"/>
        <a:defRPr sz="6200">
          <a:solidFill>
            <a:schemeClr val="tx1"/>
          </a:solidFill>
          <a:latin typeface="+mn-lt"/>
        </a:defRPr>
      </a:lvl6pPr>
      <a:lvl7pPr marL="7262813" indent="-704850" algn="l" defTabSz="2820988" rtl="0" fontAlgn="base">
        <a:spcBef>
          <a:spcPct val="20000"/>
        </a:spcBef>
        <a:spcAft>
          <a:spcPct val="0"/>
        </a:spcAft>
        <a:buChar char="»"/>
        <a:defRPr sz="6200">
          <a:solidFill>
            <a:schemeClr val="tx1"/>
          </a:solidFill>
          <a:latin typeface="+mn-lt"/>
        </a:defRPr>
      </a:lvl7pPr>
      <a:lvl8pPr marL="7720013" indent="-704850" algn="l" defTabSz="2820988" rtl="0" fontAlgn="base">
        <a:spcBef>
          <a:spcPct val="20000"/>
        </a:spcBef>
        <a:spcAft>
          <a:spcPct val="0"/>
        </a:spcAft>
        <a:buChar char="»"/>
        <a:defRPr sz="6200">
          <a:solidFill>
            <a:schemeClr val="tx1"/>
          </a:solidFill>
          <a:latin typeface="+mn-lt"/>
        </a:defRPr>
      </a:lvl8pPr>
      <a:lvl9pPr marL="8177213" indent="-704850" algn="l" defTabSz="2820988" rtl="0" fontAlgn="base">
        <a:spcBef>
          <a:spcPct val="20000"/>
        </a:spcBef>
        <a:spcAft>
          <a:spcPct val="0"/>
        </a:spcAft>
        <a:buChar char="»"/>
        <a:defRPr sz="6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denison.edu/~matthewsn/vss2012righthemifield.html"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http://www.journalofvision.org/content/12/2/1.full" TargetMode="External"/><Relationship Id="rId9" Type="http://schemas.openxmlformats.org/officeDocument/2006/relationships/image" Target="../media/image5.pn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68"/>
          <p:cNvSpPr>
            <a:spLocks noChangeShapeType="1"/>
          </p:cNvSpPr>
          <p:nvPr/>
        </p:nvSpPr>
        <p:spPr bwMode="auto">
          <a:xfrm>
            <a:off x="0" y="1752600"/>
            <a:ext cx="329184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1" name="Line 70"/>
          <p:cNvSpPr>
            <a:spLocks noChangeShapeType="1"/>
          </p:cNvSpPr>
          <p:nvPr/>
        </p:nvSpPr>
        <p:spPr bwMode="auto">
          <a:xfrm>
            <a:off x="7772400" y="1752599"/>
            <a:ext cx="0" cy="13970913"/>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2" name="Rectangle 77"/>
          <p:cNvSpPr>
            <a:spLocks noChangeArrowheads="1"/>
          </p:cNvSpPr>
          <p:nvPr/>
        </p:nvSpPr>
        <p:spPr bwMode="auto">
          <a:xfrm>
            <a:off x="1905000" y="0"/>
            <a:ext cx="2948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0" dirty="0" smtClean="0">
                <a:latin typeface="Helvetica" pitchFamily="-111" charset="0"/>
              </a:rPr>
              <a:t>Right Hemifield Deficits in Judging Simultaneity: </a:t>
            </a:r>
            <a:r>
              <a:rPr lang="en-US" sz="6000" b="0" dirty="0">
                <a:latin typeface="Helvetica" pitchFamily="-111" charset="0"/>
              </a:rPr>
              <a:t>A Perceptual Learning Study</a:t>
            </a:r>
          </a:p>
        </p:txBody>
      </p:sp>
      <p:sp>
        <p:nvSpPr>
          <p:cNvPr id="2053" name="Text Box 80"/>
          <p:cNvSpPr txBox="1">
            <a:spLocks noChangeArrowheads="1"/>
          </p:cNvSpPr>
          <p:nvPr/>
        </p:nvSpPr>
        <p:spPr bwMode="auto">
          <a:xfrm>
            <a:off x="2209800" y="838200"/>
            <a:ext cx="13677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r>
              <a:rPr lang="en-US" sz="4400" dirty="0">
                <a:solidFill>
                  <a:srgbClr val="00B050"/>
                </a:solidFill>
                <a:latin typeface="Helvetica" pitchFamily="-111" charset="0"/>
              </a:rPr>
              <a:t>Nestor </a:t>
            </a:r>
            <a:r>
              <a:rPr lang="en-US" sz="4400" dirty="0" smtClean="0">
                <a:solidFill>
                  <a:srgbClr val="00B050"/>
                </a:solidFill>
                <a:latin typeface="Helvetica" pitchFamily="-111" charset="0"/>
              </a:rPr>
              <a:t>Matthews</a:t>
            </a:r>
            <a:r>
              <a:rPr lang="en-US" sz="4400" baseline="30000" dirty="0" smtClean="0">
                <a:solidFill>
                  <a:srgbClr val="00B050"/>
                </a:solidFill>
                <a:latin typeface="Helvetica" pitchFamily="-111" charset="0"/>
              </a:rPr>
              <a:t>1</a:t>
            </a:r>
            <a:r>
              <a:rPr lang="en-US" sz="4400" dirty="0" smtClean="0">
                <a:solidFill>
                  <a:srgbClr val="00B050"/>
                </a:solidFill>
              </a:rPr>
              <a:t>, </a:t>
            </a:r>
            <a:r>
              <a:rPr lang="en-US" sz="4400" dirty="0" smtClean="0">
                <a:solidFill>
                  <a:srgbClr val="00B050"/>
                </a:solidFill>
                <a:latin typeface="Helvetica" pitchFamily="-111" charset="0"/>
              </a:rPr>
              <a:t>Michael Vawter</a:t>
            </a:r>
            <a:r>
              <a:rPr lang="en-US" sz="4400" baseline="30000" dirty="0" smtClean="0">
                <a:solidFill>
                  <a:srgbClr val="00B050"/>
                </a:solidFill>
                <a:latin typeface="Helvetica" pitchFamily="-111" charset="0"/>
              </a:rPr>
              <a:t>1</a:t>
            </a:r>
            <a:r>
              <a:rPr lang="en-US" sz="4400" dirty="0" smtClean="0">
                <a:solidFill>
                  <a:srgbClr val="00B050"/>
                </a:solidFill>
                <a:latin typeface="Helvetica" pitchFamily="-111" charset="0"/>
              </a:rPr>
              <a:t>, Jenna Kelly</a:t>
            </a:r>
            <a:r>
              <a:rPr lang="en-US" sz="4400" baseline="30000" dirty="0" smtClean="0">
                <a:solidFill>
                  <a:srgbClr val="00B050"/>
                </a:solidFill>
                <a:latin typeface="Helvetica" pitchFamily="-111" charset="0"/>
              </a:rPr>
              <a:t>2</a:t>
            </a:r>
            <a:endParaRPr lang="en-US" baseline="30000" dirty="0">
              <a:solidFill>
                <a:srgbClr val="00B050"/>
              </a:solidFill>
            </a:endParaRPr>
          </a:p>
        </p:txBody>
      </p:sp>
      <p:sp>
        <p:nvSpPr>
          <p:cNvPr id="2054" name="Text Box 81"/>
          <p:cNvSpPr txBox="1">
            <a:spLocks noChangeArrowheads="1"/>
          </p:cNvSpPr>
          <p:nvPr/>
        </p:nvSpPr>
        <p:spPr bwMode="auto">
          <a:xfrm>
            <a:off x="16508117" y="892314"/>
            <a:ext cx="149301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4000" dirty="0" smtClean="0">
                <a:solidFill>
                  <a:srgbClr val="00B050"/>
                </a:solidFill>
                <a:latin typeface="Helvetica" pitchFamily="-111" charset="0"/>
              </a:rPr>
              <a:t>Psychology, Denison University</a:t>
            </a:r>
            <a:r>
              <a:rPr lang="en-US" sz="4000" baseline="30000" dirty="0" smtClean="0">
                <a:solidFill>
                  <a:srgbClr val="00B050"/>
                </a:solidFill>
                <a:latin typeface="Helvetica" pitchFamily="-111" charset="0"/>
              </a:rPr>
              <a:t>1</a:t>
            </a:r>
            <a:r>
              <a:rPr lang="en-US" sz="4000" dirty="0" smtClean="0">
                <a:solidFill>
                  <a:srgbClr val="00B050"/>
                </a:solidFill>
                <a:latin typeface="Helvetica" pitchFamily="-111" charset="0"/>
              </a:rPr>
              <a:t>; CNS, New York University</a:t>
            </a:r>
            <a:r>
              <a:rPr lang="en-US" sz="4000" baseline="30000" dirty="0">
                <a:solidFill>
                  <a:srgbClr val="00B050"/>
                </a:solidFill>
                <a:latin typeface="Helvetica" pitchFamily="-111" charset="0"/>
              </a:rPr>
              <a:t>2</a:t>
            </a:r>
            <a:endParaRPr lang="en-US" sz="4000" baseline="30000" dirty="0">
              <a:solidFill>
                <a:srgbClr val="00B050"/>
              </a:solidFill>
            </a:endParaRPr>
          </a:p>
          <a:p>
            <a:r>
              <a:rPr lang="en-US" sz="4000" b="0" dirty="0" smtClean="0">
                <a:latin typeface="Helvetica" pitchFamily="-111" charset="0"/>
              </a:rPr>
              <a:t>  </a:t>
            </a:r>
            <a:endParaRPr lang="en-US" sz="4000" b="0" dirty="0">
              <a:latin typeface="Helvetica" pitchFamily="-111" charset="0"/>
            </a:endParaRPr>
          </a:p>
        </p:txBody>
      </p:sp>
      <p:sp>
        <p:nvSpPr>
          <p:cNvPr id="2055" name="Rectangle 106"/>
          <p:cNvSpPr>
            <a:spLocks noChangeArrowheads="1"/>
          </p:cNvSpPr>
          <p:nvPr/>
        </p:nvSpPr>
        <p:spPr bwMode="auto">
          <a:xfrm>
            <a:off x="24460200" y="18288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smtClean="0">
                <a:solidFill>
                  <a:srgbClr val="FF0000"/>
                </a:solidFill>
                <a:latin typeface="Helvetica" pitchFamily="-111" charset="0"/>
              </a:rPr>
              <a:t>Discussion</a:t>
            </a:r>
            <a:endParaRPr lang="en-US" sz="3200" dirty="0">
              <a:solidFill>
                <a:srgbClr val="FF0000"/>
              </a:solidFill>
              <a:latin typeface="Times"/>
            </a:endParaRPr>
          </a:p>
        </p:txBody>
      </p:sp>
      <p:sp>
        <p:nvSpPr>
          <p:cNvPr id="2056" name="Line 145"/>
          <p:cNvSpPr>
            <a:spLocks noChangeShapeType="1"/>
          </p:cNvSpPr>
          <p:nvPr/>
        </p:nvSpPr>
        <p:spPr bwMode="auto">
          <a:xfrm>
            <a:off x="23698200" y="1752600"/>
            <a:ext cx="0" cy="1397091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7" name="Text Box 357"/>
          <p:cNvSpPr txBox="1">
            <a:spLocks noChangeArrowheads="1"/>
          </p:cNvSpPr>
          <p:nvPr/>
        </p:nvSpPr>
        <p:spPr bwMode="auto">
          <a:xfrm>
            <a:off x="2479675" y="1828800"/>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3200" dirty="0">
                <a:solidFill>
                  <a:srgbClr val="FF0000"/>
                </a:solidFill>
                <a:latin typeface="Helvetica" pitchFamily="-111" charset="0"/>
              </a:rPr>
              <a:t>Introduction</a:t>
            </a:r>
          </a:p>
        </p:txBody>
      </p:sp>
      <p:sp>
        <p:nvSpPr>
          <p:cNvPr id="2058" name="Text Box 358"/>
          <p:cNvSpPr txBox="1">
            <a:spLocks noChangeArrowheads="1"/>
          </p:cNvSpPr>
          <p:nvPr/>
        </p:nvSpPr>
        <p:spPr bwMode="auto">
          <a:xfrm>
            <a:off x="9402763" y="5029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59" name="Text Box 359"/>
          <p:cNvSpPr txBox="1">
            <a:spLocks noChangeArrowheads="1"/>
          </p:cNvSpPr>
          <p:nvPr/>
        </p:nvSpPr>
        <p:spPr bwMode="auto">
          <a:xfrm>
            <a:off x="12847638" y="4953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60" name="Text Box 361"/>
          <p:cNvSpPr txBox="1">
            <a:spLocks noChangeArrowheads="1"/>
          </p:cNvSpPr>
          <p:nvPr/>
        </p:nvSpPr>
        <p:spPr bwMode="auto">
          <a:xfrm>
            <a:off x="20197763" y="510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61" name="Text Box 362"/>
          <p:cNvSpPr txBox="1">
            <a:spLocks noChangeArrowheads="1"/>
          </p:cNvSpPr>
          <p:nvPr/>
        </p:nvSpPr>
        <p:spPr bwMode="auto">
          <a:xfrm>
            <a:off x="22707600" y="510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62" name="Text Box 409"/>
          <p:cNvSpPr txBox="1">
            <a:spLocks noChangeArrowheads="1"/>
          </p:cNvSpPr>
          <p:nvPr/>
        </p:nvSpPr>
        <p:spPr bwMode="auto">
          <a:xfrm>
            <a:off x="2828924" y="12255500"/>
            <a:ext cx="2371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3200" dirty="0">
                <a:solidFill>
                  <a:srgbClr val="FF0000"/>
                </a:solidFill>
                <a:latin typeface="Helvetica" pitchFamily="-111" charset="0"/>
              </a:rPr>
              <a:t>References</a:t>
            </a:r>
          </a:p>
        </p:txBody>
      </p:sp>
      <p:sp>
        <p:nvSpPr>
          <p:cNvPr id="2063" name="Text Box 622"/>
          <p:cNvSpPr txBox="1">
            <a:spLocks noChangeArrowheads="1"/>
          </p:cNvSpPr>
          <p:nvPr/>
        </p:nvSpPr>
        <p:spPr bwMode="auto">
          <a:xfrm>
            <a:off x="13487400" y="1828800"/>
            <a:ext cx="518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r>
              <a:rPr lang="en-US" sz="3200" dirty="0">
                <a:solidFill>
                  <a:srgbClr val="FF0000"/>
                </a:solidFill>
                <a:latin typeface="Helvetica" pitchFamily="-111" charset="0"/>
              </a:rPr>
              <a:t>Method</a:t>
            </a:r>
          </a:p>
        </p:txBody>
      </p:sp>
      <p:sp>
        <p:nvSpPr>
          <p:cNvPr id="2064" name="Text Box 625"/>
          <p:cNvSpPr txBox="1">
            <a:spLocks noChangeArrowheads="1"/>
          </p:cNvSpPr>
          <p:nvPr/>
        </p:nvSpPr>
        <p:spPr bwMode="auto">
          <a:xfrm>
            <a:off x="15240000" y="4215825"/>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r>
              <a:rPr lang="en-US" sz="3200" dirty="0" smtClean="0">
                <a:solidFill>
                  <a:srgbClr val="FF0000"/>
                </a:solidFill>
                <a:latin typeface="Helvetica" pitchFamily="-111" charset="0"/>
              </a:rPr>
              <a:t>Results  </a:t>
            </a:r>
            <a:endParaRPr lang="en-US" sz="3200" dirty="0">
              <a:solidFill>
                <a:srgbClr val="FF0000"/>
              </a:solidFill>
              <a:latin typeface="Helvetica" pitchFamily="-111" charset="0"/>
            </a:endParaRPr>
          </a:p>
        </p:txBody>
      </p:sp>
      <p:sp>
        <p:nvSpPr>
          <p:cNvPr id="2065" name="Text Box 698"/>
          <p:cNvSpPr txBox="1">
            <a:spLocks noChangeArrowheads="1"/>
          </p:cNvSpPr>
          <p:nvPr/>
        </p:nvSpPr>
        <p:spPr bwMode="auto">
          <a:xfrm>
            <a:off x="23545800" y="7986713"/>
            <a:ext cx="242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1200" b="0" dirty="0">
                <a:solidFill>
                  <a:schemeClr val="bg1"/>
                </a:solidFill>
                <a:latin typeface="Arial" charset="0"/>
              </a:rPr>
              <a:t>*</a:t>
            </a:r>
          </a:p>
        </p:txBody>
      </p:sp>
      <p:sp>
        <p:nvSpPr>
          <p:cNvPr id="2066" name="Text Box 725"/>
          <p:cNvSpPr txBox="1">
            <a:spLocks noChangeArrowheads="1"/>
          </p:cNvSpPr>
          <p:nvPr/>
        </p:nvSpPr>
        <p:spPr bwMode="auto">
          <a:xfrm>
            <a:off x="152400" y="12954000"/>
            <a:ext cx="7467600" cy="2590800"/>
          </a:xfrm>
          <a:prstGeom prst="rect">
            <a:avLst/>
          </a:prstGeom>
          <a:noFill/>
          <a:ln w="9525">
            <a:noFill/>
            <a:miter lim="800000"/>
            <a:headEnd/>
            <a:tailEnd/>
          </a:ln>
        </p:spPr>
        <p:txBody>
          <a:bodyPr/>
          <a:lstStyle/>
          <a:p>
            <a:pPr marL="457200" indent="-457200" algn="just">
              <a:defRPr/>
            </a:pPr>
            <a:r>
              <a:rPr lang="en-US" sz="2000" b="0" dirty="0" smtClean="0">
                <a:solidFill>
                  <a:srgbClr val="000099"/>
                </a:solidFill>
              </a:rPr>
              <a:t>1. Newman &amp; Albino (1977). </a:t>
            </a:r>
            <a:r>
              <a:rPr lang="en-US" sz="2000" i="1" dirty="0" smtClean="0">
                <a:solidFill>
                  <a:srgbClr val="000099"/>
                </a:solidFill>
              </a:rPr>
              <a:t>J Behavioral  Science, </a:t>
            </a:r>
            <a:r>
              <a:rPr lang="en-US" sz="2000" dirty="0" smtClean="0">
                <a:solidFill>
                  <a:srgbClr val="000099"/>
                </a:solidFill>
              </a:rPr>
              <a:t>2, 203-209.</a:t>
            </a:r>
          </a:p>
          <a:p>
            <a:pPr marL="457200" indent="-457200" algn="just">
              <a:defRPr/>
            </a:pPr>
            <a:r>
              <a:rPr lang="en-US" sz="2000" b="0" dirty="0" smtClean="0">
                <a:solidFill>
                  <a:srgbClr val="000099"/>
                </a:solidFill>
              </a:rPr>
              <a:t>2. Newman &amp; Albino (1979). </a:t>
            </a:r>
            <a:r>
              <a:rPr lang="en-US" sz="2000" dirty="0" smtClean="0">
                <a:solidFill>
                  <a:srgbClr val="000099"/>
                </a:solidFill>
              </a:rPr>
              <a:t>PMID: </a:t>
            </a:r>
            <a:r>
              <a:rPr lang="en-US" sz="2000" dirty="0">
                <a:solidFill>
                  <a:srgbClr val="000099"/>
                </a:solidFill>
              </a:rPr>
              <a:t>530795</a:t>
            </a:r>
            <a:endParaRPr lang="en-US" sz="2000" dirty="0" smtClean="0">
              <a:solidFill>
                <a:srgbClr val="000099"/>
              </a:solidFill>
            </a:endParaRPr>
          </a:p>
          <a:p>
            <a:pPr marL="457200" indent="-457200" algn="just">
              <a:defRPr/>
            </a:pPr>
            <a:r>
              <a:rPr lang="en-US" sz="2000" b="0" dirty="0" smtClean="0">
                <a:solidFill>
                  <a:srgbClr val="000099"/>
                </a:solidFill>
              </a:rPr>
              <a:t>3. </a:t>
            </a:r>
            <a:r>
              <a:rPr lang="en-US" sz="2000" b="0" dirty="0" err="1" smtClean="0">
                <a:solidFill>
                  <a:srgbClr val="000099"/>
                </a:solidFill>
              </a:rPr>
              <a:t>Verleger</a:t>
            </a:r>
            <a:r>
              <a:rPr lang="en-US" sz="2000" b="0" dirty="0" smtClean="0">
                <a:solidFill>
                  <a:srgbClr val="000099"/>
                </a:solidFill>
              </a:rPr>
              <a:t> et al. (2009). </a:t>
            </a:r>
            <a:r>
              <a:rPr lang="en-US" sz="2000" dirty="0" smtClean="0">
                <a:solidFill>
                  <a:srgbClr val="000099"/>
                </a:solidFill>
              </a:rPr>
              <a:t>PMID: </a:t>
            </a:r>
            <a:r>
              <a:rPr lang="en-US" sz="2000" dirty="0" smtClean="0"/>
              <a:t> </a:t>
            </a:r>
            <a:r>
              <a:rPr lang="en-US" sz="2000" dirty="0">
                <a:solidFill>
                  <a:srgbClr val="000099"/>
                </a:solidFill>
              </a:rPr>
              <a:t>18564053</a:t>
            </a:r>
            <a:endParaRPr lang="en-US" sz="2000" dirty="0" smtClean="0">
              <a:solidFill>
                <a:srgbClr val="000099"/>
              </a:solidFill>
            </a:endParaRPr>
          </a:p>
          <a:p>
            <a:pPr marL="457200" indent="-457200" algn="just">
              <a:defRPr/>
            </a:pPr>
            <a:r>
              <a:rPr lang="en-US" sz="2000" b="0" dirty="0" smtClean="0">
                <a:solidFill>
                  <a:srgbClr val="000099"/>
                </a:solidFill>
              </a:rPr>
              <a:t>4. Smigasiewicz et al. (2010). </a:t>
            </a:r>
            <a:r>
              <a:rPr lang="en-US" sz="2000" dirty="0">
                <a:solidFill>
                  <a:srgbClr val="000099"/>
                </a:solidFill>
              </a:rPr>
              <a:t>PMID: 20546763</a:t>
            </a:r>
            <a:endParaRPr lang="en-US" sz="2000" b="0" dirty="0" smtClean="0">
              <a:solidFill>
                <a:srgbClr val="000099"/>
              </a:solidFill>
            </a:endParaRPr>
          </a:p>
          <a:p>
            <a:pPr marL="457200" indent="-457200" algn="just">
              <a:defRPr/>
            </a:pPr>
            <a:r>
              <a:rPr lang="en-US" sz="2000" b="0" dirty="0" smtClean="0">
                <a:solidFill>
                  <a:srgbClr val="000099"/>
                </a:solidFill>
              </a:rPr>
              <a:t>5. </a:t>
            </a:r>
            <a:r>
              <a:rPr lang="en-US" sz="2000" b="0" dirty="0">
                <a:solidFill>
                  <a:srgbClr val="000099"/>
                </a:solidFill>
              </a:rPr>
              <a:t>Kelly &amp; </a:t>
            </a:r>
            <a:r>
              <a:rPr lang="en-US" sz="2000" b="0" dirty="0" smtClean="0">
                <a:solidFill>
                  <a:srgbClr val="000099"/>
                </a:solidFill>
              </a:rPr>
              <a:t>Matthews </a:t>
            </a:r>
            <a:r>
              <a:rPr lang="en-US" sz="2000" b="0" dirty="0">
                <a:solidFill>
                  <a:srgbClr val="000099"/>
                </a:solidFill>
              </a:rPr>
              <a:t>(2011</a:t>
            </a:r>
            <a:r>
              <a:rPr lang="en-US" sz="2000" b="0" dirty="0" smtClean="0">
                <a:solidFill>
                  <a:srgbClr val="000099"/>
                </a:solidFill>
              </a:rPr>
              <a:t>).</a:t>
            </a:r>
            <a:r>
              <a:rPr lang="en-US" sz="2000" dirty="0" smtClean="0">
                <a:solidFill>
                  <a:srgbClr val="000099"/>
                </a:solidFill>
              </a:rPr>
              <a:t> PMID: 21602558</a:t>
            </a:r>
          </a:p>
          <a:p>
            <a:pPr marL="457200" indent="-457200" algn="just">
              <a:defRPr/>
            </a:pPr>
            <a:r>
              <a:rPr lang="en-US" sz="2000" b="0" dirty="0" smtClean="0">
                <a:solidFill>
                  <a:srgbClr val="000099"/>
                </a:solidFill>
              </a:rPr>
              <a:t>6. Green &amp; </a:t>
            </a:r>
            <a:r>
              <a:rPr lang="en-US" sz="2000" b="0" dirty="0" err="1" smtClean="0">
                <a:solidFill>
                  <a:srgbClr val="000099"/>
                </a:solidFill>
              </a:rPr>
              <a:t>Swets</a:t>
            </a:r>
            <a:r>
              <a:rPr lang="en-US" sz="2000" b="0" dirty="0" smtClean="0">
                <a:solidFill>
                  <a:srgbClr val="000099"/>
                </a:solidFill>
              </a:rPr>
              <a:t> (1966). </a:t>
            </a:r>
            <a:r>
              <a:rPr lang="en-US" sz="1400" dirty="0" smtClean="0">
                <a:solidFill>
                  <a:srgbClr val="000099"/>
                </a:solidFill>
              </a:rPr>
              <a:t>Signal detection theory and psychophysics</a:t>
            </a:r>
            <a:r>
              <a:rPr lang="en-US" sz="1400" b="0" dirty="0" smtClean="0">
                <a:solidFill>
                  <a:srgbClr val="000099"/>
                </a:solidFill>
              </a:rPr>
              <a:t>. </a:t>
            </a:r>
            <a:r>
              <a:rPr lang="en-US" sz="1400" dirty="0" smtClean="0">
                <a:solidFill>
                  <a:srgbClr val="000099"/>
                </a:solidFill>
              </a:rPr>
              <a:t>New York. </a:t>
            </a:r>
            <a:endParaRPr lang="en-US" sz="2000" dirty="0" smtClean="0">
              <a:solidFill>
                <a:srgbClr val="000099"/>
              </a:solidFill>
            </a:endParaRPr>
          </a:p>
          <a:p>
            <a:pPr marL="241300" indent="-241300" algn="just">
              <a:defRPr/>
            </a:pPr>
            <a:r>
              <a:rPr lang="en-US" sz="2000" b="0" dirty="0" smtClean="0">
                <a:solidFill>
                  <a:srgbClr val="000099"/>
                </a:solidFill>
              </a:rPr>
              <a:t>7. </a:t>
            </a:r>
            <a:r>
              <a:rPr lang="en-US" sz="2000" b="0" dirty="0" err="1" smtClean="0">
                <a:solidFill>
                  <a:srgbClr val="000099"/>
                </a:solidFill>
              </a:rPr>
              <a:t>Vul</a:t>
            </a:r>
            <a:r>
              <a:rPr lang="en-US" sz="2000" b="0" dirty="0" smtClean="0">
                <a:solidFill>
                  <a:srgbClr val="000099"/>
                </a:solidFill>
              </a:rPr>
              <a:t>, </a:t>
            </a:r>
            <a:r>
              <a:rPr lang="en-US" sz="2000" b="0" dirty="0" err="1" smtClean="0">
                <a:solidFill>
                  <a:srgbClr val="000099"/>
                </a:solidFill>
              </a:rPr>
              <a:t>Hanus</a:t>
            </a:r>
            <a:r>
              <a:rPr lang="en-US" sz="2000" b="0" dirty="0" smtClean="0">
                <a:solidFill>
                  <a:srgbClr val="000099"/>
                </a:solidFill>
              </a:rPr>
              <a:t> </a:t>
            </a:r>
            <a:r>
              <a:rPr lang="en-US" sz="2000" b="0" dirty="0">
                <a:solidFill>
                  <a:srgbClr val="000099"/>
                </a:solidFill>
              </a:rPr>
              <a:t>&amp; </a:t>
            </a:r>
            <a:r>
              <a:rPr lang="en-US" sz="2000" b="0" dirty="0" err="1" smtClean="0">
                <a:solidFill>
                  <a:srgbClr val="000099"/>
                </a:solidFill>
              </a:rPr>
              <a:t>Kanwisher</a:t>
            </a:r>
            <a:r>
              <a:rPr lang="en-US" sz="2000" b="0" dirty="0" smtClean="0">
                <a:solidFill>
                  <a:srgbClr val="000099"/>
                </a:solidFill>
              </a:rPr>
              <a:t> </a:t>
            </a:r>
            <a:r>
              <a:rPr lang="en-US" sz="2000" b="0" dirty="0">
                <a:solidFill>
                  <a:srgbClr val="000099"/>
                </a:solidFill>
              </a:rPr>
              <a:t>(</a:t>
            </a:r>
            <a:r>
              <a:rPr lang="en-US" sz="2000" b="0" dirty="0" smtClean="0">
                <a:solidFill>
                  <a:srgbClr val="000099"/>
                </a:solidFill>
              </a:rPr>
              <a:t>2009).</a:t>
            </a:r>
            <a:r>
              <a:rPr lang="en-US" sz="2000" dirty="0" smtClean="0">
                <a:solidFill>
                  <a:srgbClr val="000099"/>
                </a:solidFill>
              </a:rPr>
              <a:t> </a:t>
            </a:r>
            <a:r>
              <a:rPr lang="en-US" sz="2000" dirty="0">
                <a:solidFill>
                  <a:srgbClr val="000099"/>
                </a:solidFill>
              </a:rPr>
              <a:t>PMID: </a:t>
            </a:r>
            <a:r>
              <a:rPr lang="en-US" sz="2000" dirty="0" smtClean="0">
                <a:solidFill>
                  <a:srgbClr val="000099"/>
                </a:solidFill>
              </a:rPr>
              <a:t>19883136</a:t>
            </a:r>
          </a:p>
          <a:p>
            <a:pPr marL="241300" indent="-241300" algn="just">
              <a:defRPr/>
            </a:pPr>
            <a:r>
              <a:rPr lang="en-US" sz="2000" b="0" dirty="0" smtClean="0">
                <a:solidFill>
                  <a:srgbClr val="000099"/>
                </a:solidFill>
              </a:rPr>
              <a:t>8. </a:t>
            </a:r>
            <a:r>
              <a:rPr lang="en-US" sz="2000" b="0" dirty="0" err="1">
                <a:solidFill>
                  <a:srgbClr val="000099"/>
                </a:solidFill>
              </a:rPr>
              <a:t>Petrov</a:t>
            </a:r>
            <a:r>
              <a:rPr lang="en-US" sz="2000" b="0" dirty="0">
                <a:solidFill>
                  <a:srgbClr val="000099"/>
                </a:solidFill>
              </a:rPr>
              <a:t>, </a:t>
            </a:r>
            <a:r>
              <a:rPr lang="en-US" sz="2000" b="0" dirty="0" err="1">
                <a:solidFill>
                  <a:srgbClr val="000099"/>
                </a:solidFill>
              </a:rPr>
              <a:t>Dosher</a:t>
            </a:r>
            <a:r>
              <a:rPr lang="en-US" sz="2000" b="0" dirty="0">
                <a:solidFill>
                  <a:srgbClr val="000099"/>
                </a:solidFill>
              </a:rPr>
              <a:t> &amp; Lu (2005). </a:t>
            </a:r>
            <a:r>
              <a:rPr lang="en-US" sz="2000" dirty="0">
                <a:solidFill>
                  <a:srgbClr val="000099"/>
                </a:solidFill>
              </a:rPr>
              <a:t>PMID: </a:t>
            </a:r>
            <a:r>
              <a:rPr lang="en-US" sz="2000" dirty="0" smtClean="0">
                <a:solidFill>
                  <a:srgbClr val="000099"/>
                </a:solidFill>
              </a:rPr>
              <a:t>16262466</a:t>
            </a:r>
            <a:endParaRPr lang="en-US" sz="2000" dirty="0">
              <a:solidFill>
                <a:srgbClr val="000099"/>
              </a:solidFill>
            </a:endParaRPr>
          </a:p>
        </p:txBody>
      </p:sp>
      <p:sp>
        <p:nvSpPr>
          <p:cNvPr id="2067" name="Text Box 924"/>
          <p:cNvSpPr txBox="1">
            <a:spLocks noChangeArrowheads="1"/>
          </p:cNvSpPr>
          <p:nvPr/>
        </p:nvSpPr>
        <p:spPr bwMode="auto">
          <a:xfrm>
            <a:off x="23864888" y="2362200"/>
            <a:ext cx="9053512"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2800" b="0" dirty="0" smtClean="0">
                <a:solidFill>
                  <a:srgbClr val="000099"/>
                </a:solidFill>
              </a:rPr>
              <a:t>Exp 1 revealed a pre-attentive RVF timing deficit that arose from low acuity, not from neural noise.  Furthermore, distractors caused an additional impairment that was attentional in nature.  This attentional impairment was task-specific; distractors generated excessive integration on the timing task and low acuity on the spatial task.  These task-specific effects occurred despite identical retinal stimulation on the two tasks. </a:t>
            </a:r>
          </a:p>
          <a:p>
            <a:r>
              <a:rPr lang="en-US" sz="2800" b="0" dirty="0" smtClean="0">
                <a:solidFill>
                  <a:srgbClr val="000099"/>
                </a:solidFill>
              </a:rPr>
              <a:t>Exp 2 revealed evidence for task specificity, and against hemifield and retinal location specificity.  In each hemifield significantly greater improvement occurred on the temporal task than on the spatial task.  This task specificity rules out the stimulus-driven stage (bottom solid oval, fig. 2) as the limiting factor.  RVF </a:t>
            </a:r>
            <a:r>
              <a:rPr lang="en-US" sz="2800" b="0" dirty="0">
                <a:solidFill>
                  <a:srgbClr val="000099"/>
                </a:solidFill>
              </a:rPr>
              <a:t>training </a:t>
            </a:r>
            <a:r>
              <a:rPr lang="en-US" sz="2800" b="0" dirty="0" smtClean="0">
                <a:solidFill>
                  <a:srgbClr val="000099"/>
                </a:solidFill>
              </a:rPr>
              <a:t>on the </a:t>
            </a:r>
            <a:r>
              <a:rPr lang="en-US" sz="2800" b="0" dirty="0">
                <a:solidFill>
                  <a:srgbClr val="000099"/>
                </a:solidFill>
              </a:rPr>
              <a:t>temporal task significantly improved temporal </a:t>
            </a:r>
            <a:r>
              <a:rPr lang="en-US" sz="2800" b="0" dirty="0" smtClean="0">
                <a:solidFill>
                  <a:srgbClr val="000099"/>
                </a:solidFill>
              </a:rPr>
              <a:t>precision </a:t>
            </a:r>
            <a:r>
              <a:rPr lang="en-US" sz="2800" b="0" i="1" dirty="0" smtClean="0">
                <a:solidFill>
                  <a:srgbClr val="000099"/>
                </a:solidFill>
              </a:rPr>
              <a:t>by comparable amounts</a:t>
            </a:r>
            <a:r>
              <a:rPr lang="en-US" sz="2800" b="0" dirty="0" smtClean="0">
                <a:solidFill>
                  <a:srgbClr val="000099"/>
                </a:solidFill>
              </a:rPr>
              <a:t> in each hemifield.  This hemifield generalization - combined with the task specificity - implicates either the decision stage  (upper left oval, fig. 2) or the connection between the stimulus-driven and decision stages. These two possibilities were teased apart in the retinal location transfer </a:t>
            </a:r>
            <a:r>
              <a:rPr lang="en-US" sz="2800" b="0" dirty="0">
                <a:solidFill>
                  <a:srgbClr val="000099"/>
                </a:solidFill>
              </a:rPr>
              <a:t>test </a:t>
            </a:r>
            <a:r>
              <a:rPr lang="en-US" sz="2800" b="0" dirty="0" smtClean="0">
                <a:solidFill>
                  <a:srgbClr val="000099"/>
                </a:solidFill>
              </a:rPr>
              <a:t>(dotted lines, </a:t>
            </a:r>
            <a:r>
              <a:rPr lang="en-US" sz="2800" b="0" dirty="0">
                <a:solidFill>
                  <a:srgbClr val="000099"/>
                </a:solidFill>
              </a:rPr>
              <a:t>fig. </a:t>
            </a:r>
            <a:r>
              <a:rPr lang="en-US" sz="2800" b="0" dirty="0" smtClean="0">
                <a:solidFill>
                  <a:srgbClr val="000099"/>
                </a:solidFill>
              </a:rPr>
              <a:t>2) </a:t>
            </a:r>
            <a:r>
              <a:rPr lang="en-US" sz="2800" b="0" dirty="0">
                <a:solidFill>
                  <a:srgbClr val="000099"/>
                </a:solidFill>
              </a:rPr>
              <a:t>.  </a:t>
            </a:r>
            <a:r>
              <a:rPr lang="en-US" sz="2800" b="0" dirty="0" smtClean="0">
                <a:solidFill>
                  <a:srgbClr val="000099"/>
                </a:solidFill>
              </a:rPr>
              <a:t>Here, we observed that learning generalized to a new retinal location, implicating the decision stage rather than the connection. </a:t>
            </a:r>
          </a:p>
          <a:p>
            <a:endParaRPr lang="en-US" sz="2800" b="0" dirty="0" smtClean="0">
              <a:solidFill>
                <a:srgbClr val="000099"/>
              </a:solidFill>
            </a:endParaRPr>
          </a:p>
          <a:p>
            <a:r>
              <a:rPr lang="en-US" sz="2800" b="0" dirty="0" smtClean="0">
                <a:solidFill>
                  <a:srgbClr val="000099"/>
                </a:solidFill>
              </a:rPr>
              <a:t>This study was conducted to reveal why and when RVF deficits arise in simultaneity judgments.  We found a pre-attentive component that reflects low acuity, and an attentional component that reflects excessive integration. Training significantly reduced each of those deficits.  The improvement seems to have occurred at the decision stage.   </a:t>
            </a:r>
          </a:p>
          <a:p>
            <a:endParaRPr lang="en-US" sz="2800" b="0" dirty="0" smtClean="0">
              <a:solidFill>
                <a:srgbClr val="000099"/>
              </a:solidFill>
            </a:endParaRPr>
          </a:p>
          <a:p>
            <a:endParaRPr lang="en-US" sz="3000" b="0" dirty="0">
              <a:solidFill>
                <a:srgbClr val="000099"/>
              </a:solidFill>
            </a:endParaRPr>
          </a:p>
          <a:p>
            <a:endParaRPr lang="en-US" sz="3000" b="0" dirty="0">
              <a:solidFill>
                <a:srgbClr val="000099"/>
              </a:solidFill>
            </a:endParaRPr>
          </a:p>
          <a:p>
            <a:pPr>
              <a:buFont typeface="Arial" charset="0"/>
              <a:buChar char="•"/>
            </a:pPr>
            <a:endParaRPr lang="en-US" sz="3000" b="0" dirty="0">
              <a:solidFill>
                <a:srgbClr val="000099"/>
              </a:solidFill>
            </a:endParaRPr>
          </a:p>
        </p:txBody>
      </p:sp>
      <p:sp>
        <p:nvSpPr>
          <p:cNvPr id="2072" name="TextBox 1"/>
          <p:cNvSpPr txBox="1">
            <a:spLocks noChangeArrowheads="1"/>
          </p:cNvSpPr>
          <p:nvPr/>
        </p:nvSpPr>
        <p:spPr bwMode="auto">
          <a:xfrm>
            <a:off x="133350" y="2438400"/>
            <a:ext cx="75628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marL="347472" indent="-347472"/>
            <a:r>
              <a:rPr lang="en-US" sz="2800" b="0" dirty="0" smtClean="0">
                <a:solidFill>
                  <a:srgbClr val="000099"/>
                </a:solidFill>
              </a:rPr>
              <a:t>Right visual field (RVF) deficits have been demonstrated for several temporal vision tasks</a:t>
            </a:r>
            <a:r>
              <a:rPr lang="en-US" sz="2800" b="0" baseline="30000" dirty="0" smtClean="0">
                <a:solidFill>
                  <a:srgbClr val="000099"/>
                </a:solidFill>
              </a:rPr>
              <a:t>1-5</a:t>
            </a:r>
            <a:r>
              <a:rPr lang="en-US" sz="2800" b="0" dirty="0" smtClean="0">
                <a:solidFill>
                  <a:srgbClr val="000099"/>
                </a:solidFill>
              </a:rPr>
              <a:t>. Here, we investigated why (fig. 1) and when (fig. 2) RVF deficits arise in simultaneity judgments.  </a:t>
            </a:r>
            <a:endParaRPr lang="en-US" sz="2800" b="0" dirty="0">
              <a:solidFill>
                <a:srgbClr val="000099"/>
              </a:solidFill>
            </a:endParaRPr>
          </a:p>
        </p:txBody>
      </p:sp>
      <p:sp>
        <p:nvSpPr>
          <p:cNvPr id="74" name="Text Box 1634"/>
          <p:cNvSpPr txBox="1">
            <a:spLocks noChangeArrowheads="1"/>
          </p:cNvSpPr>
          <p:nvPr/>
        </p:nvSpPr>
        <p:spPr bwMode="auto">
          <a:xfrm>
            <a:off x="23774400" y="15323403"/>
            <a:ext cx="8937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r>
              <a:rPr lang="en-US" dirty="0" smtClean="0">
                <a:solidFill>
                  <a:srgbClr val="FF0000"/>
                </a:solidFill>
                <a:latin typeface="Times"/>
              </a:rPr>
              <a:t>Poster: </a:t>
            </a:r>
            <a:r>
              <a:rPr lang="en-US" dirty="0" smtClean="0">
                <a:solidFill>
                  <a:srgbClr val="FF0000"/>
                </a:solidFill>
                <a:latin typeface="Times"/>
                <a:hlinkClick r:id="rId3"/>
              </a:rPr>
              <a:t>http</a:t>
            </a:r>
            <a:r>
              <a:rPr lang="en-US" dirty="0">
                <a:solidFill>
                  <a:srgbClr val="FF0000"/>
                </a:solidFill>
                <a:latin typeface="Times"/>
                <a:hlinkClick r:id="rId3"/>
              </a:rPr>
              <a:t>://denison.edu/~</a:t>
            </a:r>
            <a:r>
              <a:rPr lang="en-US" dirty="0" smtClean="0">
                <a:solidFill>
                  <a:srgbClr val="FF0000"/>
                </a:solidFill>
                <a:latin typeface="Times"/>
                <a:hlinkClick r:id="rId3"/>
              </a:rPr>
              <a:t>matthewsn/vss2012righthemifield.html</a:t>
            </a:r>
            <a:endParaRPr lang="en-US" dirty="0" smtClean="0">
              <a:solidFill>
                <a:srgbClr val="FF0000"/>
              </a:solidFill>
              <a:latin typeface="Times"/>
            </a:endParaRPr>
          </a:p>
          <a:p>
            <a:pPr algn="ctr"/>
            <a:r>
              <a:rPr lang="en-US" dirty="0" smtClean="0">
                <a:solidFill>
                  <a:srgbClr val="FF0000"/>
                </a:solidFill>
                <a:latin typeface="Times"/>
              </a:rPr>
              <a:t>JOV </a:t>
            </a:r>
            <a:r>
              <a:rPr lang="en-US" dirty="0">
                <a:solidFill>
                  <a:srgbClr val="FF0000"/>
                </a:solidFill>
                <a:latin typeface="Times"/>
              </a:rPr>
              <a:t>Article: </a:t>
            </a:r>
            <a:r>
              <a:rPr lang="en-US" dirty="0">
                <a:solidFill>
                  <a:srgbClr val="FF0000"/>
                </a:solidFill>
                <a:latin typeface="Times"/>
                <a:hlinkClick r:id="rId4"/>
              </a:rPr>
              <a:t>http://</a:t>
            </a:r>
            <a:r>
              <a:rPr lang="en-US" dirty="0" smtClean="0">
                <a:solidFill>
                  <a:srgbClr val="FF0000"/>
                </a:solidFill>
                <a:latin typeface="Times"/>
                <a:hlinkClick r:id="rId4"/>
              </a:rPr>
              <a:t>www.journalofvision.org/content/12/2/1.full</a:t>
            </a:r>
            <a:endParaRPr lang="en-US" dirty="0">
              <a:solidFill>
                <a:srgbClr val="FF0000"/>
              </a:solidFill>
              <a:latin typeface="Times"/>
            </a:endParaRPr>
          </a:p>
        </p:txBody>
      </p:sp>
      <p:sp>
        <p:nvSpPr>
          <p:cNvPr id="110" name="Line 68"/>
          <p:cNvSpPr>
            <a:spLocks noChangeShapeType="1"/>
          </p:cNvSpPr>
          <p:nvPr/>
        </p:nvSpPr>
        <p:spPr bwMode="auto">
          <a:xfrm>
            <a:off x="15621000" y="1295400"/>
            <a:ext cx="685800" cy="0"/>
          </a:xfrm>
          <a:prstGeom prst="line">
            <a:avLst/>
          </a:prstGeom>
          <a:noFill/>
          <a:ln w="635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extBox 1"/>
          <p:cNvSpPr txBox="1"/>
          <p:nvPr/>
        </p:nvSpPr>
        <p:spPr>
          <a:xfrm>
            <a:off x="12140692" y="4648200"/>
            <a:ext cx="8128508" cy="954107"/>
          </a:xfrm>
          <a:prstGeom prst="rect">
            <a:avLst/>
          </a:prstGeom>
          <a:noFill/>
        </p:spPr>
        <p:txBody>
          <a:bodyPr wrap="square" rtlCol="0">
            <a:spAutoFit/>
          </a:bodyPr>
          <a:lstStyle/>
          <a:p>
            <a:r>
              <a:rPr lang="en-US" sz="2800" dirty="0">
                <a:solidFill>
                  <a:srgbClr val="000099"/>
                </a:solidFill>
              </a:rPr>
              <a:t>Experiment </a:t>
            </a:r>
            <a:r>
              <a:rPr lang="en-US" sz="2800" dirty="0" smtClean="0">
                <a:solidFill>
                  <a:srgbClr val="000099"/>
                </a:solidFill>
              </a:rPr>
              <a:t>1: Pre-Attentive </a:t>
            </a:r>
            <a:r>
              <a:rPr lang="en-US" sz="2800" dirty="0" err="1" smtClean="0">
                <a:solidFill>
                  <a:srgbClr val="000099"/>
                </a:solidFill>
              </a:rPr>
              <a:t>vs</a:t>
            </a:r>
            <a:r>
              <a:rPr lang="en-US" sz="2800" dirty="0" smtClean="0">
                <a:solidFill>
                  <a:srgbClr val="000099"/>
                </a:solidFill>
              </a:rPr>
              <a:t> Attentional Effects</a:t>
            </a:r>
            <a:endParaRPr lang="en-US" sz="2800" dirty="0">
              <a:solidFill>
                <a:srgbClr val="000099"/>
              </a:solidFill>
            </a:endParaRPr>
          </a:p>
          <a:p>
            <a:endParaRPr lang="en-US" sz="2800" dirty="0"/>
          </a:p>
        </p:txBody>
      </p:sp>
      <p:sp>
        <p:nvSpPr>
          <p:cNvPr id="3" name="Rectangle 2"/>
          <p:cNvSpPr/>
          <p:nvPr/>
        </p:nvSpPr>
        <p:spPr>
          <a:xfrm>
            <a:off x="13253686" y="9372600"/>
            <a:ext cx="5631606" cy="523220"/>
          </a:xfrm>
          <a:prstGeom prst="rect">
            <a:avLst/>
          </a:prstGeom>
        </p:spPr>
        <p:txBody>
          <a:bodyPr wrap="none">
            <a:spAutoFit/>
          </a:bodyPr>
          <a:lstStyle/>
          <a:p>
            <a:pPr lvl="0" algn="ctr"/>
            <a:r>
              <a:rPr lang="en-US" sz="2800" dirty="0">
                <a:solidFill>
                  <a:srgbClr val="000099"/>
                </a:solidFill>
              </a:rPr>
              <a:t>Experiment </a:t>
            </a:r>
            <a:r>
              <a:rPr lang="en-US" sz="2800" dirty="0" smtClean="0">
                <a:solidFill>
                  <a:srgbClr val="000099"/>
                </a:solidFill>
              </a:rPr>
              <a:t>2: Perceptual Learning</a:t>
            </a:r>
            <a:endParaRPr lang="en-US" sz="2800" dirty="0">
              <a:solidFill>
                <a:srgbClr val="000099"/>
              </a:solidFill>
            </a:endParaRPr>
          </a:p>
        </p:txBody>
      </p:sp>
      <p:grpSp>
        <p:nvGrpSpPr>
          <p:cNvPr id="111" name="Group 110"/>
          <p:cNvGrpSpPr/>
          <p:nvPr/>
        </p:nvGrpSpPr>
        <p:grpSpPr>
          <a:xfrm>
            <a:off x="18672938" y="2133600"/>
            <a:ext cx="4872862" cy="2562999"/>
            <a:chOff x="1219200" y="2209800"/>
            <a:chExt cx="6862330" cy="3609404"/>
          </a:xfrm>
        </p:grpSpPr>
        <p:grpSp>
          <p:nvGrpSpPr>
            <p:cNvPr id="112" name="Group 222"/>
            <p:cNvGrpSpPr>
              <a:grpSpLocks noChangeAspect="1"/>
            </p:cNvGrpSpPr>
            <p:nvPr/>
          </p:nvGrpSpPr>
          <p:grpSpPr bwMode="auto">
            <a:xfrm>
              <a:off x="1219200" y="2209800"/>
              <a:ext cx="6705600" cy="3200400"/>
              <a:chOff x="1066800" y="838200"/>
              <a:chExt cx="6705600" cy="3200400"/>
            </a:xfrm>
          </p:grpSpPr>
          <p:grpSp>
            <p:nvGrpSpPr>
              <p:cNvPr id="115" name="Group 113"/>
              <p:cNvGrpSpPr>
                <a:grpSpLocks/>
              </p:cNvGrpSpPr>
              <p:nvPr/>
            </p:nvGrpSpPr>
            <p:grpSpPr bwMode="auto">
              <a:xfrm>
                <a:off x="1066800" y="838200"/>
                <a:ext cx="3200400" cy="3200400"/>
                <a:chOff x="2438400" y="2743200"/>
                <a:chExt cx="3200400" cy="3200400"/>
              </a:xfrm>
            </p:grpSpPr>
            <p:cxnSp>
              <p:nvCxnSpPr>
                <p:cNvPr id="146" name="Straight Connector 145"/>
                <p:cNvCxnSpPr/>
                <p:nvPr/>
              </p:nvCxnSpPr>
              <p:spPr>
                <a:xfrm rot="5400000">
                  <a:off x="40005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flipV="1">
                  <a:off x="2667000" y="3352800"/>
                  <a:ext cx="2590800" cy="2057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8669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H="1">
                  <a:off x="2978150" y="3511550"/>
                  <a:ext cx="2133600" cy="16637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Rectangle 6"/>
                <p:cNvSpPr>
                  <a:spLocks noChangeAspect="1" noChangeArrowheads="1"/>
                </p:cNvSpPr>
                <p:nvPr/>
              </p:nvSpPr>
              <p:spPr bwMode="auto">
                <a:xfrm>
                  <a:off x="2438400" y="2743200"/>
                  <a:ext cx="32004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Calibri" pitchFamily="-111" charset="0"/>
                  </a:endParaRPr>
                </a:p>
              </p:txBody>
            </p:sp>
            <p:cxnSp>
              <p:nvCxnSpPr>
                <p:cNvPr id="151" name="Straight Connector 150"/>
                <p:cNvCxnSpPr/>
                <p:nvPr/>
              </p:nvCxnSpPr>
              <p:spPr>
                <a:xfrm>
                  <a:off x="3276600" y="3276600"/>
                  <a:ext cx="210343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667000" y="5410200"/>
                  <a:ext cx="210343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a:off x="51816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a:off x="4660392"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a:off x="30480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flipH="1">
                  <a:off x="2514600"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TextBox 67"/>
                <p:cNvSpPr txBox="1">
                  <a:spLocks noChangeArrowheads="1"/>
                </p:cNvSpPr>
                <p:nvPr/>
              </p:nvSpPr>
              <p:spPr bwMode="auto">
                <a:xfrm>
                  <a:off x="4038600" y="29718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cxnSp>
              <p:nvCxnSpPr>
                <p:cNvPr id="158" name="Straight Connector 157"/>
                <p:cNvCxnSpPr/>
                <p:nvPr/>
              </p:nvCxnSpPr>
              <p:spPr>
                <a:xfrm rot="5400000">
                  <a:off x="2971800" y="4343400"/>
                  <a:ext cx="21336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9" name="Group 84"/>
                <p:cNvGrpSpPr>
                  <a:grpSpLocks noChangeAspect="1"/>
                </p:cNvGrpSpPr>
                <p:nvPr/>
              </p:nvGrpSpPr>
              <p:grpSpPr bwMode="auto">
                <a:xfrm>
                  <a:off x="3886199" y="4181856"/>
                  <a:ext cx="298316" cy="313944"/>
                  <a:chOff x="6629404" y="5181604"/>
                  <a:chExt cx="964681" cy="1032558"/>
                </a:xfrm>
              </p:grpSpPr>
              <p:sp>
                <p:nvSpPr>
                  <p:cNvPr id="173" name="Rectangle 25" descr="Granite"/>
                  <p:cNvSpPr>
                    <a:spLocks noChangeArrowheads="1"/>
                  </p:cNvSpPr>
                  <p:nvPr/>
                </p:nvSpPr>
                <p:spPr bwMode="auto">
                  <a:xfrm rot="-5400000">
                    <a:off x="6595466" y="5215542"/>
                    <a:ext cx="1032558" cy="964681"/>
                  </a:xfrm>
                  <a:prstGeom prst="rect">
                    <a:avLst/>
                  </a:prstGeom>
                  <a:blipFill dpi="0" rotWithShape="1">
                    <a:blip r:embed="rId6"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74" name="Rectangle 173"/>
                  <p:cNvSpPr>
                    <a:spLocks noChangeAspect="1" noChangeArrowheads="1"/>
                  </p:cNvSpPr>
                  <p:nvPr/>
                </p:nvSpPr>
                <p:spPr bwMode="auto">
                  <a:xfrm>
                    <a:off x="6934160" y="5486397"/>
                    <a:ext cx="320326" cy="345666"/>
                  </a:xfrm>
                  <a:prstGeom prst="rect">
                    <a:avLst/>
                  </a:prstGeom>
                  <a:solidFill>
                    <a:srgbClr val="CCCCCC"/>
                  </a:solidFill>
                  <a:ln w="25400">
                    <a:solidFill>
                      <a:srgbClr val="CCCCCC"/>
                    </a:solidFill>
                    <a:miter lim="800000"/>
                    <a:headEnd/>
                    <a:tailEnd/>
                  </a:ln>
                </p:spPr>
                <p:txBody>
                  <a:bodyPr anchor="ctr"/>
                  <a:lstStyle/>
                  <a:p>
                    <a:pPr algn="ctr"/>
                    <a:endParaRPr lang="en-US" sz="1400" dirty="0">
                      <a:solidFill>
                        <a:srgbClr val="FFFFFF"/>
                      </a:solidFill>
                      <a:latin typeface="Calibri" pitchFamily="-111" charset="0"/>
                    </a:endParaRPr>
                  </a:p>
                </p:txBody>
              </p:sp>
            </p:grpSp>
            <p:sp>
              <p:nvSpPr>
                <p:cNvPr id="160" name="TextBox 100"/>
                <p:cNvSpPr txBox="1">
                  <a:spLocks noChangeArrowheads="1"/>
                </p:cNvSpPr>
                <p:nvPr/>
              </p:nvSpPr>
              <p:spPr bwMode="auto">
                <a:xfrm rot="-5400000">
                  <a:off x="3862538" y="3633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1" name="TextBox 101"/>
                <p:cNvSpPr txBox="1">
                  <a:spLocks noChangeArrowheads="1"/>
                </p:cNvSpPr>
                <p:nvPr/>
              </p:nvSpPr>
              <p:spPr bwMode="auto">
                <a:xfrm>
                  <a:off x="4343400" y="32004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2" name="TextBox 102"/>
                <p:cNvSpPr txBox="1">
                  <a:spLocks noChangeArrowheads="1"/>
                </p:cNvSpPr>
                <p:nvPr/>
              </p:nvSpPr>
              <p:spPr bwMode="auto">
                <a:xfrm rot="5400000">
                  <a:off x="3682337" y="4776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3" name="TextBox 103"/>
                <p:cNvSpPr txBox="1">
                  <a:spLocks noChangeArrowheads="1"/>
                </p:cNvSpPr>
                <p:nvPr/>
              </p:nvSpPr>
              <p:spPr bwMode="auto">
                <a:xfrm>
                  <a:off x="3220201" y="5094808"/>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4" name="TextBox 104"/>
                <p:cNvSpPr txBox="1">
                  <a:spLocks noChangeArrowheads="1"/>
                </p:cNvSpPr>
                <p:nvPr/>
              </p:nvSpPr>
              <p:spPr bwMode="auto">
                <a:xfrm>
                  <a:off x="3555660" y="3200400"/>
                  <a:ext cx="330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5" name="TextBox 105"/>
                <p:cNvSpPr txBox="1">
                  <a:spLocks noChangeArrowheads="1"/>
                </p:cNvSpPr>
                <p:nvPr/>
              </p:nvSpPr>
              <p:spPr bwMode="auto">
                <a:xfrm>
                  <a:off x="4158552" y="5094808"/>
                  <a:ext cx="330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6" name="TextBox 106"/>
                <p:cNvSpPr txBox="1">
                  <a:spLocks noChangeArrowheads="1"/>
                </p:cNvSpPr>
                <p:nvPr/>
              </p:nvSpPr>
              <p:spPr bwMode="auto">
                <a:xfrm>
                  <a:off x="3733800" y="54102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67" name="TextBox 107"/>
                <p:cNvSpPr txBox="1">
                  <a:spLocks noChangeArrowheads="1"/>
                </p:cNvSpPr>
                <p:nvPr/>
              </p:nvSpPr>
              <p:spPr bwMode="auto">
                <a:xfrm rot="-4595196">
                  <a:off x="4955119" y="4120483"/>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68" name="TextBox 108"/>
                <p:cNvSpPr txBox="1">
                  <a:spLocks noChangeArrowheads="1"/>
                </p:cNvSpPr>
                <p:nvPr/>
              </p:nvSpPr>
              <p:spPr bwMode="auto">
                <a:xfrm rot="-4547000">
                  <a:off x="2519956" y="4045258"/>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69" name="TextBox 109"/>
                <p:cNvSpPr txBox="1">
                  <a:spLocks noChangeArrowheads="1"/>
                </p:cNvSpPr>
                <p:nvPr/>
              </p:nvSpPr>
              <p:spPr bwMode="auto">
                <a:xfrm rot="19402036">
                  <a:off x="3053894" y="4560964"/>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70" name="TextBox 110"/>
                <p:cNvSpPr txBox="1">
                  <a:spLocks noChangeArrowheads="1"/>
                </p:cNvSpPr>
                <p:nvPr/>
              </p:nvSpPr>
              <p:spPr bwMode="auto">
                <a:xfrm rot="-2197964">
                  <a:off x="4461206" y="381739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71" name="TextBox 111"/>
                <p:cNvSpPr txBox="1">
                  <a:spLocks noChangeArrowheads="1"/>
                </p:cNvSpPr>
                <p:nvPr/>
              </p:nvSpPr>
              <p:spPr bwMode="auto">
                <a:xfrm rot="3327865">
                  <a:off x="3376920" y="376875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72" name="TextBox 112"/>
                <p:cNvSpPr txBox="1">
                  <a:spLocks noChangeArrowheads="1"/>
                </p:cNvSpPr>
                <p:nvPr/>
              </p:nvSpPr>
              <p:spPr bwMode="auto">
                <a:xfrm rot="3181967">
                  <a:off x="4295041" y="4467826"/>
                  <a:ext cx="415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grpSp>
          <p:grpSp>
            <p:nvGrpSpPr>
              <p:cNvPr id="116" name="Group 119"/>
              <p:cNvGrpSpPr>
                <a:grpSpLocks/>
              </p:cNvGrpSpPr>
              <p:nvPr/>
            </p:nvGrpSpPr>
            <p:grpSpPr bwMode="auto">
              <a:xfrm flipH="1">
                <a:off x="4572000" y="838200"/>
                <a:ext cx="3200400" cy="3200400"/>
                <a:chOff x="2438400" y="2743200"/>
                <a:chExt cx="3200400" cy="3200400"/>
              </a:xfrm>
            </p:grpSpPr>
            <p:cxnSp>
              <p:nvCxnSpPr>
                <p:cNvPr id="117" name="Straight Connector 116"/>
                <p:cNvCxnSpPr/>
                <p:nvPr/>
              </p:nvCxnSpPr>
              <p:spPr>
                <a:xfrm rot="5400000">
                  <a:off x="40005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flipV="1">
                  <a:off x="2667000" y="3352800"/>
                  <a:ext cx="2590800" cy="2057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18669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2978150" y="3511550"/>
                  <a:ext cx="2133600" cy="16637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Rectangle 6"/>
                <p:cNvSpPr>
                  <a:spLocks noChangeAspect="1" noChangeArrowheads="1"/>
                </p:cNvSpPr>
                <p:nvPr/>
              </p:nvSpPr>
              <p:spPr bwMode="auto">
                <a:xfrm>
                  <a:off x="2438400" y="2743200"/>
                  <a:ext cx="32004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Calibri" pitchFamily="-111" charset="0"/>
                  </a:endParaRPr>
                </a:p>
              </p:txBody>
            </p:sp>
            <p:cxnSp>
              <p:nvCxnSpPr>
                <p:cNvPr id="122" name="Straight Connector 121"/>
                <p:cNvCxnSpPr/>
                <p:nvPr/>
              </p:nvCxnSpPr>
              <p:spPr>
                <a:xfrm>
                  <a:off x="3276600" y="3276600"/>
                  <a:ext cx="2103437"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67000" y="5410200"/>
                  <a:ext cx="2103437"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4"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a:off x="51816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a:off x="4660392"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a:off x="30480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l="19197" t="12001" r="19197" b="12001"/>
                <a:stretch>
                  <a:fillRect/>
                </a:stretch>
              </p:blipFill>
              <p:spPr bwMode="auto">
                <a:xfrm flipH="1">
                  <a:off x="2514600"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TextBox 131"/>
                <p:cNvSpPr txBox="1">
                  <a:spLocks noChangeArrowheads="1"/>
                </p:cNvSpPr>
                <p:nvPr/>
              </p:nvSpPr>
              <p:spPr bwMode="auto">
                <a:xfrm>
                  <a:off x="4038600" y="29718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cxnSp>
              <p:nvCxnSpPr>
                <p:cNvPr id="129" name="Straight Connector 128"/>
                <p:cNvCxnSpPr/>
                <p:nvPr/>
              </p:nvCxnSpPr>
              <p:spPr>
                <a:xfrm rot="5400000">
                  <a:off x="2971800" y="4343400"/>
                  <a:ext cx="21336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33"/>
                <p:cNvGrpSpPr>
                  <a:grpSpLocks noChangeAspect="1"/>
                </p:cNvGrpSpPr>
                <p:nvPr/>
              </p:nvGrpSpPr>
              <p:grpSpPr bwMode="auto">
                <a:xfrm>
                  <a:off x="3886199" y="4181856"/>
                  <a:ext cx="298316" cy="313944"/>
                  <a:chOff x="6629404" y="5181604"/>
                  <a:chExt cx="964681" cy="1032558"/>
                </a:xfrm>
              </p:grpSpPr>
              <p:sp>
                <p:nvSpPr>
                  <p:cNvPr id="144" name="Rectangle 25" descr="Granite"/>
                  <p:cNvSpPr>
                    <a:spLocks noChangeArrowheads="1"/>
                  </p:cNvSpPr>
                  <p:nvPr/>
                </p:nvSpPr>
                <p:spPr bwMode="auto">
                  <a:xfrm rot="-5400000">
                    <a:off x="6595466" y="5215542"/>
                    <a:ext cx="1032558" cy="964681"/>
                  </a:xfrm>
                  <a:prstGeom prst="rect">
                    <a:avLst/>
                  </a:prstGeom>
                  <a:blipFill dpi="0" rotWithShape="1">
                    <a:blip r:embed="rId6"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45" name="Rectangle 173"/>
                  <p:cNvSpPr>
                    <a:spLocks noChangeAspect="1" noChangeArrowheads="1"/>
                  </p:cNvSpPr>
                  <p:nvPr/>
                </p:nvSpPr>
                <p:spPr bwMode="auto">
                  <a:xfrm>
                    <a:off x="6934160" y="5486397"/>
                    <a:ext cx="320326" cy="345666"/>
                  </a:xfrm>
                  <a:prstGeom prst="rect">
                    <a:avLst/>
                  </a:prstGeom>
                  <a:solidFill>
                    <a:srgbClr val="CCCCCC"/>
                  </a:solidFill>
                  <a:ln w="25400">
                    <a:solidFill>
                      <a:srgbClr val="CCCCCC"/>
                    </a:solidFill>
                    <a:miter lim="800000"/>
                    <a:headEnd/>
                    <a:tailEnd/>
                  </a:ln>
                </p:spPr>
                <p:txBody>
                  <a:bodyPr anchor="ctr"/>
                  <a:lstStyle/>
                  <a:p>
                    <a:pPr algn="ctr"/>
                    <a:endParaRPr lang="en-US" sz="1400" dirty="0">
                      <a:solidFill>
                        <a:srgbClr val="FFFFFF"/>
                      </a:solidFill>
                      <a:latin typeface="Calibri" pitchFamily="-111" charset="0"/>
                    </a:endParaRPr>
                  </a:p>
                </p:txBody>
              </p:sp>
            </p:grpSp>
            <p:sp>
              <p:nvSpPr>
                <p:cNvPr id="131" name="TextBox 134"/>
                <p:cNvSpPr txBox="1">
                  <a:spLocks noChangeArrowheads="1"/>
                </p:cNvSpPr>
                <p:nvPr/>
              </p:nvSpPr>
              <p:spPr bwMode="auto">
                <a:xfrm rot="-5400000">
                  <a:off x="3862538" y="3633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2" name="TextBox 135"/>
                <p:cNvSpPr txBox="1">
                  <a:spLocks noChangeArrowheads="1"/>
                </p:cNvSpPr>
                <p:nvPr/>
              </p:nvSpPr>
              <p:spPr bwMode="auto">
                <a:xfrm>
                  <a:off x="4343400" y="32004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3" name="TextBox 136"/>
                <p:cNvSpPr txBox="1">
                  <a:spLocks noChangeArrowheads="1"/>
                </p:cNvSpPr>
                <p:nvPr/>
              </p:nvSpPr>
              <p:spPr bwMode="auto">
                <a:xfrm rot="5400000">
                  <a:off x="3682337" y="4776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4" name="TextBox 137"/>
                <p:cNvSpPr txBox="1">
                  <a:spLocks noChangeArrowheads="1"/>
                </p:cNvSpPr>
                <p:nvPr/>
              </p:nvSpPr>
              <p:spPr bwMode="auto">
                <a:xfrm>
                  <a:off x="3276600" y="5095371"/>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5" name="TextBox 138"/>
                <p:cNvSpPr txBox="1">
                  <a:spLocks noChangeArrowheads="1"/>
                </p:cNvSpPr>
                <p:nvPr/>
              </p:nvSpPr>
              <p:spPr bwMode="auto">
                <a:xfrm>
                  <a:off x="3555660" y="3200400"/>
                  <a:ext cx="330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6" name="TextBox 139"/>
                <p:cNvSpPr txBox="1">
                  <a:spLocks noChangeArrowheads="1"/>
                </p:cNvSpPr>
                <p:nvPr/>
              </p:nvSpPr>
              <p:spPr bwMode="auto">
                <a:xfrm>
                  <a:off x="4165260" y="5102079"/>
                  <a:ext cx="330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7" name="TextBox 140"/>
                <p:cNvSpPr txBox="1">
                  <a:spLocks noChangeArrowheads="1"/>
                </p:cNvSpPr>
                <p:nvPr/>
              </p:nvSpPr>
              <p:spPr bwMode="auto">
                <a:xfrm>
                  <a:off x="3733800" y="54102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38" name="TextBox 141"/>
                <p:cNvSpPr txBox="1">
                  <a:spLocks noChangeArrowheads="1"/>
                </p:cNvSpPr>
                <p:nvPr/>
              </p:nvSpPr>
              <p:spPr bwMode="auto">
                <a:xfrm rot="-4595196">
                  <a:off x="4955119" y="4120483"/>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39" name="TextBox 142"/>
                <p:cNvSpPr txBox="1">
                  <a:spLocks noChangeArrowheads="1"/>
                </p:cNvSpPr>
                <p:nvPr/>
              </p:nvSpPr>
              <p:spPr bwMode="auto">
                <a:xfrm rot="-4547000">
                  <a:off x="2519956" y="4045258"/>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40" name="TextBox 143"/>
                <p:cNvSpPr txBox="1">
                  <a:spLocks noChangeArrowheads="1"/>
                </p:cNvSpPr>
                <p:nvPr/>
              </p:nvSpPr>
              <p:spPr bwMode="auto">
                <a:xfrm rot="19402036">
                  <a:off x="3089606" y="4548275"/>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41" name="TextBox 144"/>
                <p:cNvSpPr txBox="1">
                  <a:spLocks noChangeArrowheads="1"/>
                </p:cNvSpPr>
                <p:nvPr/>
              </p:nvSpPr>
              <p:spPr bwMode="auto">
                <a:xfrm rot="-2197964">
                  <a:off x="4461206" y="381739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42" name="TextBox 145"/>
                <p:cNvSpPr txBox="1">
                  <a:spLocks noChangeArrowheads="1"/>
                </p:cNvSpPr>
                <p:nvPr/>
              </p:nvSpPr>
              <p:spPr bwMode="auto">
                <a:xfrm rot="3327865">
                  <a:off x="3376920" y="376875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43" name="TextBox 146"/>
                <p:cNvSpPr txBox="1">
                  <a:spLocks noChangeArrowheads="1"/>
                </p:cNvSpPr>
                <p:nvPr/>
              </p:nvSpPr>
              <p:spPr bwMode="auto">
                <a:xfrm rot="3181967">
                  <a:off x="4335286" y="4601180"/>
                  <a:ext cx="415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grpSp>
        </p:grpSp>
        <p:sp>
          <p:nvSpPr>
            <p:cNvPr id="113" name="TextBox 149"/>
            <p:cNvSpPr txBox="1">
              <a:spLocks noChangeArrowheads="1"/>
            </p:cNvSpPr>
            <p:nvPr/>
          </p:nvSpPr>
          <p:spPr bwMode="auto">
            <a:xfrm>
              <a:off x="1360564" y="5424923"/>
              <a:ext cx="2900668" cy="3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Trained Retinal Locations</a:t>
              </a:r>
            </a:p>
          </p:txBody>
        </p:sp>
        <p:sp>
          <p:nvSpPr>
            <p:cNvPr id="114" name="TextBox 150"/>
            <p:cNvSpPr txBox="1">
              <a:spLocks noChangeArrowheads="1"/>
            </p:cNvSpPr>
            <p:nvPr/>
          </p:nvSpPr>
          <p:spPr bwMode="auto">
            <a:xfrm>
              <a:off x="4609994" y="5429114"/>
              <a:ext cx="3471536" cy="3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Transfer Test Retinal Locations</a:t>
              </a:r>
            </a:p>
          </p:txBody>
        </p:sp>
      </p:grpSp>
      <p:pic>
        <p:nvPicPr>
          <p:cNvPr id="1026" name="Object 1"/>
          <p:cNvPicPr>
            <a:picLocks noChangeAspect="1" noChangeArrowheads="1"/>
          </p:cNvPicPr>
          <p:nvPr/>
        </p:nvPicPr>
        <p:blipFill>
          <a:blip r:embed="rId7" cstate="print"/>
          <a:srcRect t="-378" b="-378"/>
          <a:stretch>
            <a:fillRect/>
          </a:stretch>
        </p:blipFill>
        <p:spPr bwMode="auto">
          <a:xfrm>
            <a:off x="1383064" y="8772525"/>
            <a:ext cx="5017736" cy="2428875"/>
          </a:xfrm>
          <a:prstGeom prst="rect">
            <a:avLst/>
          </a:prstGeom>
          <a:noFill/>
          <a:ln w="9525">
            <a:noFill/>
            <a:miter lim="800000"/>
            <a:headEnd/>
            <a:tailEnd/>
          </a:ln>
        </p:spPr>
      </p:pic>
      <p:pic>
        <p:nvPicPr>
          <p:cNvPr id="3073" name="Picture 1"/>
          <p:cNvPicPr>
            <a:picLocks noChangeAspect="1" noChangeArrowheads="1"/>
          </p:cNvPicPr>
          <p:nvPr/>
        </p:nvPicPr>
        <p:blipFill>
          <a:blip r:embed="rId8" cstate="print"/>
          <a:srcRect l="3333" t="25111" r="2222" b="12667"/>
          <a:stretch>
            <a:fillRect/>
          </a:stretch>
        </p:blipFill>
        <p:spPr bwMode="auto">
          <a:xfrm>
            <a:off x="7910287" y="5287683"/>
            <a:ext cx="9920514" cy="4084917"/>
          </a:xfrm>
          <a:prstGeom prst="rect">
            <a:avLst/>
          </a:prstGeom>
          <a:noFill/>
          <a:ln w="9525">
            <a:noFill/>
            <a:miter lim="800000"/>
            <a:headEnd/>
            <a:tailEnd/>
          </a:ln>
        </p:spPr>
      </p:pic>
      <p:sp>
        <p:nvSpPr>
          <p:cNvPr id="99" name="Line 68"/>
          <p:cNvSpPr>
            <a:spLocks noChangeShapeType="1"/>
          </p:cNvSpPr>
          <p:nvPr/>
        </p:nvSpPr>
        <p:spPr bwMode="auto">
          <a:xfrm>
            <a:off x="20040600" y="49530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0" name="Line 68"/>
          <p:cNvSpPr>
            <a:spLocks noChangeShapeType="1"/>
          </p:cNvSpPr>
          <p:nvPr/>
        </p:nvSpPr>
        <p:spPr bwMode="auto">
          <a:xfrm>
            <a:off x="10744200" y="49530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1" name="Line 68"/>
          <p:cNvSpPr>
            <a:spLocks noChangeShapeType="1"/>
          </p:cNvSpPr>
          <p:nvPr/>
        </p:nvSpPr>
        <p:spPr bwMode="auto">
          <a:xfrm>
            <a:off x="12115800" y="96774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 name="Line 68"/>
          <p:cNvSpPr>
            <a:spLocks noChangeShapeType="1"/>
          </p:cNvSpPr>
          <p:nvPr/>
        </p:nvSpPr>
        <p:spPr bwMode="auto">
          <a:xfrm>
            <a:off x="18821400" y="96774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 name="Rectangle 106"/>
          <p:cNvSpPr>
            <a:spLocks noChangeArrowheads="1"/>
          </p:cNvSpPr>
          <p:nvPr/>
        </p:nvSpPr>
        <p:spPr bwMode="auto">
          <a:xfrm>
            <a:off x="24155400" y="122682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smtClean="0">
                <a:solidFill>
                  <a:srgbClr val="FF0000"/>
                </a:solidFill>
                <a:latin typeface="Helvetica" pitchFamily="-111" charset="0"/>
              </a:rPr>
              <a:t>Bottom Line</a:t>
            </a:r>
            <a:endParaRPr lang="en-US" sz="3200" dirty="0">
              <a:solidFill>
                <a:srgbClr val="FF0000"/>
              </a:solidFill>
              <a:latin typeface="Times"/>
            </a:endParaRPr>
          </a:p>
        </p:txBody>
      </p:sp>
      <p:pic>
        <p:nvPicPr>
          <p:cNvPr id="1029"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4235" t="24095" r="1234" b="13683"/>
          <a:stretch/>
        </p:blipFill>
        <p:spPr bwMode="auto">
          <a:xfrm>
            <a:off x="14127744" y="9934222"/>
            <a:ext cx="9418056" cy="385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5" name="Group 174"/>
          <p:cNvGrpSpPr>
            <a:grpSpLocks noChangeAspect="1"/>
          </p:cNvGrpSpPr>
          <p:nvPr/>
        </p:nvGrpSpPr>
        <p:grpSpPr>
          <a:xfrm>
            <a:off x="7862792" y="2438400"/>
            <a:ext cx="10730008" cy="1655487"/>
            <a:chOff x="177800" y="4648200"/>
            <a:chExt cx="8890000" cy="1371600"/>
          </a:xfrm>
        </p:grpSpPr>
        <p:sp>
          <p:nvSpPr>
            <p:cNvPr id="177" name="Rectangle 6"/>
            <p:cNvSpPr>
              <a:spLocks noChangeAspect="1" noChangeArrowheads="1"/>
            </p:cNvSpPr>
            <p:nvPr/>
          </p:nvSpPr>
          <p:spPr bwMode="auto">
            <a:xfrm>
              <a:off x="177800"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78" name="Rectangle 6"/>
            <p:cNvSpPr>
              <a:spLocks noChangeAspect="1" noChangeArrowheads="1"/>
            </p:cNvSpPr>
            <p:nvPr/>
          </p:nvSpPr>
          <p:spPr bwMode="auto">
            <a:xfrm>
              <a:off x="1168420"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79" name="Rectangle 6"/>
            <p:cNvSpPr>
              <a:spLocks noChangeAspect="1" noChangeArrowheads="1"/>
            </p:cNvSpPr>
            <p:nvPr/>
          </p:nvSpPr>
          <p:spPr bwMode="auto">
            <a:xfrm>
              <a:off x="215904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0" name="Rectangle 6"/>
            <p:cNvSpPr>
              <a:spLocks noChangeAspect="1" noChangeArrowheads="1"/>
            </p:cNvSpPr>
            <p:nvPr/>
          </p:nvSpPr>
          <p:spPr bwMode="auto">
            <a:xfrm>
              <a:off x="314966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1" name="Rectangle 6"/>
            <p:cNvSpPr>
              <a:spLocks noChangeAspect="1" noChangeArrowheads="1"/>
            </p:cNvSpPr>
            <p:nvPr/>
          </p:nvSpPr>
          <p:spPr bwMode="auto">
            <a:xfrm>
              <a:off x="414028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2" name="Rectangle 6"/>
            <p:cNvSpPr>
              <a:spLocks noChangeAspect="1" noChangeArrowheads="1"/>
            </p:cNvSpPr>
            <p:nvPr/>
          </p:nvSpPr>
          <p:spPr bwMode="auto">
            <a:xfrm>
              <a:off x="513090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3" name="Rectangle 6"/>
            <p:cNvSpPr>
              <a:spLocks noChangeAspect="1" noChangeArrowheads="1"/>
            </p:cNvSpPr>
            <p:nvPr/>
          </p:nvSpPr>
          <p:spPr bwMode="auto">
            <a:xfrm>
              <a:off x="6121522"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4" name="Rectangle 6"/>
            <p:cNvSpPr>
              <a:spLocks noChangeAspect="1" noChangeArrowheads="1"/>
            </p:cNvSpPr>
            <p:nvPr/>
          </p:nvSpPr>
          <p:spPr bwMode="auto">
            <a:xfrm>
              <a:off x="7112142"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5" name="Rectangle 6"/>
            <p:cNvSpPr>
              <a:spLocks noChangeAspect="1" noChangeArrowheads="1"/>
            </p:cNvSpPr>
            <p:nvPr/>
          </p:nvSpPr>
          <p:spPr bwMode="auto">
            <a:xfrm>
              <a:off x="8102762"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pic>
          <p:nvPicPr>
            <p:cNvPr id="186"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flipH="1">
              <a:off x="279913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26924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22656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flipH="1">
              <a:off x="215904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378975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36830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32562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flipH="1">
              <a:off x="314966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47803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46736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22"/>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42468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flipH="1">
              <a:off x="414028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5770995"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56642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26"/>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52374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flipH="1">
              <a:off x="513090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6761615"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flipH="1">
              <a:off x="66548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30"/>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flipH="1">
              <a:off x="62280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18"/>
            <p:cNvPicPr>
              <a:picLocks noChangeAspect="1" noChangeArrowheads="1"/>
            </p:cNvPicPr>
            <p:nvPr/>
          </p:nvPicPr>
          <p:blipFill>
            <a:blip r:embed="rId5">
              <a:extLst>
                <a:ext uri="{28A0092B-C50C-407E-A947-70E740481C1C}">
                  <a14:useLocalDpi xmlns:a14="http://schemas.microsoft.com/office/drawing/2010/main" val="0"/>
                </a:ext>
              </a:extLst>
            </a:blip>
            <a:srcRect l="19197" t="12001" r="19197" b="12001"/>
            <a:stretch>
              <a:fillRect/>
            </a:stretch>
          </p:blipFill>
          <p:spPr bwMode="auto">
            <a:xfrm>
              <a:off x="6121522"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 name="Group 50"/>
            <p:cNvGrpSpPr>
              <a:grpSpLocks/>
            </p:cNvGrpSpPr>
            <p:nvPr/>
          </p:nvGrpSpPr>
          <p:grpSpPr bwMode="auto">
            <a:xfrm>
              <a:off x="1505042" y="5181600"/>
              <a:ext cx="241175" cy="258139"/>
              <a:chOff x="1676400" y="2819400"/>
              <a:chExt cx="241201" cy="258141"/>
            </a:xfrm>
          </p:grpSpPr>
          <p:sp>
            <p:nvSpPr>
              <p:cNvPr id="247" name="Rectangle 25" descr="Granite"/>
              <p:cNvSpPr>
                <a:spLocks noChangeArrowheads="1"/>
              </p:cNvSpPr>
              <p:nvPr/>
            </p:nvSpPr>
            <p:spPr bwMode="auto">
              <a:xfrm rot="-5400000">
                <a:off x="1667930" y="2827870"/>
                <a:ext cx="258141" cy="241201"/>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8"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grpSp>
          <p:nvGrpSpPr>
            <p:cNvPr id="207" name="Group 50"/>
            <p:cNvGrpSpPr>
              <a:grpSpLocks/>
            </p:cNvGrpSpPr>
            <p:nvPr/>
          </p:nvGrpSpPr>
          <p:grpSpPr bwMode="auto">
            <a:xfrm>
              <a:off x="2495662" y="5181600"/>
              <a:ext cx="241175" cy="258139"/>
              <a:chOff x="1676400" y="2819400"/>
              <a:chExt cx="241201" cy="258141"/>
            </a:xfrm>
          </p:grpSpPr>
          <p:sp>
            <p:nvSpPr>
              <p:cNvPr id="245" name="Rectangle 25" descr="Granite"/>
              <p:cNvSpPr>
                <a:spLocks noChangeArrowheads="1"/>
              </p:cNvSpPr>
              <p:nvPr/>
            </p:nvSpPr>
            <p:spPr bwMode="auto">
              <a:xfrm rot="-5400000">
                <a:off x="1667930" y="2827870"/>
                <a:ext cx="258141" cy="241201"/>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6"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grpSp>
          <p:nvGrpSpPr>
            <p:cNvPr id="208" name="Group 50"/>
            <p:cNvGrpSpPr>
              <a:grpSpLocks/>
            </p:cNvGrpSpPr>
            <p:nvPr/>
          </p:nvGrpSpPr>
          <p:grpSpPr bwMode="auto">
            <a:xfrm>
              <a:off x="3486283" y="5181600"/>
              <a:ext cx="241175" cy="258139"/>
              <a:chOff x="1676400" y="2819400"/>
              <a:chExt cx="241201" cy="258141"/>
            </a:xfrm>
          </p:grpSpPr>
          <p:sp>
            <p:nvSpPr>
              <p:cNvPr id="243" name="Rectangle 25" descr="Granite"/>
              <p:cNvSpPr>
                <a:spLocks noChangeArrowheads="1"/>
              </p:cNvSpPr>
              <p:nvPr/>
            </p:nvSpPr>
            <p:spPr bwMode="auto">
              <a:xfrm rot="-5400000">
                <a:off x="1667930" y="2827870"/>
                <a:ext cx="258141" cy="241201"/>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4"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grpSp>
          <p:nvGrpSpPr>
            <p:cNvPr id="209" name="Group 50"/>
            <p:cNvGrpSpPr>
              <a:grpSpLocks/>
            </p:cNvGrpSpPr>
            <p:nvPr/>
          </p:nvGrpSpPr>
          <p:grpSpPr bwMode="auto">
            <a:xfrm>
              <a:off x="4476903" y="5181600"/>
              <a:ext cx="241175" cy="258139"/>
              <a:chOff x="1676400" y="2819400"/>
              <a:chExt cx="241201" cy="258141"/>
            </a:xfrm>
          </p:grpSpPr>
          <p:sp>
            <p:nvSpPr>
              <p:cNvPr id="241" name="Rectangle 25" descr="Granite"/>
              <p:cNvSpPr>
                <a:spLocks noChangeArrowheads="1"/>
              </p:cNvSpPr>
              <p:nvPr/>
            </p:nvSpPr>
            <p:spPr bwMode="auto">
              <a:xfrm rot="-5400000">
                <a:off x="1667930" y="2827870"/>
                <a:ext cx="258141" cy="241201"/>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2"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r>
                  <a:rPr lang="en-US" sz="1400" dirty="0">
                    <a:solidFill>
                      <a:srgbClr val="FFFFFF"/>
                    </a:solidFill>
                    <a:latin typeface="Calibri" pitchFamily="-111" charset="0"/>
                  </a:rPr>
                  <a:t>n</a:t>
                </a:r>
              </a:p>
            </p:txBody>
          </p:sp>
        </p:grpSp>
        <p:sp>
          <p:nvSpPr>
            <p:cNvPr id="210" name="Rectangle 25" descr="Granite"/>
            <p:cNvSpPr>
              <a:spLocks noChangeArrowheads="1"/>
            </p:cNvSpPr>
            <p:nvPr/>
          </p:nvSpPr>
          <p:spPr bwMode="auto">
            <a:xfrm rot="16200000">
              <a:off x="5459042" y="5190082"/>
              <a:ext cx="258139" cy="241175"/>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11" name="Rectangle 25" descr="Granite"/>
            <p:cNvSpPr>
              <a:spLocks noChangeArrowheads="1"/>
            </p:cNvSpPr>
            <p:nvPr/>
          </p:nvSpPr>
          <p:spPr bwMode="auto">
            <a:xfrm rot="16200000">
              <a:off x="6449662" y="5190082"/>
              <a:ext cx="258139" cy="241175"/>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grpSp>
          <p:nvGrpSpPr>
            <p:cNvPr id="212" name="Group 50"/>
            <p:cNvGrpSpPr>
              <a:grpSpLocks/>
            </p:cNvGrpSpPr>
            <p:nvPr/>
          </p:nvGrpSpPr>
          <p:grpSpPr bwMode="auto">
            <a:xfrm>
              <a:off x="522257" y="5199038"/>
              <a:ext cx="241175" cy="258139"/>
              <a:chOff x="1676400" y="2819400"/>
              <a:chExt cx="241201" cy="258141"/>
            </a:xfrm>
          </p:grpSpPr>
          <p:sp>
            <p:nvSpPr>
              <p:cNvPr id="239" name="Rectangle 25" descr="Granite"/>
              <p:cNvSpPr>
                <a:spLocks noChangeArrowheads="1"/>
              </p:cNvSpPr>
              <p:nvPr/>
            </p:nvSpPr>
            <p:spPr bwMode="auto">
              <a:xfrm rot="-5400000">
                <a:off x="1667930" y="2827870"/>
                <a:ext cx="258141" cy="241201"/>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0"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sp>
          <p:nvSpPr>
            <p:cNvPr id="213" name="Oval 7"/>
            <p:cNvSpPr>
              <a:spLocks noChangeAspect="1" noChangeArrowheads="1"/>
            </p:cNvSpPr>
            <p:nvPr/>
          </p:nvSpPr>
          <p:spPr bwMode="auto">
            <a:xfrm>
              <a:off x="707294" y="5583549"/>
              <a:ext cx="160238" cy="169838"/>
            </a:xfrm>
            <a:prstGeom prst="ellipse">
              <a:avLst/>
            </a:prstGeom>
            <a:solidFill>
              <a:srgbClr val="FF3300"/>
            </a:solidFill>
            <a:ln w="9525">
              <a:solidFill>
                <a:srgbClr val="FF3300"/>
              </a:solidFill>
              <a:round/>
              <a:headEnd/>
              <a:tailEnd/>
            </a:ln>
          </p:spPr>
          <p:txBody>
            <a:bodyPr wrap="none" anchor="ctr"/>
            <a:lstStyle/>
            <a:p>
              <a:endParaRPr lang="en-US" dirty="0">
                <a:solidFill>
                  <a:srgbClr val="000000"/>
                </a:solidFill>
                <a:latin typeface="Calibri" pitchFamily="-111" charset="0"/>
              </a:endParaRPr>
            </a:p>
          </p:txBody>
        </p:sp>
        <p:sp>
          <p:nvSpPr>
            <p:cNvPr id="214" name="Oval 7"/>
            <p:cNvSpPr>
              <a:spLocks noChangeArrowheads="1"/>
            </p:cNvSpPr>
            <p:nvPr/>
          </p:nvSpPr>
          <p:spPr bwMode="auto">
            <a:xfrm>
              <a:off x="871449" y="4935562"/>
              <a:ext cx="160238" cy="169838"/>
            </a:xfrm>
            <a:prstGeom prst="ellipse">
              <a:avLst/>
            </a:prstGeom>
            <a:solidFill>
              <a:srgbClr val="FF3300"/>
            </a:solidFill>
            <a:ln w="9525">
              <a:solidFill>
                <a:srgbClr val="FF3300"/>
              </a:solidFill>
              <a:round/>
              <a:headEnd/>
              <a:tailEnd/>
            </a:ln>
          </p:spPr>
          <p:txBody>
            <a:bodyPr wrap="none" anchor="ctr"/>
            <a:lstStyle/>
            <a:p>
              <a:endParaRPr lang="en-US" dirty="0">
                <a:solidFill>
                  <a:srgbClr val="000000"/>
                </a:solidFill>
                <a:latin typeface="Calibri" pitchFamily="-111" charset="0"/>
              </a:endParaRPr>
            </a:p>
          </p:txBody>
        </p:sp>
        <p:cxnSp>
          <p:nvCxnSpPr>
            <p:cNvPr id="215" name="Straight Arrow Connector 214"/>
            <p:cNvCxnSpPr/>
            <p:nvPr/>
          </p:nvCxnSpPr>
          <p:spPr bwMode="auto">
            <a:xfrm rot="5400000">
              <a:off x="3987800" y="4648200"/>
              <a:ext cx="228600" cy="2286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bwMode="auto">
            <a:xfrm rot="5400000" flipH="1" flipV="1">
              <a:off x="6083300" y="5829300"/>
              <a:ext cx="228600" cy="1524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bwMode="auto">
            <a:xfrm rot="16200000" flipV="1">
              <a:off x="6845300" y="5829300"/>
              <a:ext cx="228600" cy="1524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bwMode="auto">
            <a:xfrm rot="16200000" flipH="1">
              <a:off x="6083300" y="4686300"/>
              <a:ext cx="228600" cy="1524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19" name="Text Box 32"/>
            <p:cNvSpPr txBox="1">
              <a:spLocks noChangeArrowheads="1"/>
            </p:cNvSpPr>
            <p:nvPr/>
          </p:nvSpPr>
          <p:spPr bwMode="auto">
            <a:xfrm>
              <a:off x="8063178" y="4930914"/>
              <a:ext cx="986187"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FF"/>
                  </a:solidFill>
                  <a:latin typeface="Helvetica" pitchFamily="-111" charset="0"/>
                </a:rPr>
                <a:t>Target </a:t>
              </a:r>
            </a:p>
            <a:p>
              <a:pPr algn="ctr" eaLnBrk="1" hangingPunct="1"/>
              <a:r>
                <a:rPr lang="en-US" sz="1000" b="1" dirty="0">
                  <a:solidFill>
                    <a:srgbClr val="0000FF"/>
                  </a:solidFill>
                  <a:latin typeface="Helvetica" pitchFamily="-111" charset="0"/>
                </a:rPr>
                <a:t>Timing?</a:t>
              </a:r>
            </a:p>
            <a:p>
              <a:pPr algn="ctr" eaLnBrk="1" hangingPunct="1"/>
              <a:r>
                <a:rPr lang="en-US" sz="1000" b="1" dirty="0">
                  <a:solidFill>
                    <a:srgbClr val="FFFFFF"/>
                  </a:solidFill>
                  <a:latin typeface="Helvetica" pitchFamily="-111" charset="0"/>
                </a:rPr>
                <a:t>Same = S</a:t>
              </a:r>
            </a:p>
            <a:p>
              <a:pPr algn="ctr" eaLnBrk="1" hangingPunct="1"/>
              <a:r>
                <a:rPr lang="en-US" sz="1000" b="1" dirty="0">
                  <a:solidFill>
                    <a:srgbClr val="FFFFFF"/>
                  </a:solidFill>
                  <a:latin typeface="Helvetica" pitchFamily="-111" charset="0"/>
                </a:rPr>
                <a:t>Different  = D</a:t>
              </a:r>
            </a:p>
          </p:txBody>
        </p:sp>
        <p:sp>
          <p:nvSpPr>
            <p:cNvPr id="220" name="Text Box 32"/>
            <p:cNvSpPr txBox="1">
              <a:spLocks noChangeArrowheads="1"/>
            </p:cNvSpPr>
            <p:nvPr/>
          </p:nvSpPr>
          <p:spPr bwMode="auto">
            <a:xfrm>
              <a:off x="49618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A</a:t>
              </a:r>
            </a:p>
          </p:txBody>
        </p:sp>
        <p:sp>
          <p:nvSpPr>
            <p:cNvPr id="221" name="Text Box 32"/>
            <p:cNvSpPr txBox="1">
              <a:spLocks noChangeArrowheads="1"/>
            </p:cNvSpPr>
            <p:nvPr/>
          </p:nvSpPr>
          <p:spPr bwMode="auto">
            <a:xfrm>
              <a:off x="148680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B</a:t>
              </a:r>
            </a:p>
          </p:txBody>
        </p:sp>
        <p:sp>
          <p:nvSpPr>
            <p:cNvPr id="222" name="Text Box 32"/>
            <p:cNvSpPr txBox="1">
              <a:spLocks noChangeArrowheads="1"/>
            </p:cNvSpPr>
            <p:nvPr/>
          </p:nvSpPr>
          <p:spPr bwMode="auto">
            <a:xfrm>
              <a:off x="247742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C</a:t>
              </a:r>
            </a:p>
          </p:txBody>
        </p:sp>
        <p:sp>
          <p:nvSpPr>
            <p:cNvPr id="223" name="Text Box 32"/>
            <p:cNvSpPr txBox="1">
              <a:spLocks noChangeArrowheads="1"/>
            </p:cNvSpPr>
            <p:nvPr/>
          </p:nvSpPr>
          <p:spPr bwMode="auto">
            <a:xfrm>
              <a:off x="346804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9900"/>
                  </a:solidFill>
                  <a:latin typeface="Helvetica" pitchFamily="-111" charset="0"/>
                </a:rPr>
                <a:t>D</a:t>
              </a:r>
            </a:p>
          </p:txBody>
        </p:sp>
        <p:sp>
          <p:nvSpPr>
            <p:cNvPr id="224" name="Text Box 32"/>
            <p:cNvSpPr txBox="1">
              <a:spLocks noChangeArrowheads="1"/>
            </p:cNvSpPr>
            <p:nvPr/>
          </p:nvSpPr>
          <p:spPr bwMode="auto">
            <a:xfrm>
              <a:off x="4462676" y="4648200"/>
              <a:ext cx="2696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E</a:t>
              </a:r>
            </a:p>
          </p:txBody>
        </p:sp>
        <p:sp>
          <p:nvSpPr>
            <p:cNvPr id="225" name="Text Box 32"/>
            <p:cNvSpPr txBox="1">
              <a:spLocks noChangeArrowheads="1"/>
            </p:cNvSpPr>
            <p:nvPr/>
          </p:nvSpPr>
          <p:spPr bwMode="auto">
            <a:xfrm>
              <a:off x="5456502" y="4648200"/>
              <a:ext cx="2632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F</a:t>
              </a:r>
            </a:p>
          </p:txBody>
        </p:sp>
        <p:sp>
          <p:nvSpPr>
            <p:cNvPr id="226" name="Text Box 32"/>
            <p:cNvSpPr txBox="1">
              <a:spLocks noChangeArrowheads="1"/>
            </p:cNvSpPr>
            <p:nvPr/>
          </p:nvSpPr>
          <p:spPr bwMode="auto">
            <a:xfrm>
              <a:off x="6436702" y="4648200"/>
              <a:ext cx="2840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9900"/>
                  </a:solidFill>
                  <a:latin typeface="Helvetica" pitchFamily="-111" charset="0"/>
                </a:rPr>
                <a:t>G</a:t>
              </a:r>
            </a:p>
          </p:txBody>
        </p:sp>
        <p:sp>
          <p:nvSpPr>
            <p:cNvPr id="227" name="Text Box 32"/>
            <p:cNvSpPr txBox="1">
              <a:spLocks noChangeArrowheads="1"/>
            </p:cNvSpPr>
            <p:nvPr/>
          </p:nvSpPr>
          <p:spPr bwMode="auto">
            <a:xfrm>
              <a:off x="7430528"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H</a:t>
              </a:r>
            </a:p>
          </p:txBody>
        </p:sp>
        <p:sp>
          <p:nvSpPr>
            <p:cNvPr id="228" name="Text Box 32"/>
            <p:cNvSpPr txBox="1">
              <a:spLocks noChangeArrowheads="1"/>
            </p:cNvSpPr>
            <p:nvPr/>
          </p:nvSpPr>
          <p:spPr bwMode="auto">
            <a:xfrm>
              <a:off x="8446303" y="4648200"/>
              <a:ext cx="2199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I</a:t>
              </a:r>
            </a:p>
          </p:txBody>
        </p:sp>
        <p:sp>
          <p:nvSpPr>
            <p:cNvPr id="229" name="Text Box 32"/>
            <p:cNvSpPr txBox="1">
              <a:spLocks noChangeArrowheads="1"/>
            </p:cNvSpPr>
            <p:nvPr/>
          </p:nvSpPr>
          <p:spPr bwMode="auto">
            <a:xfrm>
              <a:off x="7295690" y="5086290"/>
              <a:ext cx="6190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FF"/>
                  </a:solidFill>
                  <a:latin typeface="Helvetica" pitchFamily="-111" charset="0"/>
                </a:rPr>
                <a:t>Which </a:t>
              </a:r>
            </a:p>
            <a:p>
              <a:pPr algn="ctr" eaLnBrk="1" hangingPunct="1"/>
              <a:r>
                <a:rPr lang="en-US" sz="1000" b="1" dirty="0">
                  <a:solidFill>
                    <a:srgbClr val="0000FF"/>
                  </a:solidFill>
                  <a:latin typeface="Helvetica" pitchFamily="-111" charset="0"/>
                </a:rPr>
                <a:t>Letter?</a:t>
              </a:r>
            </a:p>
          </p:txBody>
        </p:sp>
        <p:sp>
          <p:nvSpPr>
            <p:cNvPr id="230" name="Text Box 32"/>
            <p:cNvSpPr txBox="1">
              <a:spLocks noChangeArrowheads="1"/>
            </p:cNvSpPr>
            <p:nvPr/>
          </p:nvSpPr>
          <p:spPr bwMode="auto">
            <a:xfrm>
              <a:off x="327066"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350 ms</a:t>
              </a:r>
            </a:p>
          </p:txBody>
        </p:sp>
        <p:sp>
          <p:nvSpPr>
            <p:cNvPr id="231" name="Text Box 32"/>
            <p:cNvSpPr txBox="1">
              <a:spLocks noChangeArrowheads="1"/>
            </p:cNvSpPr>
            <p:nvPr/>
          </p:nvSpPr>
          <p:spPr bwMode="auto">
            <a:xfrm>
              <a:off x="1317686"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200 ms</a:t>
              </a:r>
            </a:p>
          </p:txBody>
        </p:sp>
        <p:sp>
          <p:nvSpPr>
            <p:cNvPr id="232" name="Text Box 32"/>
            <p:cNvSpPr txBox="1">
              <a:spLocks noChangeArrowheads="1"/>
            </p:cNvSpPr>
            <p:nvPr/>
          </p:nvSpPr>
          <p:spPr bwMode="auto">
            <a:xfrm>
              <a:off x="2308307"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200 ms</a:t>
              </a:r>
            </a:p>
          </p:txBody>
        </p:sp>
        <p:sp>
          <p:nvSpPr>
            <p:cNvPr id="233" name="Text Box 32"/>
            <p:cNvSpPr txBox="1">
              <a:spLocks noChangeArrowheads="1"/>
            </p:cNvSpPr>
            <p:nvPr/>
          </p:nvSpPr>
          <p:spPr bwMode="auto">
            <a:xfrm>
              <a:off x="3334200" y="5773578"/>
              <a:ext cx="5453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66 ms</a:t>
              </a:r>
            </a:p>
          </p:txBody>
        </p:sp>
        <p:sp>
          <p:nvSpPr>
            <p:cNvPr id="234" name="Text Box 32"/>
            <p:cNvSpPr txBox="1">
              <a:spLocks noChangeArrowheads="1"/>
            </p:cNvSpPr>
            <p:nvPr/>
          </p:nvSpPr>
          <p:spPr bwMode="auto">
            <a:xfrm>
              <a:off x="4289554" y="5773578"/>
              <a:ext cx="6158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100 ms</a:t>
              </a:r>
            </a:p>
          </p:txBody>
        </p:sp>
        <p:sp>
          <p:nvSpPr>
            <p:cNvPr id="235" name="Text Box 32"/>
            <p:cNvSpPr txBox="1">
              <a:spLocks noChangeArrowheads="1"/>
            </p:cNvSpPr>
            <p:nvPr/>
          </p:nvSpPr>
          <p:spPr bwMode="auto">
            <a:xfrm>
              <a:off x="5315440" y="5773578"/>
              <a:ext cx="5453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34 ms</a:t>
              </a:r>
            </a:p>
          </p:txBody>
        </p:sp>
        <p:sp>
          <p:nvSpPr>
            <p:cNvPr id="236" name="Text Box 32"/>
            <p:cNvSpPr txBox="1">
              <a:spLocks noChangeArrowheads="1"/>
            </p:cNvSpPr>
            <p:nvPr/>
          </p:nvSpPr>
          <p:spPr bwMode="auto">
            <a:xfrm>
              <a:off x="6270788"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200 ms</a:t>
              </a:r>
            </a:p>
          </p:txBody>
        </p:sp>
        <p:sp>
          <p:nvSpPr>
            <p:cNvPr id="237" name="Text Box 32"/>
            <p:cNvSpPr txBox="1">
              <a:spLocks noChangeArrowheads="1"/>
            </p:cNvSpPr>
            <p:nvPr/>
          </p:nvSpPr>
          <p:spPr bwMode="auto">
            <a:xfrm>
              <a:off x="7192478" y="5773578"/>
              <a:ext cx="753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Fixation?</a:t>
              </a:r>
            </a:p>
          </p:txBody>
        </p:sp>
        <p:sp>
          <p:nvSpPr>
            <p:cNvPr id="238" name="Text Box 32"/>
            <p:cNvSpPr txBox="1">
              <a:spLocks noChangeArrowheads="1"/>
            </p:cNvSpPr>
            <p:nvPr/>
          </p:nvSpPr>
          <p:spPr bwMode="auto">
            <a:xfrm>
              <a:off x="8044743" y="5773578"/>
              <a:ext cx="10230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Simultaneity?</a:t>
              </a:r>
            </a:p>
          </p:txBody>
        </p:sp>
      </p:grpSp>
      <p:pic>
        <p:nvPicPr>
          <p:cNvPr id="1027" name="Picture 3"/>
          <p:cNvPicPr preferRelativeResize="0">
            <a:picLocks noChangeArrowheads="1"/>
          </p:cNvPicPr>
          <p:nvPr/>
        </p:nvPicPr>
        <p:blipFill rotWithShape="1">
          <a:blip r:embed="rId10">
            <a:extLst>
              <a:ext uri="{28A0092B-C50C-407E-A947-70E740481C1C}">
                <a14:useLocalDpi xmlns:a14="http://schemas.microsoft.com/office/drawing/2010/main" val="0"/>
              </a:ext>
            </a:extLst>
          </a:blip>
          <a:srcRect l="3176" t="28667" r="1905" b="39334"/>
          <a:stretch/>
        </p:blipFill>
        <p:spPr bwMode="auto">
          <a:xfrm>
            <a:off x="7924659" y="14000647"/>
            <a:ext cx="9720072"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 name="Picture 2"/>
          <p:cNvPicPr preferRelativeResize="0">
            <a:picLocks noChangeArrowheads="1"/>
          </p:cNvPicPr>
          <p:nvPr/>
        </p:nvPicPr>
        <p:blipFill rotWithShape="1">
          <a:blip r:embed="rId11">
            <a:extLst>
              <a:ext uri="{28A0092B-C50C-407E-A947-70E740481C1C}">
                <a14:useLocalDpi xmlns:a14="http://schemas.microsoft.com/office/drawing/2010/main" val="0"/>
              </a:ext>
            </a:extLst>
          </a:blip>
          <a:srcRect l="12303" t="23814" r="20349" b="21399"/>
          <a:stretch/>
        </p:blipFill>
        <p:spPr bwMode="auto">
          <a:xfrm>
            <a:off x="17839519" y="5333999"/>
            <a:ext cx="5687568" cy="395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1" name="Picture 3"/>
          <p:cNvPicPr preferRelativeResize="0">
            <a:picLocks noChangeArrowheads="1"/>
          </p:cNvPicPr>
          <p:nvPr/>
        </p:nvPicPr>
        <p:blipFill rotWithShape="1">
          <a:blip r:embed="rId12">
            <a:extLst>
              <a:ext uri="{28A0092B-C50C-407E-A947-70E740481C1C}">
                <a14:useLocalDpi xmlns:a14="http://schemas.microsoft.com/office/drawing/2010/main" val="0"/>
              </a:ext>
            </a:extLst>
          </a:blip>
          <a:srcRect l="13854" t="24062" r="21561" b="20886"/>
          <a:stretch/>
        </p:blipFill>
        <p:spPr bwMode="auto">
          <a:xfrm>
            <a:off x="7909163" y="9951852"/>
            <a:ext cx="6062472" cy="385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 name="Picture 4"/>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14917" t="28312" r="21628" b="16990"/>
          <a:stretch/>
        </p:blipFill>
        <p:spPr bwMode="auto">
          <a:xfrm>
            <a:off x="17716501" y="14024344"/>
            <a:ext cx="5797296"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411152"/>
            <a:ext cx="7071360" cy="25136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9" name="TextBox 1"/>
          <p:cNvSpPr txBox="1">
            <a:spLocks noChangeArrowheads="1"/>
          </p:cNvSpPr>
          <p:nvPr/>
        </p:nvSpPr>
        <p:spPr bwMode="auto">
          <a:xfrm>
            <a:off x="609599" y="4796135"/>
            <a:ext cx="7010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marL="0" indent="0" algn="ctr"/>
            <a:r>
              <a:rPr lang="en-US" b="0" dirty="0" smtClean="0">
                <a:solidFill>
                  <a:srgbClr val="000099"/>
                </a:solidFill>
              </a:rPr>
              <a:t>Figure 1: SDT</a:t>
            </a:r>
            <a:r>
              <a:rPr lang="en-US" b="0" baseline="30000" dirty="0" smtClean="0">
                <a:solidFill>
                  <a:srgbClr val="000099"/>
                </a:solidFill>
              </a:rPr>
              <a:t>6</a:t>
            </a:r>
            <a:r>
              <a:rPr lang="en-US" b="0" dirty="0" smtClean="0">
                <a:solidFill>
                  <a:srgbClr val="000099"/>
                </a:solidFill>
              </a:rPr>
              <a:t> &amp; The Why Question</a:t>
            </a:r>
            <a:r>
              <a:rPr lang="en-US" b="0" baseline="30000" dirty="0" smtClean="0">
                <a:solidFill>
                  <a:srgbClr val="000099"/>
                </a:solidFill>
              </a:rPr>
              <a:t>7</a:t>
            </a:r>
            <a:endParaRPr lang="en-US" b="0" dirty="0" smtClean="0">
              <a:solidFill>
                <a:srgbClr val="000099"/>
              </a:solidFill>
            </a:endParaRPr>
          </a:p>
        </p:txBody>
      </p:sp>
      <p:sp>
        <p:nvSpPr>
          <p:cNvPr id="256" name="TextBox 1"/>
          <p:cNvSpPr txBox="1">
            <a:spLocks noChangeArrowheads="1"/>
          </p:cNvSpPr>
          <p:nvPr/>
        </p:nvSpPr>
        <p:spPr bwMode="auto">
          <a:xfrm>
            <a:off x="409574" y="11425535"/>
            <a:ext cx="7210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marL="0" indent="0" algn="ctr"/>
            <a:r>
              <a:rPr lang="en-US" b="0" dirty="0" smtClean="0">
                <a:solidFill>
                  <a:srgbClr val="000099"/>
                </a:solidFill>
              </a:rPr>
              <a:t>Figure 2: Perceptual Learning &amp; The When Question</a:t>
            </a:r>
            <a:r>
              <a:rPr lang="en-US" b="0" baseline="30000" dirty="0" smtClean="0">
                <a:solidFill>
                  <a:srgbClr val="000099"/>
                </a:solidFill>
              </a:rPr>
              <a:t>8</a:t>
            </a:r>
            <a:endParaRPr lang="en-US" b="0" dirty="0" smtClean="0">
              <a:solidFill>
                <a:srgbClr val="000099"/>
              </a:solidFill>
            </a:endParaRPr>
          </a:p>
        </p:txBody>
      </p:sp>
      <p:sp>
        <p:nvSpPr>
          <p:cNvPr id="4" name="TextBox 3"/>
          <p:cNvSpPr txBox="1"/>
          <p:nvPr/>
        </p:nvSpPr>
        <p:spPr>
          <a:xfrm>
            <a:off x="963074" y="5791200"/>
            <a:ext cx="1322926" cy="523220"/>
          </a:xfrm>
          <a:prstGeom prst="rect">
            <a:avLst/>
          </a:prstGeom>
          <a:noFill/>
        </p:spPr>
        <p:txBody>
          <a:bodyPr wrap="none" rtlCol="0">
            <a:spAutoFit/>
          </a:bodyPr>
          <a:lstStyle/>
          <a:p>
            <a:pPr algn="ctr"/>
            <a:r>
              <a:rPr lang="en-US" sz="1400" dirty="0" smtClean="0">
                <a:solidFill>
                  <a:srgbClr val="FF0000"/>
                </a:solidFill>
              </a:rPr>
              <a:t>Excessive RVF</a:t>
            </a:r>
          </a:p>
          <a:p>
            <a:pPr algn="ctr"/>
            <a:r>
              <a:rPr lang="en-US" sz="1400" dirty="0" smtClean="0">
                <a:solidFill>
                  <a:srgbClr val="FF0000"/>
                </a:solidFill>
              </a:rPr>
              <a:t>Misses &amp; F.A.s</a:t>
            </a:r>
            <a:endParaRPr lang="en-US" sz="1400" dirty="0">
              <a:solidFill>
                <a:srgbClr val="FF0000"/>
              </a:solidFill>
            </a:endParaRPr>
          </a:p>
        </p:txBody>
      </p:sp>
      <p:sp>
        <p:nvSpPr>
          <p:cNvPr id="257" name="TextBox 256"/>
          <p:cNvSpPr txBox="1"/>
          <p:nvPr/>
        </p:nvSpPr>
        <p:spPr>
          <a:xfrm>
            <a:off x="3453336" y="5791200"/>
            <a:ext cx="1322926" cy="523220"/>
          </a:xfrm>
          <a:prstGeom prst="rect">
            <a:avLst/>
          </a:prstGeom>
          <a:noFill/>
        </p:spPr>
        <p:txBody>
          <a:bodyPr wrap="none" rtlCol="0">
            <a:spAutoFit/>
          </a:bodyPr>
          <a:lstStyle/>
          <a:p>
            <a:pPr algn="ctr"/>
            <a:r>
              <a:rPr lang="en-US" sz="1400" dirty="0" smtClean="0">
                <a:solidFill>
                  <a:srgbClr val="FF0000"/>
                </a:solidFill>
              </a:rPr>
              <a:t>Excessive RVF</a:t>
            </a:r>
          </a:p>
          <a:p>
            <a:pPr algn="ctr"/>
            <a:r>
              <a:rPr lang="en-US" sz="1400" dirty="0" smtClean="0">
                <a:solidFill>
                  <a:srgbClr val="FF0000"/>
                </a:solidFill>
              </a:rPr>
              <a:t>Misses</a:t>
            </a:r>
            <a:endParaRPr lang="en-US" sz="1400" dirty="0">
              <a:solidFill>
                <a:srgbClr val="FF0000"/>
              </a:solidFill>
            </a:endParaRPr>
          </a:p>
        </p:txBody>
      </p:sp>
      <p:sp>
        <p:nvSpPr>
          <p:cNvPr id="258" name="TextBox 257"/>
          <p:cNvSpPr txBox="1"/>
          <p:nvPr/>
        </p:nvSpPr>
        <p:spPr>
          <a:xfrm>
            <a:off x="6019800" y="5791200"/>
            <a:ext cx="1322926" cy="523220"/>
          </a:xfrm>
          <a:prstGeom prst="rect">
            <a:avLst/>
          </a:prstGeom>
          <a:noFill/>
        </p:spPr>
        <p:txBody>
          <a:bodyPr wrap="none" rtlCol="0">
            <a:spAutoFit/>
          </a:bodyPr>
          <a:lstStyle/>
          <a:p>
            <a:pPr algn="ctr"/>
            <a:r>
              <a:rPr lang="en-US" sz="1400" dirty="0" smtClean="0">
                <a:solidFill>
                  <a:srgbClr val="FF0000"/>
                </a:solidFill>
              </a:rPr>
              <a:t>Excessive RVF</a:t>
            </a:r>
          </a:p>
          <a:p>
            <a:pPr algn="ctr"/>
            <a:r>
              <a:rPr lang="en-US" sz="1400" dirty="0" smtClean="0">
                <a:solidFill>
                  <a:srgbClr val="FF0000"/>
                </a:solidFill>
              </a:rPr>
              <a:t>F.A.s</a:t>
            </a:r>
            <a:endParaRPr lang="en-US" sz="1400" dirty="0">
              <a:solidFill>
                <a:srgbClr val="FF0000"/>
              </a:solidFill>
            </a:endParaRPr>
          </a:p>
        </p:txBody>
      </p:sp>
      <p:sp>
        <p:nvSpPr>
          <p:cNvPr id="5" name="TextBox 4"/>
          <p:cNvSpPr txBox="1"/>
          <p:nvPr/>
        </p:nvSpPr>
        <p:spPr>
          <a:xfrm>
            <a:off x="31598644" y="-5358"/>
            <a:ext cx="1246688" cy="830997"/>
          </a:xfrm>
          <a:prstGeom prst="rect">
            <a:avLst/>
          </a:prstGeom>
          <a:noFill/>
        </p:spPr>
        <p:txBody>
          <a:bodyPr wrap="none" rtlCol="0">
            <a:spAutoFit/>
          </a:bodyPr>
          <a:lstStyle/>
          <a:p>
            <a:pPr algn="ctr"/>
            <a:r>
              <a:rPr lang="en-US" dirty="0" smtClean="0">
                <a:solidFill>
                  <a:srgbClr val="FF0000"/>
                </a:solidFill>
              </a:rPr>
              <a:t>Poster #</a:t>
            </a:r>
          </a:p>
          <a:p>
            <a:pPr algn="ctr"/>
            <a:r>
              <a:rPr lang="en-US" dirty="0" smtClean="0">
                <a:solidFill>
                  <a:srgbClr val="FF0000"/>
                </a:solidFill>
              </a:rPr>
              <a:t>56.314</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10690</TotalTime>
  <Words>613</Words>
  <Application>Microsoft Office PowerPoint</Application>
  <PresentationFormat>Custom</PresentationFormat>
  <Paragraphs>96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PowerPoint Presentation</vt:lpstr>
    </vt:vector>
  </TitlesOfParts>
  <Company>Denison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Nestor Matthews</dc:creator>
  <cp:lastModifiedBy>DUWindows7</cp:lastModifiedBy>
  <cp:revision>708</cp:revision>
  <dcterms:created xsi:type="dcterms:W3CDTF">2011-07-22T23:37:25Z</dcterms:created>
  <dcterms:modified xsi:type="dcterms:W3CDTF">2012-05-07T15:55:36Z</dcterms:modified>
</cp:coreProperties>
</file>