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95" r:id="rId4"/>
    <p:sldId id="290" r:id="rId5"/>
    <p:sldId id="294" r:id="rId6"/>
    <p:sldId id="26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EB064E-F407-4267-AD42-A9EA6C721FF7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E549B6-A4F6-4715-BFDA-508135ADD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05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60697-4A37-44D4-B1C2-0371047DFE2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7345D-5E22-4ECC-96A2-21BE066E9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31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7345D-5E22-4ECC-96A2-21BE066E93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2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7345D-5E22-4ECC-96A2-21BE066E93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01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7345D-5E22-4ECC-96A2-21BE066E93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22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7345D-5E22-4ECC-96A2-21BE066E93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31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7345D-5E22-4ECC-96A2-21BE066E93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63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7345D-5E22-4ECC-96A2-21BE066E93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5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852811" y="1143000"/>
            <a:ext cx="745268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charset="2"/>
              <a:buChar char="q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charset="2"/>
              <a:buChar char="q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Why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Psychology Matters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College Students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56803" y="5334000"/>
            <a:ext cx="54446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00FF"/>
                </a:solidFill>
              </a:rPr>
              <a:t>To Learn, Retrieve!</a:t>
            </a:r>
            <a:endParaRPr lang="en-US" sz="5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Meta-Cognition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Meta-Cognition  Thinking about thinking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Common Meta-Cognitive Errors </a:t>
            </a:r>
          </a:p>
          <a:p>
            <a:pPr lvl="2"/>
            <a:endParaRPr lang="en-US" dirty="0" smtClean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“I’m good at multi-tasking”</a:t>
            </a:r>
          </a:p>
          <a:p>
            <a:pPr lvl="2"/>
            <a:endParaRPr lang="en-US" dirty="0" smtClean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“</a:t>
            </a:r>
            <a:r>
              <a:rPr lang="en-US" i="1" u="sng" dirty="0" smtClean="0">
                <a:solidFill>
                  <a:srgbClr val="0000FF"/>
                </a:solidFill>
                <a:sym typeface="Wingdings" panose="05000000000000000000" pitchFamily="2" charset="2"/>
              </a:rPr>
              <a:t>Re</a:t>
            </a:r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-reading the text is a good learning strategy”</a:t>
            </a:r>
          </a:p>
          <a:p>
            <a:pPr lvl="2"/>
            <a:endParaRPr lang="en-US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“Learning should be easy”</a:t>
            </a:r>
            <a:endParaRPr lang="en-US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lvl="2"/>
            <a:endParaRPr lang="en-US" dirty="0" smtClean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lvl="2"/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556" y="2104027"/>
            <a:ext cx="2868892" cy="19096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189" y="4449560"/>
            <a:ext cx="1718729" cy="22235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4600" y="653251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https://commons.wikimedia.org/wiki/File:College_Textbooks_--Free_and_Inexpensive.pdf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6704112"/>
            <a:ext cx="7620000" cy="15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" dirty="0">
                <a:solidFill>
                  <a:schemeClr val="bg1">
                    <a:lumMod val="65000"/>
                  </a:schemeClr>
                </a:solidFill>
              </a:rPr>
              <a:t>https://commons.wikimedia.org/w/index.php?title=Special:Search&amp;limit=100&amp;offset=20&amp;profile=default&amp;search=multitasking&amp;searchToken=f2gbwii3fkadx2nvu8d59b30m#/media/File:%E8%86%9D%E3%81%ABPC_%E5%8F%B3%E6%89%8B%E3%81%AB%E3%82%AC%E3%83%A9%E3%82%B1%E3%83%BC_2011_(5861970938).jpg</a:t>
            </a:r>
          </a:p>
        </p:txBody>
      </p:sp>
    </p:spTree>
    <p:extLst>
      <p:ext uri="{BB962C8B-B14F-4D97-AF65-F5344CB8AC3E}">
        <p14:creationId xmlns:p14="http://schemas.microsoft.com/office/powerpoint/2010/main" val="199258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 Learning Is Effortful! 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Desirable Difficulties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8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 To Learn, Retrieve! 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endParaRPr lang="en-US" dirty="0" smtClean="0">
              <a:effectLst/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Retrieve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To recall from memory</a:t>
            </a:r>
          </a:p>
          <a:p>
            <a:endParaRPr lang="en-US" b="1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To </a:t>
            </a:r>
            <a:r>
              <a:rPr lang="en-US" b="1" dirty="0">
                <a:solidFill>
                  <a:srgbClr val="0000FF"/>
                </a:solidFill>
              </a:rPr>
              <a:t>Learn, </a:t>
            </a:r>
            <a:r>
              <a:rPr lang="en-US" b="1" dirty="0" smtClean="0">
                <a:solidFill>
                  <a:srgbClr val="0000FF"/>
                </a:solidFill>
              </a:rPr>
              <a:t>Retrieve...Space…&amp; INTER-LEAVE!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Retrieval Practice (Testing) Improves Learning.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8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Sleep &amp;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Learning - [12 hour interval] - Learning - Sleep</a:t>
            </a:r>
            <a:endParaRPr lang="en-US" dirty="0" smtClean="0">
              <a:solidFill>
                <a:srgbClr val="0000FF"/>
              </a:solidFill>
              <a:effectLst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Same Day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Learning </a:t>
            </a:r>
            <a:r>
              <a:rPr lang="en-US" dirty="0">
                <a:solidFill>
                  <a:srgbClr val="0000FF"/>
                </a:solidFill>
              </a:rPr>
              <a:t>- </a:t>
            </a:r>
            <a:r>
              <a:rPr lang="en-US" dirty="0" smtClean="0">
                <a:solidFill>
                  <a:srgbClr val="0000FF"/>
                </a:solidFill>
              </a:rPr>
              <a:t>Sleep within 12 </a:t>
            </a:r>
            <a:r>
              <a:rPr lang="en-US" dirty="0">
                <a:solidFill>
                  <a:srgbClr val="0000FF"/>
                </a:solidFill>
              </a:rPr>
              <a:t>hour </a:t>
            </a:r>
            <a:r>
              <a:rPr lang="en-US" dirty="0" smtClean="0">
                <a:solidFill>
                  <a:srgbClr val="0000FF"/>
                </a:solidFill>
              </a:rPr>
              <a:t>interval - Learning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Sleep between learning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Sleeping between learning sessions improves long-term retention!</a:t>
            </a:r>
          </a:p>
          <a:p>
            <a:pPr lvl="1"/>
            <a:endParaRPr lang="en-US" dirty="0" smtClean="0"/>
          </a:p>
          <a:p>
            <a:pPr lvl="2"/>
            <a:r>
              <a:rPr lang="en-US" sz="1800" dirty="0" err="1" smtClean="0">
                <a:solidFill>
                  <a:srgbClr val="0000FF"/>
                </a:solidFill>
              </a:rPr>
              <a:t>Mazza</a:t>
            </a:r>
            <a:r>
              <a:rPr lang="en-US" sz="1800" dirty="0" smtClean="0">
                <a:solidFill>
                  <a:srgbClr val="0000FF"/>
                </a:solidFill>
              </a:rPr>
              <a:t> et al., (2016). Relearn </a:t>
            </a:r>
            <a:r>
              <a:rPr lang="en-US" sz="1800" dirty="0">
                <a:solidFill>
                  <a:srgbClr val="0000FF"/>
                </a:solidFill>
              </a:rPr>
              <a:t>Faster and Retain Longer</a:t>
            </a:r>
            <a:r>
              <a:rPr lang="en-US" sz="1800" dirty="0" smtClean="0">
                <a:solidFill>
                  <a:srgbClr val="0000FF"/>
                </a:solidFill>
              </a:rPr>
              <a:t>. </a:t>
            </a:r>
            <a:r>
              <a:rPr lang="en-US" sz="1800" dirty="0">
                <a:solidFill>
                  <a:srgbClr val="0000FF"/>
                </a:solidFill>
              </a:rPr>
              <a:t>Psychological Science. https://www.ncbi.nlm.nih.gov/pubmed/?term=27530500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9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161</Words>
  <Application>Microsoft Office PowerPoint</Application>
  <PresentationFormat>On-screen Show (4:3)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Meta-Cognition</vt:lpstr>
      <vt:lpstr>“ Learning Is Effortful! ”</vt:lpstr>
      <vt:lpstr>“ To Learn, Retrieve! ”</vt:lpstr>
      <vt:lpstr>Sleep &amp; Learning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34</cp:revision>
  <cp:lastPrinted>2017-08-17T21:18:36Z</cp:lastPrinted>
  <dcterms:created xsi:type="dcterms:W3CDTF">2014-01-20T19:44:22Z</dcterms:created>
  <dcterms:modified xsi:type="dcterms:W3CDTF">2017-08-18T18:35:34Z</dcterms:modified>
</cp:coreProperties>
</file>