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302" r:id="rId4"/>
    <p:sldId id="30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sycnet.apa.org/fulltext/2012-30216-007.html" TargetMode="External"/><Relationship Id="rId2" Type="http://schemas.openxmlformats.org/officeDocument/2006/relationships/hyperlink" Target="https://en.wikipedia.org/wiki/Carol_Dwec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852811" y="1143000"/>
            <a:ext cx="745268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charset="2"/>
              <a:buChar char="q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charset="2"/>
              <a:buChar char="q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Why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Psychology Matters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smtClean="0">
                <a:solidFill>
                  <a:srgbClr val="FF0000"/>
                </a:solidFill>
              </a:rPr>
              <a:t>College Students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5698" y="5486400"/>
            <a:ext cx="250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Mindset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Mindset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700" y="1676400"/>
            <a:ext cx="8008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Attitude – </a:t>
            </a:r>
            <a:r>
              <a:rPr lang="en-US" sz="2800" dirty="0" smtClean="0">
                <a:solidFill>
                  <a:srgbClr val="0000FF"/>
                </a:solidFill>
              </a:rPr>
              <a:t> A </a:t>
            </a:r>
            <a:r>
              <a:rPr lang="en-US" sz="2800" dirty="0">
                <a:solidFill>
                  <a:srgbClr val="0000FF"/>
                </a:solidFill>
              </a:rPr>
              <a:t>positive or negative evaluation of 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	</a:t>
            </a:r>
            <a:r>
              <a:rPr lang="en-US" sz="2800" dirty="0" smtClean="0">
                <a:solidFill>
                  <a:srgbClr val="0000FF"/>
                </a:solidFill>
              </a:rPr>
              <a:t>        people</a:t>
            </a:r>
            <a:r>
              <a:rPr lang="en-US" sz="2800" dirty="0">
                <a:solidFill>
                  <a:srgbClr val="0000FF"/>
                </a:solidFill>
              </a:rPr>
              <a:t>, objects, events, activities, </a:t>
            </a:r>
            <a:r>
              <a:rPr lang="en-US" sz="2800" dirty="0" smtClean="0">
                <a:solidFill>
                  <a:srgbClr val="0000FF"/>
                </a:solidFill>
              </a:rPr>
              <a:t>or ideas.</a:t>
            </a:r>
          </a:p>
          <a:p>
            <a:r>
              <a:rPr lang="en-US" sz="2800" dirty="0"/>
              <a:t>		</a:t>
            </a:r>
            <a:r>
              <a:rPr lang="en-US" sz="1600" dirty="0">
                <a:solidFill>
                  <a:srgbClr val="0000FF"/>
                </a:solidFill>
              </a:rPr>
              <a:t>https://en.wikipedia.org/wiki/Attitude_(psychology)#Definitions</a:t>
            </a:r>
          </a:p>
        </p:txBody>
      </p:sp>
    </p:spTree>
    <p:extLst>
      <p:ext uri="{BB962C8B-B14F-4D97-AF65-F5344CB8AC3E}">
        <p14:creationId xmlns:p14="http://schemas.microsoft.com/office/powerpoint/2010/main" val="281350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Mindset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219282"/>
              </p:ext>
            </p:extLst>
          </p:nvPr>
        </p:nvGraphicFramePr>
        <p:xfrm>
          <a:off x="482851" y="9906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749"/>
                <a:gridCol w="3200400"/>
                <a:gridCol w="299745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 (“Entity”)</a:t>
                      </a:r>
                    </a:p>
                    <a:p>
                      <a:pPr algn="ctr"/>
                      <a:r>
                        <a:rPr lang="en-US" dirty="0" smtClean="0"/>
                        <a:t>Mindset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Growth</a:t>
                      </a:r>
                      <a:r>
                        <a:rPr lang="en-US" baseline="0" dirty="0" smtClean="0"/>
                        <a:t> (“incremental”) Mindset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of Intelligence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Intelligence</a:t>
                      </a:r>
                      <a:r>
                        <a:rPr lang="en-US" baseline="0" dirty="0" smtClean="0"/>
                        <a:t> is </a:t>
                      </a:r>
                      <a:r>
                        <a:rPr lang="en-US" dirty="0" smtClean="0"/>
                        <a:t>set by genes and early</a:t>
                      </a:r>
                      <a:r>
                        <a:rPr lang="en-US" baseline="0" dirty="0" smtClean="0"/>
                        <a:t> environment. It cannot be changed with practice / effort.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Intelligence</a:t>
                      </a:r>
                      <a:r>
                        <a:rPr lang="en-US" baseline="0" dirty="0" smtClean="0"/>
                        <a:t> is highly malleable, and depends on persistence and attitude.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“I’m not a good at foreign </a:t>
                      </a:r>
                      <a:r>
                        <a:rPr lang="en-US" baseline="0" dirty="0" smtClean="0"/>
                        <a:t>languages.”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“I’m a language person, not a math person.”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“My math</a:t>
                      </a:r>
                      <a:r>
                        <a:rPr lang="en-US" baseline="0" dirty="0" smtClean="0"/>
                        <a:t> (or </a:t>
                      </a:r>
                      <a:r>
                        <a:rPr lang="en-US" dirty="0" smtClean="0"/>
                        <a:t>language, etc.)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kills will improve as I practice</a:t>
                      </a:r>
                      <a:r>
                        <a:rPr lang="en-US" dirty="0" smtClean="0"/>
                        <a:t>.”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to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</a:t>
                      </a:r>
                      <a:r>
                        <a:rPr lang="en-US" baseline="0" dirty="0" smtClean="0"/>
                        <a:t>s reveal fundamentally unchangeable limitations.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Failures point directly to</a:t>
                      </a:r>
                      <a:r>
                        <a:rPr lang="en-US" baseline="0" dirty="0" smtClean="0"/>
                        <a:t> where learning and growth are possible.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Toward Challenging 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“Challenging tasks should</a:t>
                      </a:r>
                      <a:r>
                        <a:rPr lang="en-US" baseline="0" dirty="0" smtClean="0"/>
                        <a:t> be avoided because they reveal my limitations, which can’t be changed.”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“Challenging tasks are desirable</a:t>
                      </a:r>
                      <a:r>
                        <a:rPr lang="en-US" baseline="0" dirty="0" smtClean="0"/>
                        <a:t> because they generate failures that inform me how to improve. Challenges make me smarter.”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6400800"/>
            <a:ext cx="6723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Fixed &amp; </a:t>
            </a:r>
            <a:r>
              <a:rPr lang="en-US" sz="1400" dirty="0">
                <a:solidFill>
                  <a:srgbClr val="0000FF"/>
                </a:solidFill>
              </a:rPr>
              <a:t>Growth Mindset Wiki - https://en.wikipedia.org/wiki/Mindset#Fixed_and_growth</a:t>
            </a:r>
          </a:p>
        </p:txBody>
      </p:sp>
    </p:spTree>
    <p:extLst>
      <p:ext uri="{BB962C8B-B14F-4D97-AF65-F5344CB8AC3E}">
        <p14:creationId xmlns:p14="http://schemas.microsoft.com/office/powerpoint/2010/main" val="146406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Research on Mindset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Carol </a:t>
            </a:r>
            <a:r>
              <a:rPr lang="en-US" sz="2800" dirty="0" err="1" smtClean="0">
                <a:solidFill>
                  <a:srgbClr val="0000FF"/>
                </a:solidFill>
              </a:rPr>
              <a:t>Dweck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rgbClr val="0000FF"/>
                </a:solidFill>
                <a:hlinkClick r:id="rId2"/>
              </a:rPr>
              <a:t>en.wikipedia.org/wiki/Carol_Dweck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endParaRPr lang="en-US" sz="2400" dirty="0">
              <a:solidFill>
                <a:srgbClr val="0000FF"/>
              </a:solidFill>
            </a:endParaRPr>
          </a:p>
          <a:p>
            <a:r>
              <a:rPr lang="en-US" sz="2800" dirty="0" err="1" smtClean="0">
                <a:solidFill>
                  <a:srgbClr val="0000FF"/>
                </a:solidFill>
              </a:rPr>
              <a:t>Dweck</a:t>
            </a:r>
            <a:r>
              <a:rPr lang="en-US" sz="2800" dirty="0">
                <a:solidFill>
                  <a:srgbClr val="0000FF"/>
                </a:solidFill>
              </a:rPr>
              <a:t>, C. S. (2012). Mindsets and human nature: Promoting change in the Middle East, the schoolyard, the racial divide, and willpower. 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/>
            <a:r>
              <a:rPr lang="en-US" sz="1600" dirty="0" smtClean="0">
                <a:solidFill>
                  <a:srgbClr val="0000FF"/>
                </a:solidFill>
              </a:rPr>
              <a:t>American </a:t>
            </a:r>
            <a:r>
              <a:rPr lang="en-US" sz="1600" dirty="0">
                <a:solidFill>
                  <a:srgbClr val="0000FF"/>
                </a:solidFill>
              </a:rPr>
              <a:t>Psychologist, 67(8), 614-622. </a:t>
            </a:r>
            <a:r>
              <a:rPr lang="en-US" sz="1600" dirty="0" smtClean="0">
                <a:solidFill>
                  <a:srgbClr val="0000FF"/>
                </a:solidFill>
              </a:rPr>
              <a:t>doi:10.1037/a0029783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en-US" sz="1600" dirty="0" smtClean="0">
                <a:solidFill>
                  <a:srgbClr val="0000FF"/>
                </a:solidFill>
                <a:hlinkClick r:id="rId3"/>
              </a:rPr>
              <a:t>www.ncbi.nlm.nih.gov/pubmed/23163438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  <a:hlinkClick r:id="rId3"/>
              </a:rPr>
              <a:t>http</a:t>
            </a:r>
            <a:r>
              <a:rPr lang="en-US" sz="1600" dirty="0">
                <a:solidFill>
                  <a:srgbClr val="0000FF"/>
                </a:solidFill>
                <a:hlinkClick r:id="rId3"/>
              </a:rPr>
              <a:t>://</a:t>
            </a:r>
            <a:r>
              <a:rPr lang="en-US" sz="1600" dirty="0" smtClean="0">
                <a:solidFill>
                  <a:srgbClr val="0000FF"/>
                </a:solidFill>
                <a:hlinkClick r:id="rId3"/>
              </a:rPr>
              <a:t>psycnet.apa.org/fulltext/2012-30216-007.html</a:t>
            </a:r>
            <a:endParaRPr lang="en-US" sz="1600" dirty="0" smtClean="0">
              <a:solidFill>
                <a:srgbClr val="0000FF"/>
              </a:solidFill>
            </a:endParaRPr>
          </a:p>
          <a:p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Generalizability – The extent to which a finding 				  applies across diverse settings or 			  populations.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229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PowerPoint Presentation</vt:lpstr>
      <vt:lpstr>Mindset</vt:lpstr>
      <vt:lpstr>Mindset</vt:lpstr>
      <vt:lpstr>Research on Mindset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43</cp:revision>
  <dcterms:created xsi:type="dcterms:W3CDTF">2014-01-20T19:44:22Z</dcterms:created>
  <dcterms:modified xsi:type="dcterms:W3CDTF">2017-08-18T21:41:58Z</dcterms:modified>
</cp:coreProperties>
</file>