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37" r:id="rId2"/>
    <p:sldId id="439" r:id="rId3"/>
    <p:sldId id="424" r:id="rId4"/>
    <p:sldId id="440" r:id="rId5"/>
    <p:sldId id="428" r:id="rId6"/>
    <p:sldId id="381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29" r:id="rId15"/>
    <p:sldId id="26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29C4-160B-4C33-A4D8-1210388988E9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E6C1-FB39-410B-B002-F17E0C50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3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26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69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97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76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09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6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52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58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65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30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89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88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3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File:HermannGrid.gi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ural_adapt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teral_inhibi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Sensation: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>
                <a:solidFill>
                  <a:srgbClr val="FF0000"/>
                </a:solidFill>
              </a:rPr>
              <a:t/>
            </a:r>
            <a:br>
              <a:rPr lang="en-US" sz="7200" b="1" dirty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Some Neural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Principles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32385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7008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3200">
                <a:solidFill>
                  <a:schemeClr val="tx1"/>
                </a:solidFill>
              </a:rPr>
              <a:t>“On-Center” Cells </a:t>
            </a:r>
            <a:r>
              <a:rPr lang="en-US" altLang="en-US" sz="3200" u="sng">
                <a:solidFill>
                  <a:schemeClr val="tx1"/>
                </a:solidFill>
              </a:rPr>
              <a:t>Hate</a:t>
            </a:r>
            <a:r>
              <a:rPr lang="en-US" altLang="en-US" sz="3200">
                <a:solidFill>
                  <a:schemeClr val="tx1"/>
                </a:solidFill>
              </a:rPr>
              <a:t> Stimuli like this.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endParaRPr lang="en-US" alt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101975" y="44418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460750" y="44577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178175" y="39243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460750" y="40005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613150" y="42894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025775" y="40005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54375" y="41529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949575" y="42291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384550" y="42894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613150" y="40767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254375" y="48228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406775" y="49752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748088" y="46863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3559175" y="34671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4129088" y="42291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3900488" y="48387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2492375" y="41529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2720975" y="48387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3559175" y="50673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949575" y="50673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2797175" y="36195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3976688" y="38481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101975" y="33909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559175" y="32385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 flipH="1">
            <a:off x="7239000" y="15240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845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32004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553810" y="49510"/>
            <a:ext cx="2074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Receptive Field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9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574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419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“Off-Center” Ganglion Cell</a:t>
            </a:r>
            <a:endParaRPr lang="en-US" alt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257800" y="35052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105400" y="24384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733800" y="2514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 flipV="1">
            <a:off x="4495800" y="37941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876800" y="25908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657600" y="28194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733800" y="35052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724400" y="3124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343400" y="30480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648200" y="2971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191000" y="30480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379913" y="27432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4419600" y="3352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4495800" y="2819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4343400" y="28956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4267200" y="3200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572000" y="3200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1520825" y="5257800"/>
            <a:ext cx="68103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</a:rPr>
              <a:t>Responds maximally to light decrements in the center,</a:t>
            </a:r>
          </a:p>
          <a:p>
            <a:pPr algn="ctr"/>
            <a:r>
              <a:rPr lang="en-US" altLang="en-US" sz="2400">
                <a:solidFill>
                  <a:schemeClr val="tx1"/>
                </a:solidFill>
              </a:rPr>
              <a:t>and light increments in the surround.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endParaRPr lang="en-US" altLang="en-US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267200" y="22860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23" name="Rectangle 22"/>
          <p:cNvSpPr/>
          <p:nvPr/>
        </p:nvSpPr>
        <p:spPr>
          <a:xfrm>
            <a:off x="3553810" y="49510"/>
            <a:ext cx="2074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Receptive Field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32385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7142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3200">
                <a:solidFill>
                  <a:schemeClr val="tx1"/>
                </a:solidFill>
              </a:rPr>
              <a:t>“Off-Center” Cells </a:t>
            </a:r>
            <a:r>
              <a:rPr lang="en-US" altLang="en-US" sz="3200" u="sng">
                <a:solidFill>
                  <a:schemeClr val="tx1"/>
                </a:solidFill>
              </a:rPr>
              <a:t>Love</a:t>
            </a:r>
            <a:r>
              <a:rPr lang="en-US" altLang="en-US" sz="3200">
                <a:solidFill>
                  <a:schemeClr val="tx1"/>
                </a:solidFill>
              </a:rPr>
              <a:t> Stimuli like this.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endParaRPr lang="en-US" alt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720975" y="4800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505200" y="49530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429000" y="3565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025775" y="34131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886200" y="4800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492375" y="41910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720975" y="37338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810000" y="3565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114800" y="3946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886200" y="4419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581400" y="4267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505200" y="4114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276600" y="4495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429000" y="41910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200400" y="4267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505200" y="44196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124200" y="4343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160713" y="38862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429000" y="3886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2971800" y="43275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048000" y="4114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352800" y="40386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352800" y="4343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3200400" y="3962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 flipH="1">
            <a:off x="7239000" y="15240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6893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32004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553810" y="49510"/>
            <a:ext cx="2074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Receptive Field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32385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70754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3200">
                <a:solidFill>
                  <a:schemeClr val="tx1"/>
                </a:solidFill>
              </a:rPr>
              <a:t>“Off-Center” Cells </a:t>
            </a:r>
            <a:r>
              <a:rPr lang="en-US" altLang="en-US" sz="3200" u="sng">
                <a:solidFill>
                  <a:schemeClr val="tx1"/>
                </a:solidFill>
              </a:rPr>
              <a:t>Hate</a:t>
            </a:r>
            <a:r>
              <a:rPr lang="en-US" altLang="en-US" sz="3200">
                <a:solidFill>
                  <a:schemeClr val="tx1"/>
                </a:solidFill>
              </a:rPr>
              <a:t> Stimuli like this.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endParaRPr lang="en-US" alt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720975" y="4800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505200" y="49530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429000" y="3565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025775" y="34131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886200" y="4800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492375" y="41910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720975" y="37338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810000" y="3565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4114800" y="3946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3886200" y="4419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581400" y="4267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505200" y="4114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276600" y="4495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429000" y="41910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200400" y="4267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505200" y="44196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3124200" y="4343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3160713" y="38862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3429000" y="3886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2971800" y="43275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3048000" y="4114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3352800" y="40386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352800" y="4343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3200400" y="3962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 flipH="1">
            <a:off x="7239000" y="15240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917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3198813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553810" y="49510"/>
            <a:ext cx="2074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Receptive Field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7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Center Surround Antagonism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The Hermann grid illusion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8194" name="Picture 2" descr="File:HermannGri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429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152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en.wikipedia.org/wiki/File:HermannGrid.gif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157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Sensory Codes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Code – A set of rules that provide information.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Information - The reduction of uncertainty.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Sensory Code – A set of rules that provide 	information (reduce uncertainty) about the 	environment via “detectors” (sensors).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Sensory Codes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Rate Code – A sensory rule by which stronger 	stimuli generate more action potentials 	per unit time. 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“strong” stimuli -&gt; hire firing </a:t>
            </a:r>
            <a:r>
              <a:rPr lang="en-US" b="1" u="sng" dirty="0" smtClean="0">
                <a:solidFill>
                  <a:srgbClr val="0000FF"/>
                </a:solidFill>
              </a:rPr>
              <a:t>rate</a:t>
            </a:r>
            <a:r>
              <a:rPr lang="en-US" b="1" dirty="0">
                <a:solidFill>
                  <a:srgbClr val="0000FF"/>
                </a:solidFill>
              </a:rPr>
              <a:t/>
            </a:r>
            <a:br>
              <a:rPr lang="en-US" b="1" dirty="0">
                <a:solidFill>
                  <a:srgbClr val="0000FF"/>
                </a:solidFill>
              </a:rPr>
            </a:b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Time Code – A sensory rule by which stimuli 	generate unique patterns or “rhythms” of 	action potentials. 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400" b="1" dirty="0">
              <a:solidFill>
                <a:srgbClr val="0000FF"/>
              </a:solidFill>
            </a:endParaRP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Sensory Codes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File:SimulationNeuralOscillat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17638"/>
            <a:ext cx="6071703" cy="521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0" y="274638"/>
            <a:ext cx="3200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https://en.wikipedia.org/wiki/Neural_oscillation</a:t>
            </a:r>
          </a:p>
        </p:txBody>
      </p:sp>
    </p:spTree>
    <p:extLst>
      <p:ext uri="{BB962C8B-B14F-4D97-AF65-F5344CB8AC3E}">
        <p14:creationId xmlns:p14="http://schemas.microsoft.com/office/powerpoint/2010/main" val="40556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Sensory Adaptation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Sensory (Neural) adaptation – the reduction in </a:t>
            </a:r>
            <a:r>
              <a:rPr lang="en-US" b="1" dirty="0" smtClean="0">
                <a:solidFill>
                  <a:srgbClr val="0000FF"/>
                </a:solidFill>
              </a:rPr>
              <a:t>	the nervous </a:t>
            </a:r>
            <a:r>
              <a:rPr lang="en-US" b="1" dirty="0" smtClean="0">
                <a:solidFill>
                  <a:srgbClr val="0000FF"/>
                </a:solidFill>
              </a:rPr>
              <a:t>system’s response to a repeated 	stimulus. 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Sensory adaptation experiments often generate 	psychological aftereffects.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Example: 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Time 1: Place hand in room temperature water.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Time 2: Adapt to (place hand in) hot water.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Time 3: Place hand in room temperature water, which now feels cold.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95600" y="228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en.wikipedia.org/wiki/Neural_adaptation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854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Neural Receptive Fields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Sensory neurons have Receptive Fields – the 	range of stimuli to which the neuron 	responds.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Example: Some neurons in your occipital lobe 	respond to the center of your retina (the 	proximal stimulus), others respond to only 	to either the </a:t>
            </a:r>
            <a:r>
              <a:rPr lang="en-US" b="1" dirty="0" smtClean="0">
                <a:solidFill>
                  <a:srgbClr val="0000FF"/>
                </a:solidFill>
              </a:rPr>
              <a:t>nasal-retina </a:t>
            </a:r>
            <a:r>
              <a:rPr lang="en-US" b="1" dirty="0" smtClean="0">
                <a:solidFill>
                  <a:srgbClr val="0000FF"/>
                </a:solidFill>
              </a:rPr>
              <a:t>or temporal-retina.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Lateral Inhibition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Lateral Inhibition – The ability of an active 	neuron to reduce the firing rates of 	neighboring neurons. 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Center Surround Antagonism – a form of lateral 	inhibition in which concentric regions of a 	receptive field have competitive 	interactions.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Example: Some neural receptive fields have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“on” centers and “off” surrounds…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971800" y="76200"/>
            <a:ext cx="310226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en.wikipedia.org/wiki/Lateral_inhibition</a:t>
            </a: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380" y="215265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327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“On-Center” Ganglion Cell</a:t>
            </a:r>
            <a:endParaRPr lang="en-US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919580" y="335597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278355" y="337185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995780" y="283845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278355" y="291465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430755" y="320357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843380" y="291465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071980" y="306705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5767180" y="314325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202155" y="320357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430755" y="299085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+</a:t>
            </a:r>
            <a:endParaRPr lang="en-US" altLang="en-US" dirty="0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071980" y="373697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224380" y="388937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565693" y="360045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6376780" y="238125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6946693" y="314325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6718093" y="375285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5309980" y="306705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538580" y="375285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376780" y="398145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767180" y="398145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614780" y="253365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794293" y="276225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5919580" y="230505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376780" y="215265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1546225" y="5257800"/>
            <a:ext cx="67595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tx1"/>
                </a:solidFill>
              </a:rPr>
              <a:t>Responds maximally to light increments in the center,</a:t>
            </a:r>
          </a:p>
          <a:p>
            <a:pPr algn="ctr"/>
            <a:r>
              <a:rPr lang="en-US" altLang="en-US" sz="2400" dirty="0">
                <a:solidFill>
                  <a:schemeClr val="tx1"/>
                </a:solidFill>
              </a:rPr>
              <a:t>and light decrements in the surround.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5206191" y="1536353"/>
            <a:ext cx="2074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Receptive Field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61314" y="1536353"/>
            <a:ext cx="112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Neuron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99" y="2152650"/>
            <a:ext cx="4485501" cy="241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32385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70754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3200">
                <a:solidFill>
                  <a:schemeClr val="tx1"/>
                </a:solidFill>
              </a:rPr>
              <a:t>“On-Center” Cells </a:t>
            </a:r>
            <a:r>
              <a:rPr lang="en-US" altLang="en-US" sz="3200" u="sng">
                <a:solidFill>
                  <a:schemeClr val="tx1"/>
                </a:solidFill>
              </a:rPr>
              <a:t>Love</a:t>
            </a:r>
            <a:r>
              <a:rPr lang="en-US" altLang="en-US" sz="3200">
                <a:solidFill>
                  <a:schemeClr val="tx1"/>
                </a:solidFill>
              </a:rPr>
              <a:t> Stimuli like this.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endParaRPr lang="en-US" alt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101975" y="44418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460750" y="44577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178175" y="39243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460750" y="40005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613150" y="42894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025775" y="40005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254375" y="41529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949575" y="42291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384550" y="42894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613150" y="40767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+</a:t>
            </a:r>
            <a:endParaRPr lang="en-US" altLang="en-US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254375" y="48228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406775" y="49752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748088" y="46863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559175" y="34671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129088" y="42291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900488" y="48387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492375" y="41529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2720975" y="48387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3559175" y="50673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2949575" y="50673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2797175" y="36195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3976688" y="38481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101975" y="33909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559175" y="32385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Times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Times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Times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Times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-</a:t>
            </a:r>
            <a:endParaRPr lang="en-US" altLang="en-US"/>
          </a:p>
        </p:txBody>
      </p:sp>
      <p:pic>
        <p:nvPicPr>
          <p:cNvPr id="33820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3198813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1" name="Line 29"/>
          <p:cNvSpPr>
            <a:spLocks noChangeShapeType="1"/>
          </p:cNvSpPr>
          <p:nvPr/>
        </p:nvSpPr>
        <p:spPr bwMode="auto">
          <a:xfrm flipH="1">
            <a:off x="7239000" y="15240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553810" y="49510"/>
            <a:ext cx="2074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Receptive Field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328</Words>
  <Application>Microsoft Office PowerPoint</Application>
  <PresentationFormat>On-screen Show (4:3)</PresentationFormat>
  <Paragraphs>233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</vt:lpstr>
      <vt:lpstr>Office Theme</vt:lpstr>
      <vt:lpstr>Sensation:  Some Neural Principles</vt:lpstr>
      <vt:lpstr>Sensory Codes</vt:lpstr>
      <vt:lpstr>Sensory Codes</vt:lpstr>
      <vt:lpstr>Sensory Codes</vt:lpstr>
      <vt:lpstr>Sensory Adaptation</vt:lpstr>
      <vt:lpstr>Neural Receptive Fields</vt:lpstr>
      <vt:lpstr>Lateral Inhibition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Center Surround Antagonism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153</cp:revision>
  <cp:lastPrinted>2017-09-16T13:00:22Z</cp:lastPrinted>
  <dcterms:created xsi:type="dcterms:W3CDTF">2014-01-20T19:44:22Z</dcterms:created>
  <dcterms:modified xsi:type="dcterms:W3CDTF">2017-09-16T16:15:40Z</dcterms:modified>
</cp:coreProperties>
</file>