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4" r:id="rId2"/>
    <p:sldId id="411" r:id="rId3"/>
    <p:sldId id="412" r:id="rId4"/>
    <p:sldId id="425" r:id="rId5"/>
    <p:sldId id="429" r:id="rId6"/>
    <p:sldId id="413" r:id="rId7"/>
    <p:sldId id="421" r:id="rId8"/>
    <p:sldId id="427" r:id="rId9"/>
    <p:sldId id="414" r:id="rId10"/>
    <p:sldId id="426" r:id="rId11"/>
    <p:sldId id="430" r:id="rId12"/>
    <p:sldId id="415" r:id="rId13"/>
    <p:sldId id="423" r:id="rId14"/>
    <p:sldId id="416" r:id="rId15"/>
    <p:sldId id="417" r:id="rId16"/>
    <p:sldId id="422" r:id="rId17"/>
    <p:sldId id="26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F57779-D9C7-4AEC-A5BE-30E95AD42DBC}" type="datetimeFigureOut">
              <a:rPr lang="en-US" smtClean="0"/>
              <a:t>9/16/2017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099EC2-C5CF-459C-A7A4-9E6F2B5BF069}" type="slidenum">
              <a:rPr lang="en-US" smtClean="0"/>
              <a:t>‹#›</a:t>
            </a:fld>
            <a:endParaRPr lang="en-US"/>
          </a:p>
        </p:txBody>
      </p:sp>
    </p:spTree>
    <p:extLst>
      <p:ext uri="{BB962C8B-B14F-4D97-AF65-F5344CB8AC3E}">
        <p14:creationId xmlns:p14="http://schemas.microsoft.com/office/powerpoint/2010/main" val="389476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F229C4-160B-4C33-A4D8-1210388988E9}" type="datetimeFigureOut">
              <a:rPr lang="en-US" smtClean="0"/>
              <a:t>9/16/2017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48EE6C1-FB39-410B-B002-F17E0C508F6D}" type="slidenum">
              <a:rPr lang="en-US" smtClean="0"/>
              <a:t>‹#›</a:t>
            </a:fld>
            <a:endParaRPr lang="en-US"/>
          </a:p>
        </p:txBody>
      </p:sp>
    </p:spTree>
    <p:extLst>
      <p:ext uri="{BB962C8B-B14F-4D97-AF65-F5344CB8AC3E}">
        <p14:creationId xmlns:p14="http://schemas.microsoft.com/office/powerpoint/2010/main" val="166852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a:t>
            </a:fld>
            <a:endParaRPr lang="en-US"/>
          </a:p>
        </p:txBody>
      </p:sp>
    </p:spTree>
    <p:extLst>
      <p:ext uri="{BB962C8B-B14F-4D97-AF65-F5344CB8AC3E}">
        <p14:creationId xmlns:p14="http://schemas.microsoft.com/office/powerpoint/2010/main" val="71903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10</a:t>
            </a:fld>
            <a:endParaRPr lang="en-US"/>
          </a:p>
        </p:txBody>
      </p:sp>
    </p:spTree>
    <p:extLst>
      <p:ext uri="{BB962C8B-B14F-4D97-AF65-F5344CB8AC3E}">
        <p14:creationId xmlns:p14="http://schemas.microsoft.com/office/powerpoint/2010/main" val="304328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11</a:t>
            </a:fld>
            <a:endParaRPr lang="en-US"/>
          </a:p>
        </p:txBody>
      </p:sp>
    </p:spTree>
    <p:extLst>
      <p:ext uri="{BB962C8B-B14F-4D97-AF65-F5344CB8AC3E}">
        <p14:creationId xmlns:p14="http://schemas.microsoft.com/office/powerpoint/2010/main" val="324158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12</a:t>
            </a:fld>
            <a:endParaRPr lang="en-US"/>
          </a:p>
        </p:txBody>
      </p:sp>
    </p:spTree>
    <p:extLst>
      <p:ext uri="{BB962C8B-B14F-4D97-AF65-F5344CB8AC3E}">
        <p14:creationId xmlns:p14="http://schemas.microsoft.com/office/powerpoint/2010/main" val="40324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13</a:t>
            </a:fld>
            <a:endParaRPr lang="en-US"/>
          </a:p>
        </p:txBody>
      </p:sp>
    </p:spTree>
    <p:extLst>
      <p:ext uri="{BB962C8B-B14F-4D97-AF65-F5344CB8AC3E}">
        <p14:creationId xmlns:p14="http://schemas.microsoft.com/office/powerpoint/2010/main" val="191255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14</a:t>
            </a:fld>
            <a:endParaRPr lang="en-US"/>
          </a:p>
        </p:txBody>
      </p:sp>
    </p:spTree>
    <p:extLst>
      <p:ext uri="{BB962C8B-B14F-4D97-AF65-F5344CB8AC3E}">
        <p14:creationId xmlns:p14="http://schemas.microsoft.com/office/powerpoint/2010/main" val="343111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15</a:t>
            </a:fld>
            <a:endParaRPr lang="en-US"/>
          </a:p>
        </p:txBody>
      </p:sp>
    </p:spTree>
    <p:extLst>
      <p:ext uri="{BB962C8B-B14F-4D97-AF65-F5344CB8AC3E}">
        <p14:creationId xmlns:p14="http://schemas.microsoft.com/office/powerpoint/2010/main" val="211815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16</a:t>
            </a:fld>
            <a:endParaRPr lang="en-US"/>
          </a:p>
        </p:txBody>
      </p:sp>
    </p:spTree>
    <p:extLst>
      <p:ext uri="{BB962C8B-B14F-4D97-AF65-F5344CB8AC3E}">
        <p14:creationId xmlns:p14="http://schemas.microsoft.com/office/powerpoint/2010/main" val="337546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17</a:t>
            </a:fld>
            <a:endParaRPr lang="en-US"/>
          </a:p>
        </p:txBody>
      </p:sp>
    </p:spTree>
    <p:extLst>
      <p:ext uri="{BB962C8B-B14F-4D97-AF65-F5344CB8AC3E}">
        <p14:creationId xmlns:p14="http://schemas.microsoft.com/office/powerpoint/2010/main" val="294018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2</a:t>
            </a:fld>
            <a:endParaRPr lang="en-US"/>
          </a:p>
        </p:txBody>
      </p:sp>
    </p:spTree>
    <p:extLst>
      <p:ext uri="{BB962C8B-B14F-4D97-AF65-F5344CB8AC3E}">
        <p14:creationId xmlns:p14="http://schemas.microsoft.com/office/powerpoint/2010/main" val="192014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3</a:t>
            </a:fld>
            <a:endParaRPr lang="en-US"/>
          </a:p>
        </p:txBody>
      </p:sp>
    </p:spTree>
    <p:extLst>
      <p:ext uri="{BB962C8B-B14F-4D97-AF65-F5344CB8AC3E}">
        <p14:creationId xmlns:p14="http://schemas.microsoft.com/office/powerpoint/2010/main" val="234658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4</a:t>
            </a:fld>
            <a:endParaRPr lang="en-US"/>
          </a:p>
        </p:txBody>
      </p:sp>
    </p:spTree>
    <p:extLst>
      <p:ext uri="{BB962C8B-B14F-4D97-AF65-F5344CB8AC3E}">
        <p14:creationId xmlns:p14="http://schemas.microsoft.com/office/powerpoint/2010/main" val="49064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5</a:t>
            </a:fld>
            <a:endParaRPr lang="en-US"/>
          </a:p>
        </p:txBody>
      </p:sp>
    </p:spTree>
    <p:extLst>
      <p:ext uri="{BB962C8B-B14F-4D97-AF65-F5344CB8AC3E}">
        <p14:creationId xmlns:p14="http://schemas.microsoft.com/office/powerpoint/2010/main" val="105653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6</a:t>
            </a:fld>
            <a:endParaRPr lang="en-US"/>
          </a:p>
        </p:txBody>
      </p:sp>
    </p:spTree>
    <p:extLst>
      <p:ext uri="{BB962C8B-B14F-4D97-AF65-F5344CB8AC3E}">
        <p14:creationId xmlns:p14="http://schemas.microsoft.com/office/powerpoint/2010/main" val="208870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7</a:t>
            </a:fld>
            <a:endParaRPr lang="en-US"/>
          </a:p>
        </p:txBody>
      </p:sp>
    </p:spTree>
    <p:extLst>
      <p:ext uri="{BB962C8B-B14F-4D97-AF65-F5344CB8AC3E}">
        <p14:creationId xmlns:p14="http://schemas.microsoft.com/office/powerpoint/2010/main" val="425176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8</a:t>
            </a:fld>
            <a:endParaRPr lang="en-US"/>
          </a:p>
        </p:txBody>
      </p:sp>
    </p:spTree>
    <p:extLst>
      <p:ext uri="{BB962C8B-B14F-4D97-AF65-F5344CB8AC3E}">
        <p14:creationId xmlns:p14="http://schemas.microsoft.com/office/powerpoint/2010/main" val="146308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EE6C1-FB39-410B-B002-F17E0C508F6D}" type="slidenum">
              <a:rPr lang="en-US" smtClean="0"/>
              <a:t>9</a:t>
            </a:fld>
            <a:endParaRPr lang="en-US"/>
          </a:p>
        </p:txBody>
      </p:sp>
    </p:spTree>
    <p:extLst>
      <p:ext uri="{BB962C8B-B14F-4D97-AF65-F5344CB8AC3E}">
        <p14:creationId xmlns:p14="http://schemas.microsoft.com/office/powerpoint/2010/main" val="3570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A941C-4825-416C-913A-FA15D6A21D41}"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122921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A941C-4825-416C-913A-FA15D6A21D41}"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234003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A941C-4825-416C-913A-FA15D6A21D41}"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408792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A941C-4825-416C-913A-FA15D6A21D41}"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155165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A941C-4825-416C-913A-FA15D6A21D41}"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354073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A941C-4825-416C-913A-FA15D6A21D41}"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1608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A941C-4825-416C-913A-FA15D6A21D41}"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109063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A941C-4825-416C-913A-FA15D6A21D41}"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407673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A941C-4825-416C-913A-FA15D6A21D41}"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372322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A941C-4825-416C-913A-FA15D6A21D41}"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246423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A941C-4825-416C-913A-FA15D6A21D41}"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B9E69-9D45-46E6-89DB-568A4A50F926}" type="slidenum">
              <a:rPr lang="en-US" smtClean="0"/>
              <a:t>‹#›</a:t>
            </a:fld>
            <a:endParaRPr lang="en-US"/>
          </a:p>
        </p:txBody>
      </p:sp>
    </p:spTree>
    <p:extLst>
      <p:ext uri="{BB962C8B-B14F-4D97-AF65-F5344CB8AC3E}">
        <p14:creationId xmlns:p14="http://schemas.microsoft.com/office/powerpoint/2010/main" val="306822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941C-4825-416C-913A-FA15D6A21D41}" type="datetimeFigureOut">
              <a:rPr lang="en-US" smtClean="0"/>
              <a:t>9/16/2017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B9E69-9D45-46E6-89DB-568A4A50F926}" type="slidenum">
              <a:rPr lang="en-US" smtClean="0"/>
              <a:t>‹#›</a:t>
            </a:fld>
            <a:endParaRPr lang="en-US"/>
          </a:p>
        </p:txBody>
      </p:sp>
    </p:spTree>
    <p:extLst>
      <p:ext uri="{BB962C8B-B14F-4D97-AF65-F5344CB8AC3E}">
        <p14:creationId xmlns:p14="http://schemas.microsoft.com/office/powerpoint/2010/main" val="252254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File:Ventral-dorsal_streams.sv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n.wikipedia.org/wiki/File:SimulationNeuralOscillations.pn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File:Hermann_von_Helmholtz.jpg" TargetMode="External"/><Relationship Id="rId3" Type="http://schemas.openxmlformats.org/officeDocument/2006/relationships/image" Target="../media/image12.gif"/><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en.wikipedia.org/wiki/File:Grey_square_optical_illusion.PNG" TargetMode="External"/><Relationship Id="rId5" Type="http://schemas.openxmlformats.org/officeDocument/2006/relationships/image" Target="../media/image13.png"/><Relationship Id="rId4" Type="http://schemas.openxmlformats.org/officeDocument/2006/relationships/hyperlink" Target="http://en.wikipedia.org/wiki/File:Ponzo_illusion.gi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lor-constanc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en.wikipedia.org/wiki/File:ColourIllusion2.jpg"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ercep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CrossKeys.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ommons.wikimedia.org/wiki/File:Gestalt_proximity.svg" TargetMode="External"/><Relationship Id="rId5" Type="http://schemas.openxmlformats.org/officeDocument/2006/relationships/image" Target="../media/image2.png"/><Relationship Id="rId4" Type="http://schemas.openxmlformats.org/officeDocument/2006/relationships/hyperlink" Target="http://commons.wikimedia.org/wiki/File:Gestalt_similarity.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File:Gestalt_Principles_Composition.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wikipedia.org/wiki/File:Gestalt_Principles_Compositio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File:Shape_constancy.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7200" b="1" dirty="0" smtClean="0">
                <a:solidFill>
                  <a:srgbClr val="FF0000"/>
                </a:solidFill>
              </a:rPr>
              <a:t>Perception</a:t>
            </a:r>
            <a:endParaRPr lang="en-US" sz="7200" dirty="0">
              <a:solidFill>
                <a:srgbClr val="FF0000"/>
              </a:solidFill>
            </a:endParaRPr>
          </a:p>
        </p:txBody>
      </p:sp>
    </p:spTree>
    <p:extLst>
      <p:ext uri="{BB962C8B-B14F-4D97-AF65-F5344CB8AC3E}">
        <p14:creationId xmlns:p14="http://schemas.microsoft.com/office/powerpoint/2010/main" val="307943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Top-Down vs Bottom-Up</a:t>
            </a:r>
            <a:endParaRPr lang="en-US" dirty="0">
              <a:solidFill>
                <a:srgbClr val="FF000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333" b="31111"/>
          <a:stretch/>
        </p:blipFill>
        <p:spPr>
          <a:xfrm>
            <a:off x="1771594" y="1180333"/>
            <a:ext cx="5600812" cy="5531667"/>
          </a:xfrm>
          <a:prstGeom prst="rect">
            <a:avLst/>
          </a:prstGeom>
        </p:spPr>
      </p:pic>
    </p:spTree>
    <p:extLst>
      <p:ext uri="{BB962C8B-B14F-4D97-AF65-F5344CB8AC3E}">
        <p14:creationId xmlns:p14="http://schemas.microsoft.com/office/powerpoint/2010/main" val="419964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Top-Down vs Bottom-Up</a:t>
            </a:r>
            <a:endParaRPr lang="en-US"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15" y="1981200"/>
            <a:ext cx="3314700" cy="3314700"/>
          </a:xfrm>
          <a:prstGeom prst="rect">
            <a:avLst/>
          </a:prstGeom>
        </p:spPr>
      </p:pic>
      <p:sp>
        <p:nvSpPr>
          <p:cNvPr id="5" name="Rectangle 4"/>
          <p:cNvSpPr/>
          <p:nvPr/>
        </p:nvSpPr>
        <p:spPr>
          <a:xfrm>
            <a:off x="3048000" y="6248400"/>
            <a:ext cx="3733800" cy="276999"/>
          </a:xfrm>
          <a:prstGeom prst="rect">
            <a:avLst/>
          </a:prstGeom>
        </p:spPr>
        <p:txBody>
          <a:bodyPr wrap="square">
            <a:spAutoFit/>
          </a:bodyPr>
          <a:lstStyle/>
          <a:p>
            <a:r>
              <a:rPr lang="en-US" sz="1200" dirty="0">
                <a:solidFill>
                  <a:schemeClr val="bg1">
                    <a:lumMod val="65000"/>
                  </a:schemeClr>
                </a:solidFill>
              </a:rPr>
              <a:t>https://commons.wikimedia.org/wiki/File:Basketball.png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0" y="1149400"/>
            <a:ext cx="5110815" cy="5085346"/>
          </a:xfrm>
          <a:prstGeom prst="rect">
            <a:avLst/>
          </a:prstGeom>
        </p:spPr>
      </p:pic>
      <p:sp>
        <p:nvSpPr>
          <p:cNvPr id="7" name="Rectangle 6"/>
          <p:cNvSpPr/>
          <p:nvPr/>
        </p:nvSpPr>
        <p:spPr>
          <a:xfrm>
            <a:off x="2971800" y="6553314"/>
            <a:ext cx="4572000" cy="276999"/>
          </a:xfrm>
          <a:prstGeom prst="rect">
            <a:avLst/>
          </a:prstGeom>
        </p:spPr>
        <p:txBody>
          <a:bodyPr>
            <a:spAutoFit/>
          </a:bodyPr>
          <a:lstStyle/>
          <a:p>
            <a:r>
              <a:rPr lang="en-US" sz="1200" dirty="0">
                <a:solidFill>
                  <a:schemeClr val="bg1">
                    <a:lumMod val="65000"/>
                  </a:schemeClr>
                </a:solidFill>
              </a:rPr>
              <a:t>https://commons.wikimedia.org/wiki/File:Tennis_ball_01.jpg</a:t>
            </a:r>
          </a:p>
        </p:txBody>
      </p:sp>
    </p:spTree>
    <p:extLst>
      <p:ext uri="{BB962C8B-B14F-4D97-AF65-F5344CB8AC3E}">
        <p14:creationId xmlns:p14="http://schemas.microsoft.com/office/powerpoint/2010/main" val="402829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fontScale="90000"/>
          </a:bodyPr>
          <a:lstStyle/>
          <a:p>
            <a:r>
              <a:rPr lang="en-US" b="1" dirty="0" smtClean="0">
                <a:solidFill>
                  <a:srgbClr val="FF0000"/>
                </a:solidFill>
              </a:rPr>
              <a:t>Visual Neuroscience: What / Where</a:t>
            </a:r>
            <a:endParaRPr lang="en-US" dirty="0">
              <a:solidFill>
                <a:srgbClr val="FF0000"/>
              </a:solidFill>
            </a:endParaRPr>
          </a:p>
        </p:txBody>
      </p:sp>
      <p:pic>
        <p:nvPicPr>
          <p:cNvPr id="5124" name="Picture 4" descr="File:Ventral-dorsal stream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7620000" cy="5438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30578" y="2506748"/>
            <a:ext cx="1667188" cy="646331"/>
          </a:xfrm>
          <a:prstGeom prst="rect">
            <a:avLst/>
          </a:prstGeom>
          <a:noFill/>
        </p:spPr>
        <p:txBody>
          <a:bodyPr wrap="none" rtlCol="0">
            <a:spAutoFit/>
          </a:bodyPr>
          <a:lstStyle/>
          <a:p>
            <a:pPr algn="ctr"/>
            <a:r>
              <a:rPr lang="en-US" b="1" dirty="0" smtClean="0">
                <a:solidFill>
                  <a:srgbClr val="0000FF"/>
                </a:solidFill>
              </a:rPr>
              <a:t>Dorsal Pathway</a:t>
            </a:r>
          </a:p>
          <a:p>
            <a:pPr algn="ctr"/>
            <a:r>
              <a:rPr lang="en-US" b="1" dirty="0" smtClean="0">
                <a:solidFill>
                  <a:srgbClr val="0000FF"/>
                </a:solidFill>
              </a:rPr>
              <a:t>“Where”</a:t>
            </a:r>
            <a:endParaRPr lang="en-US" b="1" dirty="0">
              <a:solidFill>
                <a:srgbClr val="0000FF"/>
              </a:solidFill>
            </a:endParaRPr>
          </a:p>
        </p:txBody>
      </p:sp>
      <p:sp>
        <p:nvSpPr>
          <p:cNvPr id="10" name="TextBox 9"/>
          <p:cNvSpPr txBox="1"/>
          <p:nvPr/>
        </p:nvSpPr>
        <p:spPr>
          <a:xfrm>
            <a:off x="7352224" y="4465695"/>
            <a:ext cx="1745542" cy="646331"/>
          </a:xfrm>
          <a:prstGeom prst="rect">
            <a:avLst/>
          </a:prstGeom>
          <a:noFill/>
        </p:spPr>
        <p:txBody>
          <a:bodyPr wrap="none" rtlCol="0">
            <a:spAutoFit/>
          </a:bodyPr>
          <a:lstStyle/>
          <a:p>
            <a:pPr algn="ctr"/>
            <a:r>
              <a:rPr lang="en-US" b="1" dirty="0" smtClean="0">
                <a:solidFill>
                  <a:srgbClr val="0000FF"/>
                </a:solidFill>
              </a:rPr>
              <a:t>Ventral Pathway</a:t>
            </a:r>
          </a:p>
          <a:p>
            <a:pPr algn="ctr"/>
            <a:r>
              <a:rPr lang="en-US" b="1" dirty="0" smtClean="0">
                <a:solidFill>
                  <a:srgbClr val="0000FF"/>
                </a:solidFill>
              </a:rPr>
              <a:t>“What”</a:t>
            </a:r>
            <a:endParaRPr lang="en-US" b="1" dirty="0">
              <a:solidFill>
                <a:srgbClr val="0000FF"/>
              </a:solidFill>
            </a:endParaRPr>
          </a:p>
        </p:txBody>
      </p:sp>
      <p:cxnSp>
        <p:nvCxnSpPr>
          <p:cNvPr id="9" name="Straight Arrow Connector 8"/>
          <p:cNvCxnSpPr/>
          <p:nvPr/>
        </p:nvCxnSpPr>
        <p:spPr>
          <a:xfrm flipH="1" flipV="1">
            <a:off x="7086600" y="2362200"/>
            <a:ext cx="381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858000" y="4314664"/>
            <a:ext cx="990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43200" y="6276976"/>
            <a:ext cx="3999422" cy="461665"/>
          </a:xfrm>
          <a:prstGeom prst="rect">
            <a:avLst/>
          </a:prstGeom>
        </p:spPr>
        <p:txBody>
          <a:bodyPr wrap="square">
            <a:spAutoFit/>
          </a:bodyPr>
          <a:lstStyle/>
          <a:p>
            <a:r>
              <a:rPr lang="en-US" sz="1200" dirty="0">
                <a:hlinkClick r:id="rId4"/>
              </a:rPr>
              <a:t>http://</a:t>
            </a:r>
            <a:r>
              <a:rPr lang="en-US" sz="1200" dirty="0" smtClean="0">
                <a:hlinkClick r:id="rId4"/>
              </a:rPr>
              <a:t>en.wikipedia.org/wiki/File:Ventral-dorsal_streams.svg</a:t>
            </a:r>
            <a:endParaRPr lang="en-US" sz="1200" dirty="0" smtClean="0"/>
          </a:p>
          <a:p>
            <a:endParaRPr lang="en-US" sz="1200" dirty="0"/>
          </a:p>
        </p:txBody>
      </p:sp>
    </p:spTree>
    <p:extLst>
      <p:ext uri="{BB962C8B-B14F-4D97-AF65-F5344CB8AC3E}">
        <p14:creationId xmlns:p14="http://schemas.microsoft.com/office/powerpoint/2010/main" val="1750186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The Binding Problem</a:t>
            </a:r>
            <a:endParaRPr lang="en-US" dirty="0">
              <a:solidFill>
                <a:srgbClr val="FF0000"/>
              </a:solidFill>
            </a:endParaRPr>
          </a:p>
        </p:txBody>
      </p:sp>
      <p:sp>
        <p:nvSpPr>
          <p:cNvPr id="2" name="Rectangle 1"/>
          <p:cNvSpPr/>
          <p:nvPr/>
        </p:nvSpPr>
        <p:spPr>
          <a:xfrm>
            <a:off x="533400" y="1676400"/>
            <a:ext cx="7696200" cy="1384995"/>
          </a:xfrm>
          <a:prstGeom prst="rect">
            <a:avLst/>
          </a:prstGeom>
        </p:spPr>
        <p:txBody>
          <a:bodyPr wrap="square">
            <a:spAutoFit/>
          </a:bodyPr>
          <a:lstStyle/>
          <a:p>
            <a:r>
              <a:rPr lang="en-US" sz="2800" b="1" dirty="0" smtClean="0">
                <a:solidFill>
                  <a:srgbClr val="0000FF"/>
                </a:solidFill>
              </a:rPr>
              <a:t>The Binding Problem - How is neural activity from 	different brain regions </a:t>
            </a:r>
            <a:r>
              <a:rPr lang="en-US" sz="2800" b="1" i="1" u="sng" dirty="0" smtClean="0">
                <a:solidFill>
                  <a:srgbClr val="0000FF"/>
                </a:solidFill>
              </a:rPr>
              <a:t>combined</a:t>
            </a:r>
            <a:r>
              <a:rPr lang="en-US" sz="2800" b="1" dirty="0" smtClean="0">
                <a:solidFill>
                  <a:srgbClr val="0000FF"/>
                </a:solidFill>
              </a:rPr>
              <a:t> to give a 	coherent perceptual experience? </a:t>
            </a:r>
            <a:endParaRPr lang="en-US" sz="2400" dirty="0"/>
          </a:p>
        </p:txBody>
      </p:sp>
    </p:spTree>
    <p:extLst>
      <p:ext uri="{BB962C8B-B14F-4D97-AF65-F5344CB8AC3E}">
        <p14:creationId xmlns:p14="http://schemas.microsoft.com/office/powerpoint/2010/main" val="3071953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sz="3600" b="1" dirty="0" smtClean="0">
                <a:solidFill>
                  <a:srgbClr val="FF0000"/>
                </a:solidFill>
              </a:rPr>
              <a:t>The Binding </a:t>
            </a:r>
            <a:r>
              <a:rPr lang="en-US" sz="3600" b="1" dirty="0" smtClean="0">
                <a:solidFill>
                  <a:srgbClr val="FF0000"/>
                </a:solidFill>
              </a:rPr>
              <a:t>Problem: Neural Synchrony</a:t>
            </a:r>
            <a:endParaRPr lang="en-US" sz="3600" dirty="0">
              <a:solidFill>
                <a:srgbClr val="FF0000"/>
              </a:solidFill>
            </a:endParaRPr>
          </a:p>
        </p:txBody>
      </p:sp>
      <p:pic>
        <p:nvPicPr>
          <p:cNvPr id="6146" name="Picture 2" descr="File:SimulationNeuralOscill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93" y="1219200"/>
            <a:ext cx="6125337"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13962" y="152400"/>
            <a:ext cx="4572000" cy="461665"/>
          </a:xfrm>
          <a:prstGeom prst="rect">
            <a:avLst/>
          </a:prstGeom>
        </p:spPr>
        <p:txBody>
          <a:bodyPr>
            <a:spAutoFit/>
          </a:bodyPr>
          <a:lstStyle/>
          <a:p>
            <a:r>
              <a:rPr lang="en-US" sz="1200" dirty="0">
                <a:hlinkClick r:id="rId4"/>
              </a:rPr>
              <a:t>http://</a:t>
            </a:r>
            <a:r>
              <a:rPr lang="en-US" sz="1200" dirty="0" smtClean="0">
                <a:hlinkClick r:id="rId4"/>
              </a:rPr>
              <a:t>en.wikipedia.org/wiki/File:SimulationNeuralOscillations.png</a:t>
            </a:r>
            <a:endParaRPr lang="en-US" sz="1200" dirty="0" smtClean="0"/>
          </a:p>
          <a:p>
            <a:endParaRPr lang="en-US" sz="1200" dirty="0" smtClean="0"/>
          </a:p>
        </p:txBody>
      </p:sp>
    </p:spTree>
    <p:extLst>
      <p:ext uri="{BB962C8B-B14F-4D97-AF65-F5344CB8AC3E}">
        <p14:creationId xmlns:p14="http://schemas.microsoft.com/office/powerpoint/2010/main" val="3726362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Unconscious Inference</a:t>
            </a:r>
            <a:endParaRPr lang="en-US" dirty="0">
              <a:solidFill>
                <a:srgbClr val="FF0000"/>
              </a:solidFill>
            </a:endParaRPr>
          </a:p>
        </p:txBody>
      </p:sp>
      <p:sp>
        <p:nvSpPr>
          <p:cNvPr id="5" name="Content Placeholder 4"/>
          <p:cNvSpPr>
            <a:spLocks noGrp="1"/>
          </p:cNvSpPr>
          <p:nvPr>
            <p:ph idx="1"/>
          </p:nvPr>
        </p:nvSpPr>
        <p:spPr>
          <a:xfrm>
            <a:off x="457200" y="1341437"/>
            <a:ext cx="8229600" cy="3154363"/>
          </a:xfrm>
        </p:spPr>
        <p:txBody>
          <a:bodyPr>
            <a:normAutofit/>
          </a:bodyPr>
          <a:lstStyle/>
          <a:p>
            <a:r>
              <a:rPr lang="en-US" b="1" dirty="0" smtClean="0">
                <a:solidFill>
                  <a:srgbClr val="0000FF"/>
                </a:solidFill>
              </a:rPr>
              <a:t>Unconscious Inference – The phenomenon that occurs when one’s statistical knowledge of the environment alters the perception of proximal stimulation, without effort on the part of the perceiver. </a:t>
            </a:r>
            <a:endParaRPr lang="en-US" b="1" dirty="0">
              <a:solidFill>
                <a:srgbClr val="0000FF"/>
              </a:solidFill>
            </a:endParaRPr>
          </a:p>
          <a:p>
            <a:pPr lvl="1"/>
            <a:endParaRPr lang="en-US" b="1" dirty="0" smtClean="0">
              <a:solidFill>
                <a:srgbClr val="0000FF"/>
              </a:solidFill>
              <a:effectLst/>
            </a:endParaRPr>
          </a:p>
          <a:p>
            <a:endParaRPr lang="en-US" b="1" dirty="0" smtClean="0">
              <a:solidFill>
                <a:srgbClr val="0000FF"/>
              </a:solidFill>
            </a:endParaRPr>
          </a:p>
          <a:p>
            <a:endParaRPr lang="en-US" dirty="0"/>
          </a:p>
        </p:txBody>
      </p:sp>
      <p:pic>
        <p:nvPicPr>
          <p:cNvPr id="1026" name="Picture 2" descr="http://upload.wikimedia.org/wikipedia/commons/0/02/Ponzo_illus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67436" y="4343400"/>
            <a:ext cx="2143125" cy="1581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7839" y="6096000"/>
            <a:ext cx="3357561" cy="553998"/>
          </a:xfrm>
          <a:prstGeom prst="rect">
            <a:avLst/>
          </a:prstGeom>
        </p:spPr>
        <p:txBody>
          <a:bodyPr wrap="square">
            <a:spAutoFit/>
          </a:bodyPr>
          <a:lstStyle/>
          <a:p>
            <a:r>
              <a:rPr lang="en-US" sz="1200" dirty="0">
                <a:hlinkClick r:id="rId4"/>
              </a:rPr>
              <a:t>http://</a:t>
            </a:r>
            <a:r>
              <a:rPr lang="en-US" sz="1200" dirty="0" smtClean="0">
                <a:hlinkClick r:id="rId4"/>
              </a:rPr>
              <a:t>en.wikipedia.org/wiki/File:Ponzo_illusion.gif</a:t>
            </a:r>
            <a:endParaRPr lang="en-US" sz="1200" dirty="0" smtClean="0"/>
          </a:p>
          <a:p>
            <a:endParaRPr lang="en-US" dirty="0"/>
          </a:p>
        </p:txBody>
      </p:sp>
      <p:pic>
        <p:nvPicPr>
          <p:cNvPr id="1028" name="Picture 4" descr="File:Grey square optical illu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622" y="3895724"/>
            <a:ext cx="2933955" cy="2276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6172200"/>
            <a:ext cx="4419600" cy="553998"/>
          </a:xfrm>
          <a:prstGeom prst="rect">
            <a:avLst/>
          </a:prstGeom>
        </p:spPr>
        <p:txBody>
          <a:bodyPr wrap="square">
            <a:spAutoFit/>
          </a:bodyPr>
          <a:lstStyle/>
          <a:p>
            <a:r>
              <a:rPr lang="en-US" sz="1200" dirty="0">
                <a:hlinkClick r:id="rId6"/>
              </a:rPr>
              <a:t>http://</a:t>
            </a:r>
            <a:r>
              <a:rPr lang="en-US" sz="1200" dirty="0" smtClean="0">
                <a:hlinkClick r:id="rId6"/>
              </a:rPr>
              <a:t>en.wikipedia.org/wiki/File:Grey_square_optical_illusion.PNG</a:t>
            </a:r>
            <a:endParaRPr lang="en-US" sz="1200" dirty="0" smtClean="0"/>
          </a:p>
          <a:p>
            <a:endParaRPr lang="en-US" dirty="0"/>
          </a:p>
        </p:txBody>
      </p:sp>
      <p:pic>
        <p:nvPicPr>
          <p:cNvPr id="1030" name="Picture 6" descr="File:Hermann von Helmholt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90600" cy="12895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38400" y="44221"/>
            <a:ext cx="4572000" cy="461665"/>
          </a:xfrm>
          <a:prstGeom prst="rect">
            <a:avLst/>
          </a:prstGeom>
        </p:spPr>
        <p:txBody>
          <a:bodyPr>
            <a:spAutoFit/>
          </a:bodyPr>
          <a:lstStyle/>
          <a:p>
            <a:r>
              <a:rPr lang="en-US" sz="1200" dirty="0">
                <a:hlinkClick r:id="rId8"/>
              </a:rPr>
              <a:t>http://</a:t>
            </a:r>
            <a:r>
              <a:rPr lang="en-US" sz="1200" dirty="0" smtClean="0">
                <a:hlinkClick r:id="rId8"/>
              </a:rPr>
              <a:t>en.wikipedia.org/wiki/File:Hermann_von_Helmholtz.jpg</a:t>
            </a:r>
            <a:endParaRPr lang="en-US" sz="1200" dirty="0" smtClean="0"/>
          </a:p>
          <a:p>
            <a:endParaRPr lang="en-US" sz="1200" dirty="0"/>
          </a:p>
        </p:txBody>
      </p:sp>
    </p:spTree>
    <p:extLst>
      <p:ext uri="{BB962C8B-B14F-4D97-AF65-F5344CB8AC3E}">
        <p14:creationId xmlns:p14="http://schemas.microsoft.com/office/powerpoint/2010/main" val="3800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Unconscious Inference</a:t>
            </a:r>
            <a:endParaRPr lang="en-US" dirty="0">
              <a:solidFill>
                <a:srgbClr val="FF0000"/>
              </a:solidFill>
            </a:endParaRPr>
          </a:p>
        </p:txBody>
      </p:sp>
      <p:sp>
        <p:nvSpPr>
          <p:cNvPr id="5" name="Content Placeholder 4"/>
          <p:cNvSpPr>
            <a:spLocks noGrp="1"/>
          </p:cNvSpPr>
          <p:nvPr>
            <p:ph idx="1"/>
          </p:nvPr>
        </p:nvSpPr>
        <p:spPr>
          <a:xfrm>
            <a:off x="457200" y="1143000"/>
            <a:ext cx="8229600" cy="3154363"/>
          </a:xfrm>
        </p:spPr>
        <p:txBody>
          <a:bodyPr>
            <a:normAutofit/>
          </a:bodyPr>
          <a:lstStyle/>
          <a:p>
            <a:r>
              <a:rPr lang="en-US" b="1" dirty="0">
                <a:solidFill>
                  <a:srgbClr val="0000FF"/>
                </a:solidFill>
              </a:rPr>
              <a:t>From Wiki </a:t>
            </a:r>
            <a:r>
              <a:rPr lang="en-US" b="1" dirty="0" smtClean="0">
                <a:solidFill>
                  <a:srgbClr val="0000FF"/>
                </a:solidFill>
              </a:rPr>
              <a:t>– “</a:t>
            </a:r>
            <a:r>
              <a:rPr lang="en-US" sz="2000" b="1" dirty="0" smtClean="0">
                <a:solidFill>
                  <a:srgbClr val="0000FF"/>
                </a:solidFill>
              </a:rPr>
              <a:t>The </a:t>
            </a:r>
            <a:r>
              <a:rPr lang="en-US" sz="2000" b="1" dirty="0">
                <a:solidFill>
                  <a:srgbClr val="0000FF"/>
                </a:solidFill>
              </a:rPr>
              <a:t>second card from the left seems to be a stronger shade of pink in the top picture. In fact they are the same color, but the brain changes its assumption about color due to the color cast of the surrounding photo.” </a:t>
            </a:r>
            <a:r>
              <a:rPr lang="en-US" sz="1200" b="1" dirty="0">
                <a:solidFill>
                  <a:srgbClr val="0000FF"/>
                </a:solidFill>
                <a:hlinkClick r:id="rId3"/>
              </a:rPr>
              <a:t>http://</a:t>
            </a:r>
            <a:r>
              <a:rPr lang="en-US" sz="1200" b="1" dirty="0" smtClean="0">
                <a:solidFill>
                  <a:srgbClr val="0000FF"/>
                </a:solidFill>
                <a:hlinkClick r:id="rId3"/>
              </a:rPr>
              <a:t>en.wikipedia.org/wiki/Color-constancy</a:t>
            </a:r>
            <a:endParaRPr lang="en-US" sz="1200" b="1" dirty="0" smtClean="0">
              <a:solidFill>
                <a:srgbClr val="0000FF"/>
              </a:solidFill>
            </a:endParaRPr>
          </a:p>
          <a:p>
            <a:pPr marL="0" indent="0">
              <a:buNone/>
            </a:pPr>
            <a:endParaRPr lang="en-US" sz="1200" b="1" dirty="0">
              <a:solidFill>
                <a:srgbClr val="0000FF"/>
              </a:solidFill>
            </a:endParaRPr>
          </a:p>
          <a:p>
            <a:pPr lvl="1"/>
            <a:endParaRPr lang="en-US" b="1" dirty="0" smtClean="0">
              <a:solidFill>
                <a:srgbClr val="0000FF"/>
              </a:solidFill>
              <a:effectLst/>
            </a:endParaRPr>
          </a:p>
          <a:p>
            <a:endParaRPr lang="en-US" b="1" dirty="0" smtClean="0">
              <a:solidFill>
                <a:srgbClr val="0000FF"/>
              </a:solidFill>
            </a:endParaRPr>
          </a:p>
          <a:p>
            <a:endParaRPr lang="en-US" dirty="0"/>
          </a:p>
        </p:txBody>
      </p:sp>
      <p:pic>
        <p:nvPicPr>
          <p:cNvPr id="3074" name="Picture 2" descr="File:ColourIllus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90800"/>
            <a:ext cx="2209800" cy="37329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71800" y="6338504"/>
            <a:ext cx="3429000" cy="461665"/>
          </a:xfrm>
          <a:prstGeom prst="rect">
            <a:avLst/>
          </a:prstGeom>
        </p:spPr>
        <p:txBody>
          <a:bodyPr wrap="square">
            <a:spAutoFit/>
          </a:bodyPr>
          <a:lstStyle/>
          <a:p>
            <a:r>
              <a:rPr lang="en-US" sz="1200" dirty="0">
                <a:hlinkClick r:id="rId5"/>
              </a:rPr>
              <a:t>http://</a:t>
            </a:r>
            <a:r>
              <a:rPr lang="en-US" sz="1200" dirty="0" smtClean="0">
                <a:hlinkClick r:id="rId5"/>
              </a:rPr>
              <a:t>en.wikipedia.org/wiki/File:ColourIllusion2.jpg</a:t>
            </a:r>
            <a:endParaRPr lang="en-US" sz="1200" dirty="0" smtClean="0"/>
          </a:p>
          <a:p>
            <a:endParaRPr lang="en-US" sz="1200" dirty="0"/>
          </a:p>
        </p:txBody>
      </p:sp>
    </p:spTree>
    <p:extLst>
      <p:ext uri="{BB962C8B-B14F-4D97-AF65-F5344CB8AC3E}">
        <p14:creationId xmlns:p14="http://schemas.microsoft.com/office/powerpoint/2010/main" val="416722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34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Perception Definition</a:t>
            </a:r>
            <a:endParaRPr lang="en-US" dirty="0">
              <a:solidFill>
                <a:srgbClr val="FF0000"/>
              </a:solidFill>
            </a:endParaRPr>
          </a:p>
        </p:txBody>
      </p:sp>
      <p:sp>
        <p:nvSpPr>
          <p:cNvPr id="5" name="Content Placeholder 4"/>
          <p:cNvSpPr>
            <a:spLocks noGrp="1"/>
          </p:cNvSpPr>
          <p:nvPr>
            <p:ph idx="1"/>
          </p:nvPr>
        </p:nvSpPr>
        <p:spPr>
          <a:xfrm>
            <a:off x="457200" y="1143000"/>
            <a:ext cx="8229600" cy="3154363"/>
          </a:xfrm>
        </p:spPr>
        <p:txBody>
          <a:bodyPr>
            <a:normAutofit/>
          </a:bodyPr>
          <a:lstStyle/>
          <a:p>
            <a:r>
              <a:rPr lang="en-US" b="1" dirty="0" smtClean="0">
                <a:solidFill>
                  <a:srgbClr val="0000FF"/>
                </a:solidFill>
              </a:rPr>
              <a:t>Perception – “The </a:t>
            </a:r>
            <a:r>
              <a:rPr lang="en-US" b="1" dirty="0">
                <a:solidFill>
                  <a:srgbClr val="0000FF"/>
                </a:solidFill>
              </a:rPr>
              <a:t>organization, </a:t>
            </a:r>
            <a:r>
              <a:rPr lang="en-US" b="1" dirty="0" smtClean="0">
                <a:solidFill>
                  <a:srgbClr val="0000FF"/>
                </a:solidFill>
              </a:rPr>
              <a:t>identification</a:t>
            </a:r>
            <a:r>
              <a:rPr lang="en-US" b="1" dirty="0">
                <a:solidFill>
                  <a:srgbClr val="0000FF"/>
                </a:solidFill>
              </a:rPr>
              <a:t>, and interpretation of </a:t>
            </a:r>
            <a:r>
              <a:rPr lang="en-US" b="1" dirty="0" smtClean="0">
                <a:solidFill>
                  <a:srgbClr val="0000FF"/>
                </a:solidFill>
              </a:rPr>
              <a:t>sensory </a:t>
            </a:r>
            <a:r>
              <a:rPr lang="en-US" b="1" dirty="0">
                <a:solidFill>
                  <a:srgbClr val="0000FF"/>
                </a:solidFill>
              </a:rPr>
              <a:t>information </a:t>
            </a:r>
            <a:r>
              <a:rPr lang="en-US" b="1" dirty="0" smtClean="0">
                <a:solidFill>
                  <a:srgbClr val="0000FF"/>
                </a:solidFill>
              </a:rPr>
              <a:t>to understand </a:t>
            </a:r>
            <a:r>
              <a:rPr lang="en-US" b="1" dirty="0">
                <a:solidFill>
                  <a:srgbClr val="0000FF"/>
                </a:solidFill>
              </a:rPr>
              <a:t>the </a:t>
            </a:r>
            <a:r>
              <a:rPr lang="en-US" b="1" dirty="0" smtClean="0">
                <a:solidFill>
                  <a:srgbClr val="0000FF"/>
                </a:solidFill>
              </a:rPr>
              <a:t>environment</a:t>
            </a:r>
            <a:r>
              <a:rPr lang="en-US" b="1" dirty="0" smtClean="0">
                <a:solidFill>
                  <a:srgbClr val="0000FF"/>
                </a:solidFill>
              </a:rPr>
              <a:t>.” </a:t>
            </a:r>
            <a:r>
              <a:rPr lang="en-US" b="1" dirty="0" smtClean="0">
                <a:solidFill>
                  <a:srgbClr val="0000FF"/>
                </a:solidFill>
              </a:rPr>
              <a:t>		                  </a:t>
            </a:r>
            <a:r>
              <a:rPr lang="en-US" sz="1200" b="1" dirty="0" smtClean="0">
                <a:solidFill>
                  <a:srgbClr val="0000FF"/>
                </a:solidFill>
                <a:hlinkClick r:id="rId3"/>
              </a:rPr>
              <a:t>http</a:t>
            </a:r>
            <a:r>
              <a:rPr lang="en-US" sz="1200" b="1" dirty="0">
                <a:solidFill>
                  <a:srgbClr val="0000FF"/>
                </a:solidFill>
                <a:hlinkClick r:id="rId3"/>
              </a:rPr>
              <a:t>://</a:t>
            </a:r>
            <a:r>
              <a:rPr lang="en-US" sz="1200" b="1" dirty="0" smtClean="0">
                <a:solidFill>
                  <a:srgbClr val="0000FF"/>
                </a:solidFill>
                <a:hlinkClick r:id="rId3"/>
              </a:rPr>
              <a:t>en.wikipedia.org/wiki/Perception</a:t>
            </a:r>
            <a:endParaRPr lang="en-US" sz="1200" b="1" dirty="0" smtClean="0">
              <a:solidFill>
                <a:srgbClr val="0000FF"/>
              </a:solidFill>
            </a:endParaRPr>
          </a:p>
          <a:p>
            <a:endParaRPr lang="en-US" sz="1200" b="1" dirty="0">
              <a:solidFill>
                <a:srgbClr val="0000FF"/>
              </a:solidFill>
            </a:endParaRPr>
          </a:p>
          <a:p>
            <a:pPr lvl="1"/>
            <a:endParaRPr lang="en-US" b="1" dirty="0" smtClean="0">
              <a:solidFill>
                <a:srgbClr val="0000FF"/>
              </a:solidFill>
              <a:effectLst/>
            </a:endParaRPr>
          </a:p>
          <a:p>
            <a:endParaRPr lang="en-US" b="1" dirty="0" smtClean="0">
              <a:solidFill>
                <a:srgbClr val="0000FF"/>
              </a:solidFill>
            </a:endParaRPr>
          </a:p>
          <a:p>
            <a:pPr marL="0" indent="0">
              <a:buNone/>
            </a:pPr>
            <a:endParaRPr lang="en-US" dirty="0"/>
          </a:p>
        </p:txBody>
      </p:sp>
    </p:spTree>
    <p:extLst>
      <p:ext uri="{BB962C8B-B14F-4D97-AF65-F5344CB8AC3E}">
        <p14:creationId xmlns:p14="http://schemas.microsoft.com/office/powerpoint/2010/main" val="425979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Gestalt Psychology</a:t>
            </a:r>
            <a:endParaRPr lang="en-US" dirty="0">
              <a:solidFill>
                <a:srgbClr val="FF0000"/>
              </a:solidFill>
            </a:endParaRPr>
          </a:p>
        </p:txBody>
      </p:sp>
      <p:sp>
        <p:nvSpPr>
          <p:cNvPr id="6" name="Rectangle 5"/>
          <p:cNvSpPr/>
          <p:nvPr/>
        </p:nvSpPr>
        <p:spPr>
          <a:xfrm>
            <a:off x="534067" y="2057400"/>
            <a:ext cx="8075865" cy="4062651"/>
          </a:xfrm>
          <a:prstGeom prst="rect">
            <a:avLst/>
          </a:prstGeom>
        </p:spPr>
        <p:txBody>
          <a:bodyPr wrap="none">
            <a:spAutoFit/>
          </a:bodyPr>
          <a:lstStyle/>
          <a:p>
            <a:pPr algn="ctr"/>
            <a:r>
              <a:rPr lang="en-US" sz="4800" b="1" dirty="0"/>
              <a:t>Max </a:t>
            </a:r>
            <a:r>
              <a:rPr lang="en-US" sz="4800" b="1" dirty="0" smtClean="0"/>
              <a:t>Wertheimer: 1880 </a:t>
            </a:r>
            <a:r>
              <a:rPr lang="en-US" sz="4800" b="1" dirty="0"/>
              <a:t>– </a:t>
            </a:r>
            <a:r>
              <a:rPr lang="en-US" sz="4800" b="1" dirty="0" smtClean="0"/>
              <a:t>1943 </a:t>
            </a:r>
          </a:p>
          <a:p>
            <a:pPr algn="ctr"/>
            <a:endParaRPr lang="en-US" sz="4800" b="1" dirty="0"/>
          </a:p>
          <a:p>
            <a:pPr algn="ctr"/>
            <a:r>
              <a:rPr lang="nl-NL" sz="4800" b="1" dirty="0" smtClean="0"/>
              <a:t>Kurt </a:t>
            </a:r>
            <a:r>
              <a:rPr lang="nl-NL" sz="4800" b="1" dirty="0"/>
              <a:t>Koffka: 1886 – 1941</a:t>
            </a:r>
            <a:endParaRPr lang="en-US" sz="4800" b="1" dirty="0"/>
          </a:p>
          <a:p>
            <a:pPr algn="ctr"/>
            <a:endParaRPr lang="en-US" sz="4800" b="1" dirty="0" smtClean="0"/>
          </a:p>
          <a:p>
            <a:pPr algn="ctr"/>
            <a:r>
              <a:rPr lang="en-US" sz="4800" b="1" dirty="0" smtClean="0"/>
              <a:t>Wolfgang </a:t>
            </a:r>
            <a:r>
              <a:rPr lang="en-US" sz="4800" b="1" dirty="0" err="1" smtClean="0"/>
              <a:t>Köhler</a:t>
            </a:r>
            <a:r>
              <a:rPr lang="en-US" sz="4800" b="1" dirty="0" smtClean="0"/>
              <a:t>: 1887 – 1967</a:t>
            </a:r>
          </a:p>
          <a:p>
            <a:endParaRPr lang="en-US" b="1" dirty="0"/>
          </a:p>
        </p:txBody>
      </p:sp>
    </p:spTree>
    <p:extLst>
      <p:ext uri="{BB962C8B-B14F-4D97-AF65-F5344CB8AC3E}">
        <p14:creationId xmlns:p14="http://schemas.microsoft.com/office/powerpoint/2010/main" val="7510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Gestalt Psychology</a:t>
            </a:r>
            <a:endParaRPr lang="en-US" dirty="0">
              <a:solidFill>
                <a:srgbClr val="FF0000"/>
              </a:solidFill>
            </a:endParaRPr>
          </a:p>
        </p:txBody>
      </p:sp>
      <p:sp>
        <p:nvSpPr>
          <p:cNvPr id="5" name="Content Placeholder 4"/>
          <p:cNvSpPr>
            <a:spLocks noGrp="1"/>
          </p:cNvSpPr>
          <p:nvPr>
            <p:ph idx="1"/>
          </p:nvPr>
        </p:nvSpPr>
        <p:spPr>
          <a:xfrm>
            <a:off x="457200" y="1143000"/>
            <a:ext cx="8229600" cy="2743199"/>
          </a:xfrm>
        </p:spPr>
        <p:txBody>
          <a:bodyPr>
            <a:normAutofit fontScale="92500"/>
          </a:bodyPr>
          <a:lstStyle/>
          <a:p>
            <a:r>
              <a:rPr lang="en-US" b="1" dirty="0" smtClean="0">
                <a:solidFill>
                  <a:srgbClr val="0000FF"/>
                </a:solidFill>
              </a:rPr>
              <a:t>Gestalt Psychology – “The whole is different than the sum of the parts</a:t>
            </a:r>
            <a:r>
              <a:rPr lang="en-US" b="1" dirty="0" smtClean="0">
                <a:solidFill>
                  <a:srgbClr val="0000FF"/>
                </a:solidFill>
              </a:rPr>
              <a:t>.”</a:t>
            </a:r>
          </a:p>
          <a:p>
            <a:pPr marL="0" indent="0">
              <a:buNone/>
            </a:pPr>
            <a:endParaRPr lang="en-US" b="1" dirty="0">
              <a:solidFill>
                <a:srgbClr val="0000FF"/>
              </a:solidFill>
            </a:endParaRPr>
          </a:p>
          <a:p>
            <a:r>
              <a:rPr lang="en-US" b="1" dirty="0" smtClean="0">
                <a:solidFill>
                  <a:srgbClr val="0000FF"/>
                </a:solidFill>
              </a:rPr>
              <a:t>Gestalt </a:t>
            </a:r>
            <a:r>
              <a:rPr lang="en-US" b="1" dirty="0" smtClean="0">
                <a:solidFill>
                  <a:srgbClr val="0000FF"/>
                </a:solidFill>
              </a:rPr>
              <a:t>Laws </a:t>
            </a:r>
            <a:r>
              <a:rPr lang="en-US" b="1" dirty="0" smtClean="0">
                <a:solidFill>
                  <a:srgbClr val="0000FF"/>
                </a:solidFill>
              </a:rPr>
              <a:t>of Perceptual Grouping include “similarity”, “proximity”, “good continuation</a:t>
            </a:r>
            <a:r>
              <a:rPr lang="en-US" b="1" dirty="0" smtClean="0">
                <a:solidFill>
                  <a:srgbClr val="0000FF"/>
                </a:solidFill>
              </a:rPr>
              <a:t>”.</a:t>
            </a:r>
            <a:endParaRPr lang="en-US" b="1" dirty="0">
              <a:solidFill>
                <a:srgbClr val="0000FF"/>
              </a:solidFill>
            </a:endParaRPr>
          </a:p>
          <a:p>
            <a:pPr lvl="1"/>
            <a:endParaRPr lang="en-US" b="1" dirty="0">
              <a:solidFill>
                <a:srgbClr val="0000FF"/>
              </a:solidFill>
            </a:endParaRPr>
          </a:p>
          <a:p>
            <a:pPr lvl="1"/>
            <a:endParaRPr lang="en-US" b="1" dirty="0" smtClean="0">
              <a:solidFill>
                <a:srgbClr val="0000FF"/>
              </a:solidFill>
              <a:effectLst/>
            </a:endParaRPr>
          </a:p>
          <a:p>
            <a:endParaRPr lang="en-US" b="1" dirty="0" smtClean="0">
              <a:solidFill>
                <a:srgbClr val="0000FF"/>
              </a:solidFill>
            </a:endParaRPr>
          </a:p>
          <a:p>
            <a:endParaRPr lang="en-US" dirty="0"/>
          </a:p>
        </p:txBody>
      </p:sp>
      <p:pic>
        <p:nvPicPr>
          <p:cNvPr id="7170" name="Picture 2" descr="File:Gestalt similarity.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1901825" cy="1901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102764"/>
            <a:ext cx="4171122" cy="553998"/>
          </a:xfrm>
          <a:prstGeom prst="rect">
            <a:avLst/>
          </a:prstGeom>
        </p:spPr>
        <p:txBody>
          <a:bodyPr wrap="square">
            <a:spAutoFit/>
          </a:bodyPr>
          <a:lstStyle/>
          <a:p>
            <a:r>
              <a:rPr lang="en-US" sz="1200" dirty="0">
                <a:hlinkClick r:id="rId4"/>
              </a:rPr>
              <a:t>http://</a:t>
            </a:r>
            <a:r>
              <a:rPr lang="en-US" sz="1200" dirty="0" smtClean="0">
                <a:hlinkClick r:id="rId4"/>
              </a:rPr>
              <a:t>commons.wikimedia.org/wiki/File:Gestalt_similarity.svg</a:t>
            </a:r>
            <a:endParaRPr lang="en-US" sz="1200" dirty="0" smtClean="0"/>
          </a:p>
          <a:p>
            <a:endParaRPr lang="en-US" dirty="0"/>
          </a:p>
        </p:txBody>
      </p:sp>
      <p:pic>
        <p:nvPicPr>
          <p:cNvPr id="7172" name="Picture 4" descr="File:Gestalt proximity.sv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r="3762"/>
          <a:stretch/>
        </p:blipFill>
        <p:spPr bwMode="auto">
          <a:xfrm>
            <a:off x="3447222" y="4240453"/>
            <a:ext cx="2057400" cy="18623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90361" y="4038600"/>
            <a:ext cx="4199282" cy="553998"/>
          </a:xfrm>
          <a:prstGeom prst="rect">
            <a:avLst/>
          </a:prstGeom>
        </p:spPr>
        <p:txBody>
          <a:bodyPr wrap="square">
            <a:spAutoFit/>
          </a:bodyPr>
          <a:lstStyle/>
          <a:p>
            <a:r>
              <a:rPr lang="en-US" sz="1200" dirty="0">
                <a:hlinkClick r:id="rId6"/>
              </a:rPr>
              <a:t>http://</a:t>
            </a:r>
            <a:r>
              <a:rPr lang="en-US" sz="1200" dirty="0" smtClean="0">
                <a:hlinkClick r:id="rId6"/>
              </a:rPr>
              <a:t>commons.wikimedia.org/wiki/File:Gestalt_proximity.svg</a:t>
            </a:r>
            <a:endParaRPr lang="en-US" sz="1200" dirty="0" smtClean="0"/>
          </a:p>
          <a:p>
            <a:endParaRPr lang="en-US" dirty="0"/>
          </a:p>
        </p:txBody>
      </p:sp>
      <p:pic>
        <p:nvPicPr>
          <p:cNvPr id="7174" name="Picture 6" descr="File:CrossKey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9642" y="4414757"/>
            <a:ext cx="1513701" cy="15137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0" y="6082238"/>
            <a:ext cx="3657600" cy="461665"/>
          </a:xfrm>
          <a:prstGeom prst="rect">
            <a:avLst/>
          </a:prstGeom>
        </p:spPr>
        <p:txBody>
          <a:bodyPr wrap="square">
            <a:spAutoFit/>
          </a:bodyPr>
          <a:lstStyle/>
          <a:p>
            <a:r>
              <a:rPr lang="en-US" sz="1200" dirty="0">
                <a:hlinkClick r:id="rId8"/>
              </a:rPr>
              <a:t>http://</a:t>
            </a:r>
            <a:r>
              <a:rPr lang="en-US" sz="1200" dirty="0" smtClean="0">
                <a:hlinkClick r:id="rId8"/>
              </a:rPr>
              <a:t>commons.wikimedia.org/wiki/File:CrossKeys.png</a:t>
            </a:r>
            <a:endParaRPr lang="en-US" sz="1200" dirty="0" smtClean="0"/>
          </a:p>
          <a:p>
            <a:endParaRPr lang="en-US" sz="1200" dirty="0"/>
          </a:p>
        </p:txBody>
      </p:sp>
    </p:spTree>
    <p:extLst>
      <p:ext uri="{BB962C8B-B14F-4D97-AF65-F5344CB8AC3E}">
        <p14:creationId xmlns:p14="http://schemas.microsoft.com/office/powerpoint/2010/main" val="32196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229600" cy="787440"/>
          </a:xfrm>
        </p:spPr>
        <p:txBody>
          <a:bodyPr>
            <a:normAutofit fontScale="90000"/>
          </a:bodyPr>
          <a:lstStyle/>
          <a:p>
            <a:r>
              <a:rPr lang="en-US" b="1" dirty="0" smtClean="0">
                <a:solidFill>
                  <a:srgbClr val="FF0000"/>
                </a:solidFill>
              </a:rPr>
              <a:t>Figure Ground / Reversible Figures</a:t>
            </a:r>
            <a:br>
              <a:rPr lang="en-US" b="1" dirty="0" smtClean="0">
                <a:solidFill>
                  <a:srgbClr val="FF0000"/>
                </a:solidFill>
              </a:rPr>
            </a:br>
            <a:endParaRPr lang="en-US" dirty="0">
              <a:solidFill>
                <a:srgbClr val="FF0000"/>
              </a:solidFill>
            </a:endParaRPr>
          </a:p>
        </p:txBody>
      </p:sp>
      <p:pic>
        <p:nvPicPr>
          <p:cNvPr id="9218"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59" t="32758" r="26229" b="34484"/>
          <a:stretch/>
        </p:blipFill>
        <p:spPr bwMode="auto">
          <a:xfrm>
            <a:off x="5105400" y="2798275"/>
            <a:ext cx="1371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0172" y="4826"/>
            <a:ext cx="4572000" cy="461665"/>
          </a:xfrm>
          <a:prstGeom prst="rect">
            <a:avLst/>
          </a:prstGeom>
        </p:spPr>
        <p:txBody>
          <a:bodyPr>
            <a:spAutoFit/>
          </a:bodyPr>
          <a:lstStyle/>
          <a:p>
            <a:r>
              <a:rPr lang="en-US" sz="1200" dirty="0">
                <a:hlinkClick r:id="rId4"/>
              </a:rPr>
              <a:t>http://</a:t>
            </a:r>
            <a:r>
              <a:rPr lang="en-US" sz="1200" dirty="0" smtClean="0">
                <a:hlinkClick r:id="rId4"/>
              </a:rPr>
              <a:t>en.wikipedia.org/wiki/File:Gestalt_Principles_Composition.jpg</a:t>
            </a:r>
            <a:endParaRPr lang="en-US" sz="1200" dirty="0" smtClean="0"/>
          </a:p>
          <a:p>
            <a:endParaRPr lang="en-US" sz="1200" dirty="0"/>
          </a:p>
        </p:txBody>
      </p:sp>
      <p:pic>
        <p:nvPicPr>
          <p:cNvPr id="5"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72454" b="65569"/>
          <a:stretch/>
        </p:blipFill>
        <p:spPr bwMode="auto">
          <a:xfrm>
            <a:off x="2667000" y="2808083"/>
            <a:ext cx="1593344" cy="1521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5858" t="65517" r="51258"/>
          <a:stretch/>
        </p:blipFill>
        <p:spPr bwMode="auto">
          <a:xfrm>
            <a:off x="3754326" y="4876800"/>
            <a:ext cx="1323692"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229600" cy="787440"/>
          </a:xfrm>
        </p:spPr>
        <p:txBody>
          <a:bodyPr>
            <a:normAutofit/>
          </a:bodyPr>
          <a:lstStyle/>
          <a:p>
            <a:r>
              <a:rPr lang="en-US" b="1" dirty="0" smtClean="0">
                <a:solidFill>
                  <a:srgbClr val="FF0000"/>
                </a:solidFill>
              </a:rPr>
              <a:t>Illusory </a:t>
            </a:r>
            <a:r>
              <a:rPr lang="en-US" b="1" dirty="0" smtClean="0">
                <a:solidFill>
                  <a:srgbClr val="FF0000"/>
                </a:solidFill>
              </a:rPr>
              <a:t>Figures</a:t>
            </a:r>
            <a:endParaRPr lang="en-US" dirty="0">
              <a:solidFill>
                <a:srgbClr val="FF0000"/>
              </a:solidFill>
            </a:endParaRPr>
          </a:p>
        </p:txBody>
      </p:sp>
      <p:pic>
        <p:nvPicPr>
          <p:cNvPr id="9218"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0180" t="37931" r="52694" b="32759"/>
          <a:stretch/>
        </p:blipFill>
        <p:spPr bwMode="auto">
          <a:xfrm>
            <a:off x="4676492" y="2590800"/>
            <a:ext cx="9906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0172" y="4826"/>
            <a:ext cx="4572000" cy="461665"/>
          </a:xfrm>
          <a:prstGeom prst="rect">
            <a:avLst/>
          </a:prstGeom>
        </p:spPr>
        <p:txBody>
          <a:bodyPr>
            <a:spAutoFit/>
          </a:bodyPr>
          <a:lstStyle/>
          <a:p>
            <a:r>
              <a:rPr lang="en-US" sz="1200" dirty="0">
                <a:hlinkClick r:id="rId4"/>
              </a:rPr>
              <a:t>http://</a:t>
            </a:r>
            <a:r>
              <a:rPr lang="en-US" sz="1200" dirty="0" smtClean="0">
                <a:hlinkClick r:id="rId4"/>
              </a:rPr>
              <a:t>en.wikipedia.org/wiki/File:Gestalt_Principles_Composition.jpg</a:t>
            </a:r>
            <a:endParaRPr lang="en-US" sz="1200" dirty="0" smtClean="0"/>
          </a:p>
          <a:p>
            <a:endParaRPr lang="en-US" sz="1200" dirty="0"/>
          </a:p>
        </p:txBody>
      </p:sp>
      <p:pic>
        <p:nvPicPr>
          <p:cNvPr id="5"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t="65517" r="51258"/>
          <a:stretch/>
        </p:blipFill>
        <p:spPr bwMode="auto">
          <a:xfrm>
            <a:off x="2847692" y="4419600"/>
            <a:ext cx="2819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Gestalt Principles Compos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9510" t="5172" r="24143" b="67241"/>
          <a:stretch/>
        </p:blipFill>
        <p:spPr bwMode="auto">
          <a:xfrm>
            <a:off x="2694537" y="2590800"/>
            <a:ext cx="152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2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Perceptual Constancy</a:t>
            </a:r>
            <a:endParaRPr lang="en-US" dirty="0">
              <a:solidFill>
                <a:srgbClr val="FF0000"/>
              </a:solidFill>
            </a:endParaRPr>
          </a:p>
        </p:txBody>
      </p:sp>
      <p:sp>
        <p:nvSpPr>
          <p:cNvPr id="5" name="Content Placeholder 4"/>
          <p:cNvSpPr>
            <a:spLocks noGrp="1"/>
          </p:cNvSpPr>
          <p:nvPr>
            <p:ph idx="1"/>
          </p:nvPr>
        </p:nvSpPr>
        <p:spPr>
          <a:xfrm>
            <a:off x="457200" y="1143001"/>
            <a:ext cx="8229600" cy="2129790"/>
          </a:xfrm>
        </p:spPr>
        <p:txBody>
          <a:bodyPr>
            <a:normAutofit/>
          </a:bodyPr>
          <a:lstStyle/>
          <a:p>
            <a:r>
              <a:rPr lang="en-US" b="1" dirty="0">
                <a:solidFill>
                  <a:srgbClr val="0000FF"/>
                </a:solidFill>
              </a:rPr>
              <a:t>Perceptual Constancy – </a:t>
            </a:r>
            <a:r>
              <a:rPr lang="en-US" b="1" dirty="0" smtClean="0">
                <a:solidFill>
                  <a:srgbClr val="0000FF"/>
                </a:solidFill>
              </a:rPr>
              <a:t>The </a:t>
            </a:r>
            <a:r>
              <a:rPr lang="en-US" b="1" dirty="0">
                <a:solidFill>
                  <a:srgbClr val="0000FF"/>
                </a:solidFill>
              </a:rPr>
              <a:t>perception of an object or quality as </a:t>
            </a:r>
            <a:r>
              <a:rPr lang="en-US" b="1" dirty="0" smtClean="0">
                <a:solidFill>
                  <a:srgbClr val="0000FF"/>
                </a:solidFill>
              </a:rPr>
              <a:t>unchanging despite changes in the proximal stimulus.</a:t>
            </a:r>
            <a:endParaRPr lang="en-US" b="1" dirty="0" smtClean="0">
              <a:solidFill>
                <a:srgbClr val="0000FF"/>
              </a:solidFill>
              <a:effectLst/>
            </a:endParaRPr>
          </a:p>
          <a:p>
            <a:endParaRPr lang="en-US" b="1" dirty="0" smtClean="0">
              <a:solidFill>
                <a:srgbClr val="0000FF"/>
              </a:solidFill>
            </a:endParaRPr>
          </a:p>
          <a:p>
            <a:endParaRPr lang="en-US" dirty="0"/>
          </a:p>
        </p:txBody>
      </p:sp>
      <p:pic>
        <p:nvPicPr>
          <p:cNvPr id="2050" name="Picture 2" descr="File:Shape constanc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2790"/>
            <a:ext cx="6096000" cy="30327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6305550"/>
            <a:ext cx="3505200" cy="461665"/>
          </a:xfrm>
          <a:prstGeom prst="rect">
            <a:avLst/>
          </a:prstGeom>
        </p:spPr>
        <p:txBody>
          <a:bodyPr wrap="square">
            <a:spAutoFit/>
          </a:bodyPr>
          <a:lstStyle/>
          <a:p>
            <a:r>
              <a:rPr lang="en-US" sz="1200" dirty="0">
                <a:hlinkClick r:id="rId4"/>
              </a:rPr>
              <a:t>http://</a:t>
            </a:r>
            <a:r>
              <a:rPr lang="en-US" sz="1200" dirty="0" smtClean="0">
                <a:hlinkClick r:id="rId4"/>
              </a:rPr>
              <a:t>en.wikipedia.org/wiki/File:Shape_constancy.gif</a:t>
            </a:r>
            <a:endParaRPr lang="en-US" sz="1200" dirty="0" smtClean="0"/>
          </a:p>
          <a:p>
            <a:endParaRPr lang="en-US" sz="1200" dirty="0"/>
          </a:p>
        </p:txBody>
      </p:sp>
    </p:spTree>
    <p:extLst>
      <p:ext uri="{BB962C8B-B14F-4D97-AF65-F5344CB8AC3E}">
        <p14:creationId xmlns:p14="http://schemas.microsoft.com/office/powerpoint/2010/main" val="422485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Perceptual Constancy</a:t>
            </a:r>
            <a:endParaRPr lang="en-US" dirty="0">
              <a:solidFill>
                <a:srgbClr val="FF0000"/>
              </a:solidFill>
            </a:endParaRPr>
          </a:p>
        </p:txBody>
      </p:sp>
      <p:pic>
        <p:nvPicPr>
          <p:cNvPr id="1028" name="Picture 4" descr="https://upload.wikimedia.org/wikipedia/commons/thumb/5/51/Hot_air_balloon_-_color_constancy.jpg/1280px-Hot_air_balloon_-_color_consta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301856"/>
            <a:ext cx="7391400" cy="5532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147233"/>
            <a:ext cx="5257800" cy="276999"/>
          </a:xfrm>
          <a:prstGeom prst="rect">
            <a:avLst/>
          </a:prstGeom>
        </p:spPr>
        <p:txBody>
          <a:bodyPr wrap="square">
            <a:spAutoFit/>
          </a:bodyPr>
          <a:lstStyle/>
          <a:p>
            <a:r>
              <a:rPr lang="en-US" sz="1200" dirty="0"/>
              <a:t>https://commons.wikimedia.org/wiki/File:Hot_air_balloon</a:t>
            </a:r>
            <a:r>
              <a:rPr lang="en-US" sz="1200" dirty="0" smtClean="0"/>
              <a:t>__</a:t>
            </a:r>
            <a:r>
              <a:rPr lang="en-US" sz="1200" dirty="0"/>
              <a:t>color_constancy.jpg</a:t>
            </a:r>
          </a:p>
        </p:txBody>
      </p:sp>
    </p:spTree>
    <p:extLst>
      <p:ext uri="{BB962C8B-B14F-4D97-AF65-F5344CB8AC3E}">
        <p14:creationId xmlns:p14="http://schemas.microsoft.com/office/powerpoint/2010/main" val="192240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60"/>
            <a:ext cx="8229600" cy="787440"/>
          </a:xfrm>
        </p:spPr>
        <p:txBody>
          <a:bodyPr>
            <a:normAutofit/>
          </a:bodyPr>
          <a:lstStyle/>
          <a:p>
            <a:r>
              <a:rPr lang="en-US" b="1" dirty="0" smtClean="0">
                <a:solidFill>
                  <a:srgbClr val="FF0000"/>
                </a:solidFill>
              </a:rPr>
              <a:t>Top-Down vs Bottom-Up</a:t>
            </a:r>
            <a:endParaRPr lang="en-US" dirty="0">
              <a:solidFill>
                <a:srgbClr val="FF0000"/>
              </a:solidFill>
            </a:endParaRPr>
          </a:p>
        </p:txBody>
      </p:sp>
      <p:sp>
        <p:nvSpPr>
          <p:cNvPr id="5" name="Content Placeholder 4"/>
          <p:cNvSpPr>
            <a:spLocks noGrp="1"/>
          </p:cNvSpPr>
          <p:nvPr>
            <p:ph idx="1"/>
          </p:nvPr>
        </p:nvSpPr>
        <p:spPr>
          <a:xfrm>
            <a:off x="457200" y="1295400"/>
            <a:ext cx="8610600" cy="3429000"/>
          </a:xfrm>
        </p:spPr>
        <p:txBody>
          <a:bodyPr>
            <a:normAutofit fontScale="92500" lnSpcReduction="10000"/>
          </a:bodyPr>
          <a:lstStyle/>
          <a:p>
            <a:r>
              <a:rPr lang="en-US" b="1" dirty="0" smtClean="0">
                <a:solidFill>
                  <a:srgbClr val="0000FF"/>
                </a:solidFill>
              </a:rPr>
              <a:t>Top-Down Process – </a:t>
            </a:r>
          </a:p>
          <a:p>
            <a:pPr lvl="1"/>
            <a:r>
              <a:rPr lang="en-US" b="1" dirty="0" smtClean="0">
                <a:solidFill>
                  <a:srgbClr val="0000FF"/>
                </a:solidFill>
              </a:rPr>
              <a:t>“Knowledge Driven”</a:t>
            </a:r>
          </a:p>
          <a:p>
            <a:pPr lvl="1"/>
            <a:r>
              <a:rPr lang="en-US" b="1" dirty="0" smtClean="0">
                <a:solidFill>
                  <a:srgbClr val="0000FF"/>
                </a:solidFill>
              </a:rPr>
              <a:t>Requires information beyond the stimulus</a:t>
            </a:r>
          </a:p>
          <a:p>
            <a:endParaRPr lang="en-US" b="1" dirty="0" smtClean="0">
              <a:solidFill>
                <a:srgbClr val="0000FF"/>
              </a:solidFill>
            </a:endParaRPr>
          </a:p>
          <a:p>
            <a:r>
              <a:rPr lang="en-US" b="1" dirty="0" smtClean="0">
                <a:solidFill>
                  <a:srgbClr val="0000FF"/>
                </a:solidFill>
              </a:rPr>
              <a:t>Bottom-Up  </a:t>
            </a:r>
            <a:endParaRPr lang="en-US" b="1" dirty="0" smtClean="0">
              <a:solidFill>
                <a:srgbClr val="0000FF"/>
              </a:solidFill>
            </a:endParaRPr>
          </a:p>
          <a:p>
            <a:pPr lvl="1"/>
            <a:r>
              <a:rPr lang="en-US" b="1" dirty="0" smtClean="0">
                <a:solidFill>
                  <a:srgbClr val="0000FF"/>
                </a:solidFill>
              </a:rPr>
              <a:t>“Stimulus Driven”</a:t>
            </a:r>
          </a:p>
          <a:p>
            <a:pPr lvl="1"/>
            <a:r>
              <a:rPr lang="en-US" b="1" dirty="0" smtClean="0">
                <a:solidFill>
                  <a:srgbClr val="0000FF"/>
                </a:solidFill>
              </a:rPr>
              <a:t>Relies entirely on the neural response to stimulation</a:t>
            </a:r>
          </a:p>
          <a:p>
            <a:pPr lvl="1"/>
            <a:endParaRPr lang="en-US" b="1" dirty="0" smtClean="0">
              <a:solidFill>
                <a:srgbClr val="0000FF"/>
              </a:solidFill>
            </a:endParaRPr>
          </a:p>
          <a:p>
            <a:endParaRPr lang="en-US" b="1" dirty="0">
              <a:solidFill>
                <a:srgbClr val="0000FF"/>
              </a:solidFill>
            </a:endParaRPr>
          </a:p>
          <a:p>
            <a:pPr marL="0" indent="0">
              <a:buNone/>
            </a:pPr>
            <a:endParaRPr lang="en-US" b="1" dirty="0">
              <a:solidFill>
                <a:srgbClr val="0000FF"/>
              </a:solidFill>
            </a:endParaRPr>
          </a:p>
          <a:p>
            <a:pPr lvl="1"/>
            <a:endParaRPr lang="en-US" b="1" dirty="0">
              <a:solidFill>
                <a:srgbClr val="0000FF"/>
              </a:solidFill>
            </a:endParaRPr>
          </a:p>
          <a:p>
            <a:pPr lvl="1"/>
            <a:endParaRPr lang="en-US" b="1" dirty="0" smtClean="0">
              <a:solidFill>
                <a:srgbClr val="0000FF"/>
              </a:solidFill>
              <a:effectLst/>
            </a:endParaRPr>
          </a:p>
          <a:p>
            <a:endParaRPr lang="en-US" b="1" dirty="0" smtClean="0">
              <a:solidFill>
                <a:srgbClr val="0000FF"/>
              </a:solidFill>
            </a:endParaRPr>
          </a:p>
          <a:p>
            <a:endParaRPr lang="en-US" dirty="0"/>
          </a:p>
        </p:txBody>
      </p:sp>
    </p:spTree>
    <p:extLst>
      <p:ext uri="{BB962C8B-B14F-4D97-AF65-F5344CB8AC3E}">
        <p14:creationId xmlns:p14="http://schemas.microsoft.com/office/powerpoint/2010/main" val="388591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322</Words>
  <Application>Microsoft Office PowerPoint</Application>
  <PresentationFormat>On-screen Show (4:3)</PresentationFormat>
  <Paragraphs>84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Perception</vt:lpstr>
      <vt:lpstr>Perception Definition</vt:lpstr>
      <vt:lpstr>Gestalt Psychology</vt:lpstr>
      <vt:lpstr>Gestalt Psychology</vt:lpstr>
      <vt:lpstr>Figure Ground / Reversible Figures </vt:lpstr>
      <vt:lpstr>Illusory Figures</vt:lpstr>
      <vt:lpstr>Perceptual Constancy</vt:lpstr>
      <vt:lpstr>Perceptual Constancy</vt:lpstr>
      <vt:lpstr>Top-Down vs Bottom-Up</vt:lpstr>
      <vt:lpstr>Top-Down vs Bottom-Up</vt:lpstr>
      <vt:lpstr>Top-Down vs Bottom-Up</vt:lpstr>
      <vt:lpstr>Visual Neuroscience: What / Where</vt:lpstr>
      <vt:lpstr>The Binding Problem</vt:lpstr>
      <vt:lpstr>The Binding Problem: Neural Synchrony</vt:lpstr>
      <vt:lpstr>Unconscious Inference</vt:lpstr>
      <vt:lpstr>Unconscious Inference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167</cp:revision>
  <cp:lastPrinted>2017-09-16T18:49:03Z</cp:lastPrinted>
  <dcterms:created xsi:type="dcterms:W3CDTF">2014-01-20T19:44:22Z</dcterms:created>
  <dcterms:modified xsi:type="dcterms:W3CDTF">2017-09-16T21:32:16Z</dcterms:modified>
</cp:coreProperties>
</file>