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55" r:id="rId2"/>
    <p:sldId id="341" r:id="rId3"/>
    <p:sldId id="344" r:id="rId4"/>
    <p:sldId id="292" r:id="rId5"/>
    <p:sldId id="345" r:id="rId6"/>
    <p:sldId id="346" r:id="rId7"/>
    <p:sldId id="357" r:id="rId8"/>
    <p:sldId id="356" r:id="rId9"/>
    <p:sldId id="343" r:id="rId10"/>
    <p:sldId id="347" r:id="rId11"/>
    <p:sldId id="339" r:id="rId12"/>
    <p:sldId id="32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F7AD34B-5DFA-4B9B-A824-852C24CBFFA9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2D2A5C4-1844-426F-B84A-E936D7BE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8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761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599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333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162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69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93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DA59725-52D9-4468-8863-5CE0DBE79245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586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213D74A-5D74-455F-ADCF-85978116825F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7132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0FF9FC0-D3C4-4E9C-B4C9-CFFA00AE1156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216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0FF9FC0-D3C4-4E9C-B4C9-CFFA00AE115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873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0FF9FC0-D3C4-4E9C-B4C9-CFFA00AE115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4334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00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4E2C-31E3-4A56-BAB3-9497DD6B9756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9901-A0D2-4C21-AA40-FB8FD21CA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4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97D2-49DB-4400-91AD-B19D3F56EA09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B9D91-D9AC-4828-9757-2A7080A5D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4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B2B9-7492-4A32-8E33-43E65CD891E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8761-2CBC-4818-829D-F75EC6C22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9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457200"/>
          <a:lstStyle>
            <a:lvl1pPr>
              <a:spcAft>
                <a:spcPts val="1200"/>
              </a:spcAft>
              <a:buFont typeface="Wingdings" pitchFamily="2" charset="2"/>
              <a:buChar char="q"/>
              <a:defRPr/>
            </a:lvl1pPr>
            <a:lvl2pPr>
              <a:spcAft>
                <a:spcPts val="1200"/>
              </a:spcAft>
              <a:buFont typeface="Wingdings" pitchFamily="2" charset="2"/>
              <a:buChar char="q"/>
              <a:defRPr/>
            </a:lvl2pPr>
            <a:lvl3pPr>
              <a:spcAft>
                <a:spcPts val="1200"/>
              </a:spcAft>
              <a:buFont typeface="Wingdings" pitchFamily="2" charset="2"/>
              <a:buChar char="q"/>
              <a:defRPr/>
            </a:lvl3pPr>
            <a:lvl4pPr>
              <a:spcAft>
                <a:spcPts val="1200"/>
              </a:spcAft>
              <a:buFont typeface="Wingdings" pitchFamily="2" charset="2"/>
              <a:buChar char="q"/>
              <a:defRPr/>
            </a:lvl4pPr>
            <a:lvl5pPr>
              <a:spcAft>
                <a:spcPts val="1200"/>
              </a:spcAft>
              <a:buFont typeface="Wingdings" pitchFamily="2" charset="2"/>
              <a:buChar char="q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347B-E7D1-4F28-9459-721DBDF2B59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5B8CC-500A-4A89-98D9-164921AA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5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F7A02-C5C1-40B0-B9BA-0BDC4608BBE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A0B58-CD8D-47DC-9E02-A4AE2C36A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02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6740-D853-4E55-9955-2042776F0590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B50B-6769-4C9C-9075-9E459076A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3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B5F2-BD64-42EA-9D1B-8EC738048AB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C97D-D1A8-42DA-9EED-CADB5460D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7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80B33-102D-4B86-BDFD-8D71F593D380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EFAD-57F1-48D4-A9F6-6A18AE67A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4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01FB-1196-4731-BF4A-28ACF67F5B0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87475-80FC-48D5-A523-2386F1704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D79B-3AFE-4DCD-A705-E685AE3A67DA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AAE2E-A54F-4A8D-841A-0B46D3A7B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03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BB4F-7C34-45C4-9DA3-C1A099F6E526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52A8-7A3B-4C53-9F0A-D5A2B2EA1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9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620DFB-D235-4E57-B28D-B88757298C69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9769EF4-C6DD-4F61-ABBA-520DF16AB4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4B5064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432B"/>
        </a:buClr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8C61"/>
        </a:buClr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6D2B"/>
        </a:buClr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95C54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8700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05000" y="1524000"/>
            <a:ext cx="557075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Observation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&amp;</a:t>
            </a:r>
            <a:br>
              <a:rPr lang="en-US" altLang="en-US" sz="7200" b="1" dirty="0" smtClean="0">
                <a:solidFill>
                  <a:srgbClr val="FF0000"/>
                </a:solidFill>
              </a:rPr>
            </a:br>
            <a:r>
              <a:rPr lang="en-US" altLang="en-US" sz="7200" b="1" dirty="0" smtClean="0">
                <a:solidFill>
                  <a:srgbClr val="FF0000"/>
                </a:solidFill>
              </a:rPr>
              <a:t>Correlation</a:t>
            </a:r>
            <a:endParaRPr lang="en-US" alt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7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Observational Studies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Observational studies have limitations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If an observational study reveals a significant correlation, we can’t draw a CAUSAL inference because</a:t>
            </a: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The “third variable” problem …some other (‘third”) variable is driving the correlation between the two observed variables.</a:t>
            </a: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Even if the two variables are causally related, the direction of causation can be uncertain.</a:t>
            </a:r>
          </a:p>
          <a:p>
            <a:pPr lvl="3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Does A cause B, or does B cause A?</a:t>
            </a:r>
          </a:p>
          <a:p>
            <a:pPr lvl="1"/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i="1" u="sng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The </a:t>
            </a:r>
            <a:r>
              <a:rPr lang="en-US" altLang="en-US" u="sng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Intro </a:t>
            </a:r>
            <a:r>
              <a:rPr lang="en-US" altLang="en-US" u="sng" dirty="0" err="1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Psycology</a:t>
            </a:r>
            <a:r>
              <a:rPr lang="en-US" altLang="en-US" u="sng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 Mantra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703263" y="1905000"/>
            <a:ext cx="8151812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8800" b="1" dirty="0">
                <a:solidFill>
                  <a:srgbClr val="00B050"/>
                </a:solidFill>
              </a:rPr>
              <a:t>Correlation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8800" b="1" dirty="0">
                <a:solidFill>
                  <a:srgbClr val="00B050"/>
                </a:solidFill>
              </a:rPr>
              <a:t>does not imply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8800" b="1" dirty="0">
                <a:solidFill>
                  <a:srgbClr val="00B050"/>
                </a:solidFill>
              </a:rPr>
              <a:t>causation!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Observational Studies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Observational studies can be used to disconfirm hypotheses.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Observational data are often analyzed using the correlational statistics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Chi-Square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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nominal data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Spearman Rho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 ordinal (rank) data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Pearson r (“r-statistic”) Interval / ratio data</a:t>
            </a:r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Correlation &amp; the r-statistic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3795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The r-statistic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Ranges from -1 to +1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Values near zero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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no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correlation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Values far from zero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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strong correlation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Often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describes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the (linear) relationship between variables on a scatter plot, which display pairs of (X,Y) scores…</a:t>
            </a:r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152400" y="1066800"/>
            <a:ext cx="8861425" cy="4895850"/>
            <a:chOff x="152400" y="1066800"/>
            <a:chExt cx="8861267" cy="4895850"/>
          </a:xfrm>
        </p:grpSpPr>
        <p:pic>
          <p:nvPicPr>
            <p:cNvPr id="34821" name="Picture 4" descr="File:Correlation coefficient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066800"/>
              <a:ext cx="8861267" cy="489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6553086" y="14478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53257" y="38862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67138" y="390525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174" y="3887788"/>
              <a:ext cx="228596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66955" y="12954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53086" y="12954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43325" y="3821113"/>
              <a:ext cx="228596" cy="36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229456" y="37338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174" y="3821113"/>
              <a:ext cx="228596" cy="36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</p:grp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2882900" y="6400800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http://en.wikipedia.org/wiki/File:Correlation_coefficient.gif</a:t>
            </a:r>
          </a:p>
        </p:txBody>
      </p:sp>
      <p:sp>
        <p:nvSpPr>
          <p:cNvPr id="34820" name="Title 2"/>
          <p:cNvSpPr txBox="1">
            <a:spLocks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u="sng">
                <a:solidFill>
                  <a:srgbClr val="FF0000"/>
                </a:solidFill>
              </a:rPr>
              <a:t>Correlation &amp; the r-statistic</a:t>
            </a:r>
            <a:endParaRPr lang="en-US" altLang="en-US" sz="4400" b="1">
              <a:solidFill>
                <a:srgbClr val="4B506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152400" y="1066800"/>
            <a:ext cx="8861425" cy="4895850"/>
            <a:chOff x="152400" y="1066800"/>
            <a:chExt cx="8861267" cy="4895850"/>
          </a:xfrm>
        </p:grpSpPr>
        <p:pic>
          <p:nvPicPr>
            <p:cNvPr id="35847" name="Picture 4" descr="File:Correlation coefficient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066800"/>
              <a:ext cx="8861267" cy="489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6553086" y="14478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53257" y="38862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67138" y="390525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174" y="3887788"/>
              <a:ext cx="228596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66955" y="12954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53086" y="12954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43325" y="3821113"/>
              <a:ext cx="228596" cy="36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229456" y="37338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174" y="3821113"/>
              <a:ext cx="228596" cy="36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</p:grp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882900" y="6400800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http://en.wikipedia.org/wiki/File:Correlation_coefficient.gif</a:t>
            </a:r>
          </a:p>
        </p:txBody>
      </p:sp>
      <p:sp>
        <p:nvSpPr>
          <p:cNvPr id="35844" name="Title 2"/>
          <p:cNvSpPr txBox="1">
            <a:spLocks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u="sng">
                <a:solidFill>
                  <a:srgbClr val="FF0000"/>
                </a:solidFill>
              </a:rPr>
              <a:t>Correlation &amp; the r-statistic</a:t>
            </a:r>
            <a:endParaRPr lang="en-US" altLang="en-US" sz="4400" b="1">
              <a:solidFill>
                <a:srgbClr val="4B5064"/>
              </a:solidFill>
            </a:endParaRPr>
          </a:p>
        </p:txBody>
      </p:sp>
      <p:sp>
        <p:nvSpPr>
          <p:cNvPr id="35845" name="TextBox 1"/>
          <p:cNvSpPr txBox="1">
            <a:spLocks noChangeArrowheads="1"/>
          </p:cNvSpPr>
          <p:nvPr/>
        </p:nvSpPr>
        <p:spPr bwMode="auto">
          <a:xfrm>
            <a:off x="1828800" y="1676400"/>
            <a:ext cx="2505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Strong Correlation: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Unlikely due to chance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p &lt; 0.05</a:t>
            </a:r>
          </a:p>
        </p:txBody>
      </p:sp>
      <p:sp>
        <p:nvSpPr>
          <p:cNvPr id="35846" name="TextBox 17"/>
          <p:cNvSpPr txBox="1">
            <a:spLocks noChangeArrowheads="1"/>
          </p:cNvSpPr>
          <p:nvPr/>
        </p:nvSpPr>
        <p:spPr bwMode="auto">
          <a:xfrm>
            <a:off x="3529013" y="4029075"/>
            <a:ext cx="26273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Strong Correlation: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Unlikely due to chance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                         p &lt; 0.05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"/>
          <p:cNvGrpSpPr>
            <a:grpSpLocks/>
          </p:cNvGrpSpPr>
          <p:nvPr/>
        </p:nvGrpSpPr>
        <p:grpSpPr bwMode="auto">
          <a:xfrm>
            <a:off x="152400" y="1066800"/>
            <a:ext cx="8861425" cy="4895850"/>
            <a:chOff x="152400" y="1066800"/>
            <a:chExt cx="8861267" cy="4895850"/>
          </a:xfrm>
        </p:grpSpPr>
        <p:pic>
          <p:nvPicPr>
            <p:cNvPr id="36870" name="Picture 4" descr="File:Correlation coefficient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066800"/>
              <a:ext cx="8861267" cy="489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6553086" y="14478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53257" y="38862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67138" y="390525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174" y="3887788"/>
              <a:ext cx="228596" cy="368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66955" y="12954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53086" y="12954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43325" y="3821113"/>
              <a:ext cx="228596" cy="36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229456" y="3733800"/>
              <a:ext cx="228596" cy="369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174" y="3821113"/>
              <a:ext cx="228596" cy="369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002060"/>
                  </a:solidFill>
                  <a:latin typeface="+mj-lt"/>
                  <a:cs typeface="Times New Roman" panose="02020603050405020304" pitchFamily="18" charset="0"/>
                </a:rPr>
                <a:t>r</a:t>
              </a:r>
            </a:p>
          </p:txBody>
        </p:sp>
      </p:grp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882900" y="6400800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/>
              <a:t>http://en.wikipedia.org/wiki/File:Correlation_coefficient.gif</a:t>
            </a:r>
          </a:p>
        </p:txBody>
      </p:sp>
      <p:sp>
        <p:nvSpPr>
          <p:cNvPr id="36868" name="Title 2"/>
          <p:cNvSpPr txBox="1">
            <a:spLocks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u="sng">
                <a:solidFill>
                  <a:srgbClr val="FF0000"/>
                </a:solidFill>
              </a:rPr>
              <a:t>Correlation &amp; the r-statistic</a:t>
            </a:r>
            <a:endParaRPr lang="en-US" altLang="en-US" sz="4400" b="1">
              <a:solidFill>
                <a:srgbClr val="4B5064"/>
              </a:solidFill>
            </a:endParaRPr>
          </a:p>
        </p:txBody>
      </p:sp>
      <p:sp>
        <p:nvSpPr>
          <p:cNvPr id="36869" name="TextBox 17"/>
          <p:cNvSpPr txBox="1">
            <a:spLocks noChangeArrowheads="1"/>
          </p:cNvSpPr>
          <p:nvPr/>
        </p:nvSpPr>
        <p:spPr bwMode="auto">
          <a:xfrm>
            <a:off x="6553200" y="5616575"/>
            <a:ext cx="22875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Weak Correlation: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Likely due to chance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 p = 0.80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itle 2"/>
          <p:cNvSpPr txBox="1">
            <a:spLocks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u="sng">
                <a:solidFill>
                  <a:srgbClr val="FF0000"/>
                </a:solidFill>
              </a:rPr>
              <a:t>Correlation &amp; the r-statistic</a:t>
            </a:r>
            <a:endParaRPr lang="en-US" altLang="en-US" sz="4400" b="1">
              <a:solidFill>
                <a:srgbClr val="4B506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1752600"/>
            <a:ext cx="8324850" cy="38004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81200" y="105489"/>
            <a:ext cx="594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https://en.wikipedia.org/wiki/Correlation_and_dependence#/media/File:Correlation_examples2.svg</a:t>
            </a:r>
          </a:p>
        </p:txBody>
      </p:sp>
    </p:spTree>
    <p:extLst>
      <p:ext uri="{BB962C8B-B14F-4D97-AF65-F5344CB8AC3E}">
        <p14:creationId xmlns:p14="http://schemas.microsoft.com/office/powerpoint/2010/main" val="4779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itle 2"/>
          <p:cNvSpPr txBox="1">
            <a:spLocks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u="sng">
                <a:solidFill>
                  <a:srgbClr val="FF0000"/>
                </a:solidFill>
              </a:rPr>
              <a:t>Correlation &amp; the r-statistic</a:t>
            </a:r>
            <a:endParaRPr lang="en-US" altLang="en-US" sz="4400" b="1">
              <a:solidFill>
                <a:srgbClr val="4B506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7391400" cy="53755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81200" y="105489"/>
            <a:ext cx="6324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https://en.wikipedia.org/wiki/Correlation_and_dependence#/media/File:Anscombe%27s_quartet_3.svg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7400" y="63246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Four sets of data with the same correlation of 0.816</a:t>
            </a:r>
          </a:p>
        </p:txBody>
      </p:sp>
    </p:spTree>
    <p:extLst>
      <p:ext uri="{BB962C8B-B14F-4D97-AF65-F5344CB8AC3E}">
        <p14:creationId xmlns:p14="http://schemas.microsoft.com/office/powerpoint/2010/main" val="27587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Correlation &amp; the r-statistic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7891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The r-statistic can be used to determine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Reliability</a:t>
            </a: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Strong, positive r values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can confirm </a:t>
            </a:r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lvl="3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Inter-rater reliability</a:t>
            </a:r>
          </a:p>
          <a:p>
            <a:pPr lvl="3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Consistency across measures (time 1 vs time 2)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Internal Validity</a:t>
            </a: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Strong, positive </a:t>
            </a:r>
            <a:r>
              <a:rPr lang="en-US" altLang="en-US" b="1" dirty="0" err="1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r-values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between our measure and a previously established measure of the same variable indicates that “we are measuring what we want to measure”.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346</Words>
  <Application>Microsoft Office PowerPoint</Application>
  <PresentationFormat>On-screen Show (4:3)</PresentationFormat>
  <Paragraphs>79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Office Theme</vt:lpstr>
      <vt:lpstr>PowerPoint Presentation</vt:lpstr>
      <vt:lpstr>Observational Studies</vt:lpstr>
      <vt:lpstr>Correlation &amp; the r-statistic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Correlation &amp; the r-statistic</vt:lpstr>
      <vt:lpstr>Observational Studies</vt:lpstr>
      <vt:lpstr>The Intro Psycology Mantra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Windows User</cp:lastModifiedBy>
  <cp:revision>207</cp:revision>
  <dcterms:created xsi:type="dcterms:W3CDTF">2010-04-03T17:12:20Z</dcterms:created>
  <dcterms:modified xsi:type="dcterms:W3CDTF">2017-08-30T23:54:03Z</dcterms:modified>
</cp:coreProperties>
</file>