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432" r:id="rId2"/>
    <p:sldId id="412" r:id="rId3"/>
    <p:sldId id="413" r:id="rId4"/>
    <p:sldId id="425" r:id="rId5"/>
    <p:sldId id="419" r:id="rId6"/>
    <p:sldId id="433" r:id="rId7"/>
    <p:sldId id="434" r:id="rId8"/>
    <p:sldId id="414" r:id="rId9"/>
    <p:sldId id="417" r:id="rId10"/>
    <p:sldId id="426" r:id="rId11"/>
    <p:sldId id="423" r:id="rId12"/>
    <p:sldId id="428" r:id="rId13"/>
    <p:sldId id="420" r:id="rId14"/>
    <p:sldId id="427" r:id="rId15"/>
    <p:sldId id="430" r:id="rId16"/>
    <p:sldId id="429" r:id="rId17"/>
    <p:sldId id="431" r:id="rId18"/>
  </p:sldIdLst>
  <p:sldSz cx="9144000" cy="6858000" type="screen4x3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686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82742" cy="465138"/>
          </a:xfrm>
          <a:prstGeom prst="rect">
            <a:avLst/>
          </a:prstGeom>
        </p:spPr>
        <p:txBody>
          <a:bodyPr vert="horz" lIns="90708" tIns="45353" rIns="90708" bIns="4535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7514" y="1"/>
            <a:ext cx="2982742" cy="465138"/>
          </a:xfrm>
          <a:prstGeom prst="rect">
            <a:avLst/>
          </a:prstGeom>
        </p:spPr>
        <p:txBody>
          <a:bodyPr vert="horz" lIns="90708" tIns="45353" rIns="90708" bIns="45353" rtlCol="0"/>
          <a:lstStyle>
            <a:lvl1pPr algn="r">
              <a:defRPr sz="1200"/>
            </a:lvl1pPr>
          </a:lstStyle>
          <a:p>
            <a:fld id="{88F57779-D9C7-4AEC-A5BE-30E95AD42DBC}" type="datetimeFigureOut">
              <a:rPr lang="en-US" smtClean="0"/>
              <a:t>9/26/2017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676"/>
            <a:ext cx="2982742" cy="465138"/>
          </a:xfrm>
          <a:prstGeom prst="rect">
            <a:avLst/>
          </a:prstGeom>
        </p:spPr>
        <p:txBody>
          <a:bodyPr vert="horz" lIns="90708" tIns="45353" rIns="90708" bIns="4535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7514" y="8829676"/>
            <a:ext cx="2982742" cy="465138"/>
          </a:xfrm>
          <a:prstGeom prst="rect">
            <a:avLst/>
          </a:prstGeom>
        </p:spPr>
        <p:txBody>
          <a:bodyPr vert="horz" lIns="90708" tIns="45353" rIns="90708" bIns="45353" rtlCol="0" anchor="b"/>
          <a:lstStyle>
            <a:lvl1pPr algn="r">
              <a:defRPr sz="1200"/>
            </a:lvl1pPr>
          </a:lstStyle>
          <a:p>
            <a:fld id="{99099EC2-C5CF-459C-A7A4-9E6F2B5BF0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7671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82742" cy="465138"/>
          </a:xfrm>
          <a:prstGeom prst="rect">
            <a:avLst/>
          </a:prstGeom>
        </p:spPr>
        <p:txBody>
          <a:bodyPr vert="horz" lIns="90708" tIns="45353" rIns="90708" bIns="4535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7514" y="1"/>
            <a:ext cx="2982742" cy="465138"/>
          </a:xfrm>
          <a:prstGeom prst="rect">
            <a:avLst/>
          </a:prstGeom>
        </p:spPr>
        <p:txBody>
          <a:bodyPr vert="horz" lIns="90708" tIns="45353" rIns="90708" bIns="45353" rtlCol="0"/>
          <a:lstStyle>
            <a:lvl1pPr algn="r">
              <a:defRPr sz="1200"/>
            </a:lvl1pPr>
          </a:lstStyle>
          <a:p>
            <a:fld id="{A2F229C4-160B-4C33-A4D8-1210388988E9}" type="datetimeFigureOut">
              <a:rPr lang="en-US" smtClean="0"/>
              <a:t>9/26/2017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17600" y="696913"/>
            <a:ext cx="4646613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708" tIns="45353" rIns="90708" bIns="4535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805" y="4416426"/>
            <a:ext cx="5504203" cy="4183063"/>
          </a:xfrm>
          <a:prstGeom prst="rect">
            <a:avLst/>
          </a:prstGeom>
        </p:spPr>
        <p:txBody>
          <a:bodyPr vert="horz" lIns="90708" tIns="45353" rIns="90708" bIns="45353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676"/>
            <a:ext cx="2982742" cy="465138"/>
          </a:xfrm>
          <a:prstGeom prst="rect">
            <a:avLst/>
          </a:prstGeom>
        </p:spPr>
        <p:txBody>
          <a:bodyPr vert="horz" lIns="90708" tIns="45353" rIns="90708" bIns="4535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7514" y="8829676"/>
            <a:ext cx="2982742" cy="465138"/>
          </a:xfrm>
          <a:prstGeom prst="rect">
            <a:avLst/>
          </a:prstGeom>
        </p:spPr>
        <p:txBody>
          <a:bodyPr vert="horz" lIns="90708" tIns="45353" rIns="90708" bIns="45353" rtlCol="0" anchor="b"/>
          <a:lstStyle>
            <a:lvl1pPr algn="r">
              <a:defRPr sz="1200"/>
            </a:lvl1pPr>
          </a:lstStyle>
          <a:p>
            <a:fld id="{F48EE6C1-FB39-410B-B002-F17E0C508F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85267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A941C-4825-416C-913A-FA15D6A21D41}" type="datetimeFigureOut">
              <a:rPr lang="en-US" smtClean="0"/>
              <a:t>9/26/2017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B9E69-9D45-46E6-89DB-568A4A50F9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2121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A941C-4825-416C-913A-FA15D6A21D41}" type="datetimeFigureOut">
              <a:rPr lang="en-US" smtClean="0"/>
              <a:t>9/26/2017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B9E69-9D45-46E6-89DB-568A4A50F9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0315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A941C-4825-416C-913A-FA15D6A21D41}" type="datetimeFigureOut">
              <a:rPr lang="en-US" smtClean="0"/>
              <a:t>9/26/2017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B9E69-9D45-46E6-89DB-568A4A50F9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79294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A941C-4825-416C-913A-FA15D6A21D41}" type="datetimeFigureOut">
              <a:rPr lang="en-US" smtClean="0"/>
              <a:t>9/26/2017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B9E69-9D45-46E6-89DB-568A4A50F9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16533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A941C-4825-416C-913A-FA15D6A21D41}" type="datetimeFigureOut">
              <a:rPr lang="en-US" smtClean="0"/>
              <a:t>9/26/2017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B9E69-9D45-46E6-89DB-568A4A50F9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7360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A941C-4825-416C-913A-FA15D6A21D41}" type="datetimeFigureOut">
              <a:rPr lang="en-US" smtClean="0"/>
              <a:t>9/26/2017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B9E69-9D45-46E6-89DB-568A4A50F9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524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A941C-4825-416C-913A-FA15D6A21D41}" type="datetimeFigureOut">
              <a:rPr lang="en-US" smtClean="0"/>
              <a:t>9/26/2017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B9E69-9D45-46E6-89DB-568A4A50F9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6381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A941C-4825-416C-913A-FA15D6A21D41}" type="datetimeFigureOut">
              <a:rPr lang="en-US" smtClean="0"/>
              <a:t>9/26/2017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B9E69-9D45-46E6-89DB-568A4A50F9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67323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A941C-4825-416C-913A-FA15D6A21D41}" type="datetimeFigureOut">
              <a:rPr lang="en-US" smtClean="0"/>
              <a:t>9/26/2017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B9E69-9D45-46E6-89DB-568A4A50F9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2268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A941C-4825-416C-913A-FA15D6A21D41}" type="datetimeFigureOut">
              <a:rPr lang="en-US" smtClean="0"/>
              <a:t>9/26/2017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B9E69-9D45-46E6-89DB-568A4A50F9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4233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A941C-4825-416C-913A-FA15D6A21D41}" type="datetimeFigureOut">
              <a:rPr lang="en-US" smtClean="0"/>
              <a:t>9/26/2017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B9E69-9D45-46E6-89DB-568A4A50F9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82289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FA941C-4825-416C-913A-FA15D6A21D41}" type="datetimeFigureOut">
              <a:rPr lang="en-US" smtClean="0"/>
              <a:t>9/26/2017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0B9E69-9D45-46E6-89DB-568A4A50F9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5425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File:Operant_conditioning_diagram.png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File:Schedule_of_reinforcement.png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File:Puzzle_box.jpg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en.wikipedia.org/wiki/Law_of_effect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62000" y="2895600"/>
            <a:ext cx="7772400" cy="1470025"/>
          </a:xfrm>
        </p:spPr>
        <p:txBody>
          <a:bodyPr>
            <a:noAutofit/>
          </a:bodyPr>
          <a:lstStyle/>
          <a:p>
            <a:r>
              <a:rPr lang="en-US" sz="7200" b="1" dirty="0" smtClean="0">
                <a:solidFill>
                  <a:srgbClr val="FF0000"/>
                </a:solidFill>
              </a:rPr>
              <a:t>Learning</a:t>
            </a:r>
            <a:br>
              <a:rPr lang="en-US" sz="7200" b="1" dirty="0" smtClean="0">
                <a:solidFill>
                  <a:srgbClr val="FF0000"/>
                </a:solidFill>
              </a:rPr>
            </a:br>
            <a:r>
              <a:rPr lang="en-US" sz="7200" b="1" dirty="0">
                <a:solidFill>
                  <a:srgbClr val="FF0000"/>
                </a:solidFill>
              </a:rPr>
              <a:t/>
            </a:r>
            <a:br>
              <a:rPr lang="en-US" sz="7200" b="1" dirty="0">
                <a:solidFill>
                  <a:srgbClr val="FF0000"/>
                </a:solidFill>
              </a:rPr>
            </a:br>
            <a:r>
              <a:rPr lang="en-US" sz="7200" b="1" dirty="0">
                <a:solidFill>
                  <a:srgbClr val="FF0000"/>
                </a:solidFill>
              </a:rPr>
              <a:t>Operant (Instrumental) Conditioning</a:t>
            </a:r>
            <a:r>
              <a:rPr lang="en-US" sz="7200" b="1" dirty="0">
                <a:solidFill>
                  <a:srgbClr val="00B050"/>
                </a:solidFill>
              </a:rPr>
              <a:t/>
            </a:r>
            <a:br>
              <a:rPr lang="en-US" sz="7200" b="1" dirty="0">
                <a:solidFill>
                  <a:srgbClr val="00B050"/>
                </a:solidFill>
              </a:rPr>
            </a:br>
            <a:endParaRPr lang="en-US" sz="7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8351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361960"/>
            <a:ext cx="8229600" cy="78744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Behavioral Contrast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143000"/>
            <a:ext cx="8382000" cy="5334000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>
                <a:solidFill>
                  <a:srgbClr val="0000FF"/>
                </a:solidFill>
              </a:rPr>
              <a:t>Behavioral Contrast </a:t>
            </a:r>
            <a:r>
              <a:rPr lang="en-US" b="1" dirty="0" smtClean="0">
                <a:solidFill>
                  <a:srgbClr val="0000FF"/>
                </a:solidFill>
              </a:rPr>
              <a:t>– “a </a:t>
            </a:r>
            <a:r>
              <a:rPr lang="en-US" b="1" dirty="0">
                <a:solidFill>
                  <a:srgbClr val="0000FF"/>
                </a:solidFill>
              </a:rPr>
              <a:t>change in the strength of one response that occurs when the rate of reward of a second response, or of the first response under different conditions, is changed</a:t>
            </a:r>
            <a:r>
              <a:rPr lang="en-US" b="1" dirty="0" smtClean="0">
                <a:solidFill>
                  <a:srgbClr val="0000FF"/>
                </a:solidFill>
              </a:rPr>
              <a:t>.”</a:t>
            </a:r>
          </a:p>
          <a:p>
            <a:r>
              <a:rPr lang="en-US" sz="1300" b="1" dirty="0">
                <a:solidFill>
                  <a:srgbClr val="0000FF"/>
                </a:solidFill>
              </a:rPr>
              <a:t>http://en.wikipedia.org/wiki/Behavioral_contrast</a:t>
            </a:r>
            <a:endParaRPr lang="en-US" sz="1300" b="1" dirty="0" smtClean="0">
              <a:solidFill>
                <a:srgbClr val="0000FF"/>
              </a:solidFill>
            </a:endParaRPr>
          </a:p>
          <a:p>
            <a:endParaRPr lang="en-US" b="1" dirty="0" smtClean="0">
              <a:solidFill>
                <a:srgbClr val="0000FF"/>
              </a:solidFill>
            </a:endParaRPr>
          </a:p>
          <a:p>
            <a:r>
              <a:rPr lang="en-US" b="1" dirty="0" smtClean="0">
                <a:solidFill>
                  <a:srgbClr val="0000FF"/>
                </a:solidFill>
              </a:rPr>
              <a:t>Example: </a:t>
            </a:r>
          </a:p>
          <a:p>
            <a:pPr lvl="1"/>
            <a:r>
              <a:rPr lang="en-US" b="1" dirty="0" smtClean="0">
                <a:solidFill>
                  <a:srgbClr val="0000FF"/>
                </a:solidFill>
              </a:rPr>
              <a:t>“</a:t>
            </a:r>
            <a:r>
              <a:rPr lang="en-US" b="1" dirty="0" smtClean="0">
                <a:solidFill>
                  <a:srgbClr val="00B050"/>
                </a:solidFill>
              </a:rPr>
              <a:t>Rat X</a:t>
            </a:r>
            <a:r>
              <a:rPr lang="en-US" b="1" dirty="0" smtClean="0">
                <a:solidFill>
                  <a:srgbClr val="0000FF"/>
                </a:solidFill>
              </a:rPr>
              <a:t>” initially receives </a:t>
            </a:r>
            <a:r>
              <a:rPr lang="en-US" b="1" dirty="0" smtClean="0">
                <a:solidFill>
                  <a:srgbClr val="FF0000"/>
                </a:solidFill>
              </a:rPr>
              <a:t>5</a:t>
            </a:r>
            <a:r>
              <a:rPr lang="en-US" b="1" dirty="0" smtClean="0">
                <a:solidFill>
                  <a:srgbClr val="0000FF"/>
                </a:solidFill>
              </a:rPr>
              <a:t> pellets per response</a:t>
            </a:r>
          </a:p>
          <a:p>
            <a:pPr lvl="1"/>
            <a:r>
              <a:rPr lang="en-US" b="1" dirty="0" smtClean="0">
                <a:solidFill>
                  <a:srgbClr val="0000FF"/>
                </a:solidFill>
              </a:rPr>
              <a:t>“</a:t>
            </a:r>
            <a:r>
              <a:rPr lang="en-US" b="1" dirty="0" smtClean="0">
                <a:solidFill>
                  <a:srgbClr val="00B050"/>
                </a:solidFill>
              </a:rPr>
              <a:t>Rat Y</a:t>
            </a:r>
            <a:r>
              <a:rPr lang="en-US" b="1" dirty="0" smtClean="0">
                <a:solidFill>
                  <a:srgbClr val="0000FF"/>
                </a:solidFill>
              </a:rPr>
              <a:t>” initially receives </a:t>
            </a:r>
            <a:r>
              <a:rPr lang="en-US" b="1" dirty="0" smtClean="0">
                <a:solidFill>
                  <a:srgbClr val="FF0000"/>
                </a:solidFill>
              </a:rPr>
              <a:t>9</a:t>
            </a:r>
            <a:r>
              <a:rPr lang="en-US" b="1" dirty="0" smtClean="0">
                <a:solidFill>
                  <a:srgbClr val="0000FF"/>
                </a:solidFill>
              </a:rPr>
              <a:t> pellets per response</a:t>
            </a:r>
          </a:p>
          <a:p>
            <a:pPr lvl="1"/>
            <a:r>
              <a:rPr lang="en-US" b="1" dirty="0" smtClean="0">
                <a:solidFill>
                  <a:srgbClr val="0000FF"/>
                </a:solidFill>
              </a:rPr>
              <a:t>If each rat subsequently receives </a:t>
            </a:r>
            <a:r>
              <a:rPr lang="en-US" b="1" dirty="0" smtClean="0">
                <a:solidFill>
                  <a:srgbClr val="FF0000"/>
                </a:solidFill>
              </a:rPr>
              <a:t>7</a:t>
            </a:r>
            <a:r>
              <a:rPr lang="en-US" b="1" dirty="0" smtClean="0">
                <a:solidFill>
                  <a:srgbClr val="0000FF"/>
                </a:solidFill>
              </a:rPr>
              <a:t> pellets per response, </a:t>
            </a:r>
            <a:r>
              <a:rPr lang="en-US" b="1" dirty="0" smtClean="0">
                <a:solidFill>
                  <a:srgbClr val="00B050"/>
                </a:solidFill>
              </a:rPr>
              <a:t>Rat X’s response rate increases </a:t>
            </a:r>
            <a:r>
              <a:rPr lang="en-US" b="1" dirty="0" smtClean="0">
                <a:solidFill>
                  <a:srgbClr val="0000FF"/>
                </a:solidFill>
              </a:rPr>
              <a:t>while </a:t>
            </a:r>
            <a:r>
              <a:rPr lang="en-US" b="1" dirty="0" smtClean="0">
                <a:solidFill>
                  <a:srgbClr val="00B050"/>
                </a:solidFill>
              </a:rPr>
              <a:t>Rat Y’s response rate decreases</a:t>
            </a:r>
            <a:r>
              <a:rPr lang="en-US" b="1" dirty="0" smtClean="0">
                <a:solidFill>
                  <a:srgbClr val="0000FF"/>
                </a:solidFill>
              </a:rPr>
              <a:t>. </a:t>
            </a:r>
          </a:p>
          <a:p>
            <a:pPr lvl="2"/>
            <a:r>
              <a:rPr lang="en-US" b="1" dirty="0" smtClean="0">
                <a:solidFill>
                  <a:srgbClr val="0000FF"/>
                </a:solidFill>
              </a:rPr>
              <a:t>Informal comments about “sense of entitlement”? </a:t>
            </a:r>
            <a:r>
              <a:rPr lang="en-US" b="1" dirty="0" smtClean="0">
                <a:solidFill>
                  <a:srgbClr val="0000FF"/>
                </a:solidFill>
                <a:sym typeface="Wingdings" panose="05000000000000000000" pitchFamily="2" charset="2"/>
              </a:rPr>
              <a:t></a:t>
            </a:r>
            <a:endParaRPr lang="en-US" b="1" dirty="0" smtClean="0">
              <a:solidFill>
                <a:srgbClr val="0000FF"/>
              </a:solidFill>
            </a:endParaRPr>
          </a:p>
          <a:p>
            <a:endParaRPr lang="en-US" sz="1200" b="1" dirty="0">
              <a:solidFill>
                <a:srgbClr val="0000FF"/>
              </a:solidFill>
            </a:endParaRPr>
          </a:p>
          <a:p>
            <a:pPr lvl="1"/>
            <a:endParaRPr lang="en-US" b="1" dirty="0" smtClean="0">
              <a:solidFill>
                <a:srgbClr val="0000FF"/>
              </a:solidFill>
              <a:effectLst/>
            </a:endParaRPr>
          </a:p>
          <a:p>
            <a:endParaRPr lang="en-US" b="1" dirty="0" smtClean="0">
              <a:solidFill>
                <a:srgbClr val="0000FF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6338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361960"/>
            <a:ext cx="8229600" cy="787440"/>
          </a:xfrm>
        </p:spPr>
        <p:txBody>
          <a:bodyPr>
            <a:normAutofit/>
          </a:bodyPr>
          <a:lstStyle/>
          <a:p>
            <a:r>
              <a:rPr lang="en-US" b="1" dirty="0" err="1" smtClean="0">
                <a:solidFill>
                  <a:srgbClr val="FF0000"/>
                </a:solidFill>
              </a:rPr>
              <a:t>Reinforcers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334000"/>
          </a:xfrm>
        </p:spPr>
        <p:txBody>
          <a:bodyPr>
            <a:normAutofit lnSpcReduction="10000"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Primary </a:t>
            </a:r>
            <a:r>
              <a:rPr lang="en-US" b="1" dirty="0" err="1" smtClean="0">
                <a:solidFill>
                  <a:srgbClr val="0000FF"/>
                </a:solidFill>
              </a:rPr>
              <a:t>Reinforcers</a:t>
            </a:r>
            <a:r>
              <a:rPr lang="en-US" b="1" dirty="0" smtClean="0">
                <a:solidFill>
                  <a:srgbClr val="0000FF"/>
                </a:solidFill>
              </a:rPr>
              <a:t> </a:t>
            </a:r>
            <a:endParaRPr lang="en-US" b="1" dirty="0">
              <a:solidFill>
                <a:srgbClr val="0000FF"/>
              </a:solidFill>
            </a:endParaRPr>
          </a:p>
          <a:p>
            <a:pPr lvl="1"/>
            <a:r>
              <a:rPr lang="en-US" b="1" dirty="0" smtClean="0">
                <a:solidFill>
                  <a:srgbClr val="0000FF"/>
                </a:solidFill>
              </a:rPr>
              <a:t>Examples: food, water, sex, escape </a:t>
            </a:r>
            <a:endParaRPr lang="en-US" b="1" dirty="0">
              <a:solidFill>
                <a:srgbClr val="0000FF"/>
              </a:solidFill>
            </a:endParaRPr>
          </a:p>
          <a:p>
            <a:endParaRPr lang="en-US" b="1" dirty="0" smtClean="0">
              <a:solidFill>
                <a:srgbClr val="0000FF"/>
              </a:solidFill>
            </a:endParaRPr>
          </a:p>
          <a:p>
            <a:r>
              <a:rPr lang="en-US" b="1" dirty="0" smtClean="0">
                <a:solidFill>
                  <a:srgbClr val="0000FF"/>
                </a:solidFill>
              </a:rPr>
              <a:t>Conditioned (Learned) </a:t>
            </a:r>
            <a:r>
              <a:rPr lang="en-US" b="1" dirty="0" err="1" smtClean="0">
                <a:solidFill>
                  <a:srgbClr val="0000FF"/>
                </a:solidFill>
              </a:rPr>
              <a:t>Reinforcers</a:t>
            </a:r>
            <a:endParaRPr lang="en-US" b="1" dirty="0" smtClean="0">
              <a:solidFill>
                <a:srgbClr val="0000FF"/>
              </a:solidFill>
            </a:endParaRPr>
          </a:p>
          <a:p>
            <a:pPr lvl="1"/>
            <a:r>
              <a:rPr lang="en-US" b="1" dirty="0" smtClean="0">
                <a:solidFill>
                  <a:srgbClr val="0000FF"/>
                </a:solidFill>
              </a:rPr>
              <a:t>Examples: money, a wink of an eye</a:t>
            </a:r>
          </a:p>
          <a:p>
            <a:endParaRPr lang="en-US" b="1" dirty="0" smtClean="0">
              <a:solidFill>
                <a:srgbClr val="0000FF"/>
              </a:solidFill>
            </a:endParaRPr>
          </a:p>
          <a:p>
            <a:r>
              <a:rPr lang="en-US" b="1" dirty="0" smtClean="0">
                <a:solidFill>
                  <a:srgbClr val="0000FF"/>
                </a:solidFill>
              </a:rPr>
              <a:t>Some scientists argue that </a:t>
            </a:r>
            <a:r>
              <a:rPr lang="en-US" b="1" dirty="0" err="1" smtClean="0">
                <a:solidFill>
                  <a:srgbClr val="0000FF"/>
                </a:solidFill>
              </a:rPr>
              <a:t>reinforcers</a:t>
            </a:r>
            <a:r>
              <a:rPr lang="en-US" b="1" dirty="0" smtClean="0">
                <a:solidFill>
                  <a:srgbClr val="0000FF"/>
                </a:solidFill>
              </a:rPr>
              <a:t> can be defined only </a:t>
            </a:r>
            <a:r>
              <a:rPr lang="en-US" b="1" i="1" dirty="0" smtClean="0">
                <a:solidFill>
                  <a:srgbClr val="0000FF"/>
                </a:solidFill>
              </a:rPr>
              <a:t>“post hoc” </a:t>
            </a:r>
            <a:r>
              <a:rPr lang="en-US" b="1" dirty="0" smtClean="0">
                <a:solidFill>
                  <a:srgbClr val="0000FF"/>
                </a:solidFill>
              </a:rPr>
              <a:t>(after the fact) i.e., after determining whether the behavioral response rate increased….</a:t>
            </a:r>
            <a:endParaRPr lang="en-US" b="1" dirty="0">
              <a:solidFill>
                <a:srgbClr val="0000FF"/>
              </a:solidFill>
            </a:endParaRPr>
          </a:p>
          <a:p>
            <a:pPr lvl="1"/>
            <a:endParaRPr lang="en-US" b="1" dirty="0" smtClean="0">
              <a:solidFill>
                <a:srgbClr val="0000FF"/>
              </a:solidFill>
            </a:endParaRPr>
          </a:p>
          <a:p>
            <a:pPr lvl="1"/>
            <a:endParaRPr lang="en-US" sz="800" b="1" dirty="0">
              <a:solidFill>
                <a:srgbClr val="0000FF"/>
              </a:solidFill>
            </a:endParaRPr>
          </a:p>
          <a:p>
            <a:pPr lvl="1"/>
            <a:endParaRPr lang="en-US" sz="800" b="1" dirty="0">
              <a:solidFill>
                <a:srgbClr val="0000FF"/>
              </a:solidFill>
            </a:endParaRPr>
          </a:p>
          <a:p>
            <a:pPr lvl="1"/>
            <a:endParaRPr lang="en-US" b="1" dirty="0" smtClean="0">
              <a:solidFill>
                <a:srgbClr val="0000FF"/>
              </a:solidFill>
              <a:effectLst/>
            </a:endParaRPr>
          </a:p>
          <a:p>
            <a:endParaRPr lang="en-US" b="1" dirty="0" smtClean="0">
              <a:solidFill>
                <a:srgbClr val="0000FF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136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File:Operant conditioning diagram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6470" y="230833"/>
            <a:ext cx="7179330" cy="65465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2438400" y="0"/>
            <a:ext cx="4572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200" dirty="0">
                <a:hlinkClick r:id="rId3"/>
              </a:rPr>
              <a:t>http://</a:t>
            </a:r>
            <a:r>
              <a:rPr lang="en-US" sz="1200" dirty="0" smtClean="0">
                <a:hlinkClick r:id="rId3"/>
              </a:rPr>
              <a:t>en.wikipedia.org/wiki/File:Operant_conditioning_diagram.png</a:t>
            </a:r>
            <a:endParaRPr lang="en-US" sz="1200" dirty="0" smtClean="0"/>
          </a:p>
          <a:p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402349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361960"/>
            <a:ext cx="8229600" cy="78744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Schedules of Reinforcement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029200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Continuous Reinforcement – A “reward” is 	earned after each desired response.</a:t>
            </a:r>
          </a:p>
          <a:p>
            <a:pPr lvl="1"/>
            <a:endParaRPr lang="en-US" b="1" dirty="0" smtClean="0">
              <a:solidFill>
                <a:srgbClr val="0000FF"/>
              </a:solidFill>
            </a:endParaRPr>
          </a:p>
          <a:p>
            <a:pPr lvl="1"/>
            <a:r>
              <a:rPr lang="en-US" b="1" dirty="0" smtClean="0">
                <a:solidFill>
                  <a:srgbClr val="0000FF"/>
                </a:solidFill>
              </a:rPr>
              <a:t>Continuously reinforced responses are vulnerable to extinction</a:t>
            </a:r>
          </a:p>
          <a:p>
            <a:endParaRPr lang="en-US" b="1" dirty="0">
              <a:solidFill>
                <a:srgbClr val="0000FF"/>
              </a:solidFill>
            </a:endParaRPr>
          </a:p>
          <a:p>
            <a:endParaRPr lang="en-US" b="1" dirty="0" smtClean="0">
              <a:solidFill>
                <a:srgbClr val="0000FF"/>
              </a:solidFill>
            </a:endParaRPr>
          </a:p>
          <a:p>
            <a:r>
              <a:rPr lang="en-US" b="1" dirty="0" smtClean="0">
                <a:solidFill>
                  <a:srgbClr val="0000FF"/>
                </a:solidFill>
              </a:rPr>
              <a:t>Partial Reinforcement – A “reward” is earned 	only after multiple desired responses.</a:t>
            </a:r>
          </a:p>
          <a:p>
            <a:pPr lvl="1"/>
            <a:endParaRPr lang="en-US" b="1" dirty="0" smtClean="0">
              <a:solidFill>
                <a:srgbClr val="0000FF"/>
              </a:solidFill>
            </a:endParaRPr>
          </a:p>
          <a:p>
            <a:pPr lvl="1"/>
            <a:r>
              <a:rPr lang="en-US" b="1" dirty="0" smtClean="0">
                <a:solidFill>
                  <a:srgbClr val="0000FF"/>
                </a:solidFill>
              </a:rPr>
              <a:t>Partially reinforced behaviors are resistant to extinction (Ex. gambling)	</a:t>
            </a:r>
            <a:endParaRPr lang="en-US" sz="800" b="1" dirty="0">
              <a:solidFill>
                <a:srgbClr val="0000FF"/>
              </a:solidFill>
            </a:endParaRPr>
          </a:p>
          <a:p>
            <a:pPr lvl="1"/>
            <a:endParaRPr lang="en-US" b="1" dirty="0" smtClean="0">
              <a:solidFill>
                <a:srgbClr val="0000FF"/>
              </a:solidFill>
              <a:effectLst/>
            </a:endParaRPr>
          </a:p>
          <a:p>
            <a:endParaRPr lang="en-US" b="1" dirty="0" smtClean="0">
              <a:solidFill>
                <a:srgbClr val="0000FF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4728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361960"/>
            <a:ext cx="8229600" cy="78744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Fixed Reinforcement Schedules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181600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Fixed Ratio Schedule – (FR) reinforcement 	occurs after a set number of responses.</a:t>
            </a:r>
          </a:p>
          <a:p>
            <a:pPr lvl="1"/>
            <a:r>
              <a:rPr lang="en-US" b="1" dirty="0" smtClean="0">
                <a:solidFill>
                  <a:srgbClr val="0000FF"/>
                </a:solidFill>
              </a:rPr>
              <a:t>Ex: FR 2 </a:t>
            </a:r>
            <a:r>
              <a:rPr lang="en-US" b="1" dirty="0" smtClean="0">
                <a:solidFill>
                  <a:srgbClr val="0000FF"/>
                </a:solidFill>
                <a:sym typeface="Wingdings" panose="05000000000000000000" pitchFamily="2" charset="2"/>
              </a:rPr>
              <a:t> reinforcement after every 2 responses</a:t>
            </a:r>
          </a:p>
          <a:p>
            <a:pPr lvl="1"/>
            <a:r>
              <a:rPr lang="en-US" b="1" dirty="0" smtClean="0">
                <a:solidFill>
                  <a:srgbClr val="0000FF"/>
                </a:solidFill>
                <a:sym typeface="Wingdings" panose="05000000000000000000" pitchFamily="2" charset="2"/>
              </a:rPr>
              <a:t>Ex: “Buy</a:t>
            </a:r>
            <a:r>
              <a:rPr lang="en-US" b="1" dirty="0" smtClean="0">
                <a:solidFill>
                  <a:srgbClr val="0000FF"/>
                </a:solidFill>
              </a:rPr>
              <a:t> 2 soft drinks, get the third one free”</a:t>
            </a:r>
          </a:p>
          <a:p>
            <a:endParaRPr lang="en-US" b="1" dirty="0">
              <a:solidFill>
                <a:srgbClr val="0000FF"/>
              </a:solidFill>
            </a:endParaRPr>
          </a:p>
          <a:p>
            <a:r>
              <a:rPr lang="en-US" b="1" dirty="0" smtClean="0">
                <a:solidFill>
                  <a:srgbClr val="0000FF"/>
                </a:solidFill>
              </a:rPr>
              <a:t>Fixed </a:t>
            </a:r>
            <a:r>
              <a:rPr lang="en-US" b="1" dirty="0">
                <a:solidFill>
                  <a:srgbClr val="0000FF"/>
                </a:solidFill>
              </a:rPr>
              <a:t>Interval Schedule – </a:t>
            </a:r>
            <a:r>
              <a:rPr lang="en-US" b="1" dirty="0" smtClean="0">
                <a:solidFill>
                  <a:srgbClr val="0000FF"/>
                </a:solidFill>
              </a:rPr>
              <a:t>(FI) reinforcement of 	the first response after a set time duration.  </a:t>
            </a:r>
          </a:p>
          <a:p>
            <a:pPr lvl="1"/>
            <a:r>
              <a:rPr lang="en-US" b="1" dirty="0" smtClean="0">
                <a:solidFill>
                  <a:srgbClr val="0000FF"/>
                </a:solidFill>
              </a:rPr>
              <a:t>Ex: FI 300 </a:t>
            </a:r>
            <a:r>
              <a:rPr lang="en-US" b="1" dirty="0" smtClean="0">
                <a:solidFill>
                  <a:srgbClr val="0000FF"/>
                </a:solidFill>
                <a:sym typeface="Wingdings" panose="05000000000000000000" pitchFamily="2" charset="2"/>
              </a:rPr>
              <a:t> reinforcement of 1</a:t>
            </a:r>
            <a:r>
              <a:rPr lang="en-US" b="1" baseline="30000" dirty="0" smtClean="0">
                <a:solidFill>
                  <a:srgbClr val="0000FF"/>
                </a:solidFill>
                <a:sym typeface="Wingdings" panose="05000000000000000000" pitchFamily="2" charset="2"/>
              </a:rPr>
              <a:t>st</a:t>
            </a:r>
            <a:r>
              <a:rPr lang="en-US" b="1" dirty="0" smtClean="0">
                <a:solidFill>
                  <a:srgbClr val="0000FF"/>
                </a:solidFill>
                <a:sym typeface="Wingdings" panose="05000000000000000000" pitchFamily="2" charset="2"/>
              </a:rPr>
              <a:t> response after 	300 seconds (i.e., 5 minutes)</a:t>
            </a:r>
          </a:p>
          <a:p>
            <a:pPr lvl="1"/>
            <a:r>
              <a:rPr lang="en-US" b="1" dirty="0" smtClean="0">
                <a:solidFill>
                  <a:srgbClr val="0000FF"/>
                </a:solidFill>
                <a:sym typeface="Wingdings" panose="05000000000000000000" pitchFamily="2" charset="2"/>
              </a:rPr>
              <a:t>Ex: Mom rewards requests for attention only on the 	1</a:t>
            </a:r>
            <a:r>
              <a:rPr lang="en-US" b="1" baseline="30000" dirty="0" smtClean="0">
                <a:solidFill>
                  <a:srgbClr val="0000FF"/>
                </a:solidFill>
                <a:sym typeface="Wingdings" panose="05000000000000000000" pitchFamily="2" charset="2"/>
              </a:rPr>
              <a:t>st</a:t>
            </a:r>
            <a:r>
              <a:rPr lang="en-US" b="1" dirty="0" smtClean="0">
                <a:solidFill>
                  <a:srgbClr val="0000FF"/>
                </a:solidFill>
                <a:sym typeface="Wingdings" panose="05000000000000000000" pitchFamily="2" charset="2"/>
              </a:rPr>
              <a:t> request after 5 minutes. </a:t>
            </a:r>
            <a:r>
              <a:rPr lang="en-US" sz="2600" b="1" dirty="0" smtClean="0">
                <a:solidFill>
                  <a:srgbClr val="0000FF"/>
                </a:solidFill>
                <a:sym typeface="Wingdings" panose="05000000000000000000" pitchFamily="2" charset="2"/>
              </a:rPr>
              <a:t>(Other requests ignored.)</a:t>
            </a:r>
            <a:endParaRPr lang="en-US" sz="2600" b="1" dirty="0" smtClean="0">
              <a:solidFill>
                <a:srgbClr val="0000FF"/>
              </a:solidFill>
            </a:endParaRPr>
          </a:p>
          <a:p>
            <a:endParaRPr lang="en-US" sz="1200" b="1" dirty="0" smtClean="0">
              <a:solidFill>
                <a:srgbClr val="0000FF"/>
              </a:solidFill>
            </a:endParaRPr>
          </a:p>
          <a:p>
            <a:pPr lvl="1"/>
            <a:endParaRPr lang="en-US" b="1" dirty="0" smtClean="0">
              <a:solidFill>
                <a:srgbClr val="0000FF"/>
              </a:solidFill>
              <a:effectLst/>
            </a:endParaRPr>
          </a:p>
          <a:p>
            <a:endParaRPr lang="en-US" b="1" dirty="0" smtClean="0">
              <a:solidFill>
                <a:srgbClr val="0000FF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6137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361960"/>
            <a:ext cx="8229600" cy="78744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Variable Reinforcement Schedules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181600"/>
          </a:xfrm>
        </p:spPr>
        <p:txBody>
          <a:bodyPr>
            <a:normAutofit fontScale="85000" lnSpcReduction="20000"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Variable Ratio Schedule – (VR) reinforcement 	occurs after an </a:t>
            </a:r>
            <a:r>
              <a:rPr lang="en-US" b="1" i="1" u="sng" dirty="0" smtClean="0">
                <a:solidFill>
                  <a:srgbClr val="FF0000"/>
                </a:solidFill>
              </a:rPr>
              <a:t>AVERAGE</a:t>
            </a:r>
            <a:r>
              <a:rPr lang="en-US" b="1" dirty="0" smtClean="0">
                <a:solidFill>
                  <a:srgbClr val="0000FF"/>
                </a:solidFill>
              </a:rPr>
              <a:t> # of responses.</a:t>
            </a:r>
          </a:p>
          <a:p>
            <a:pPr lvl="1"/>
            <a:r>
              <a:rPr lang="en-US" b="1" dirty="0" smtClean="0">
                <a:solidFill>
                  <a:srgbClr val="0000FF"/>
                </a:solidFill>
              </a:rPr>
              <a:t>Ex: VR 200 </a:t>
            </a:r>
            <a:r>
              <a:rPr lang="en-US" b="1" dirty="0" smtClean="0">
                <a:solidFill>
                  <a:srgbClr val="0000FF"/>
                </a:solidFill>
                <a:sym typeface="Wingdings" panose="05000000000000000000" pitchFamily="2" charset="2"/>
              </a:rPr>
              <a:t> reinforcement after every 200 	responses  	</a:t>
            </a:r>
            <a:r>
              <a:rPr lang="en-US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on average.</a:t>
            </a:r>
          </a:p>
          <a:p>
            <a:pPr lvl="1"/>
            <a:r>
              <a:rPr lang="en-US" b="1" dirty="0" smtClean="0">
                <a:solidFill>
                  <a:srgbClr val="0000FF"/>
                </a:solidFill>
                <a:sym typeface="Wingdings" panose="05000000000000000000" pitchFamily="2" charset="2"/>
              </a:rPr>
              <a:t>Ex: A telephone sales person needs to make 200 calls 	</a:t>
            </a:r>
            <a:r>
              <a:rPr lang="en-US" b="1" i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on average </a:t>
            </a:r>
            <a:r>
              <a:rPr lang="en-US" b="1" dirty="0" smtClean="0">
                <a:solidFill>
                  <a:srgbClr val="0000FF"/>
                </a:solidFill>
                <a:sym typeface="Wingdings" panose="05000000000000000000" pitchFamily="2" charset="2"/>
              </a:rPr>
              <a:t>before making a sale.</a:t>
            </a:r>
            <a:endParaRPr lang="en-US" b="1" dirty="0" smtClean="0">
              <a:solidFill>
                <a:srgbClr val="0000FF"/>
              </a:solidFill>
            </a:endParaRPr>
          </a:p>
          <a:p>
            <a:endParaRPr lang="en-US" b="1" dirty="0">
              <a:solidFill>
                <a:srgbClr val="0000FF"/>
              </a:solidFill>
            </a:endParaRPr>
          </a:p>
          <a:p>
            <a:r>
              <a:rPr lang="en-US" b="1" dirty="0" smtClean="0">
                <a:solidFill>
                  <a:srgbClr val="0000FF"/>
                </a:solidFill>
              </a:rPr>
              <a:t>Variable </a:t>
            </a:r>
            <a:r>
              <a:rPr lang="en-US" b="1" dirty="0">
                <a:solidFill>
                  <a:srgbClr val="0000FF"/>
                </a:solidFill>
              </a:rPr>
              <a:t>Interval Schedule – </a:t>
            </a:r>
            <a:r>
              <a:rPr lang="en-US" b="1" dirty="0" smtClean="0">
                <a:solidFill>
                  <a:srgbClr val="0000FF"/>
                </a:solidFill>
              </a:rPr>
              <a:t>(VI) reinforcement of 	the first response after an </a:t>
            </a:r>
            <a:r>
              <a:rPr lang="en-US" b="1" dirty="0" smtClean="0">
                <a:solidFill>
                  <a:srgbClr val="FF0000"/>
                </a:solidFill>
              </a:rPr>
              <a:t>average</a:t>
            </a:r>
            <a:r>
              <a:rPr lang="en-US" b="1" dirty="0" smtClean="0">
                <a:solidFill>
                  <a:srgbClr val="0000FF"/>
                </a:solidFill>
              </a:rPr>
              <a:t> duration. </a:t>
            </a:r>
          </a:p>
          <a:p>
            <a:pPr lvl="1"/>
            <a:r>
              <a:rPr lang="en-US" b="1" dirty="0" smtClean="0">
                <a:solidFill>
                  <a:srgbClr val="0000FF"/>
                </a:solidFill>
              </a:rPr>
              <a:t>Ex: VI 1,800 </a:t>
            </a:r>
            <a:r>
              <a:rPr lang="en-US" b="1" dirty="0" smtClean="0">
                <a:solidFill>
                  <a:srgbClr val="0000FF"/>
                </a:solidFill>
                <a:sym typeface="Wingdings" panose="05000000000000000000" pitchFamily="2" charset="2"/>
              </a:rPr>
              <a:t> reinforcement of 1</a:t>
            </a:r>
            <a:r>
              <a:rPr lang="en-US" b="1" baseline="30000" dirty="0" smtClean="0">
                <a:solidFill>
                  <a:srgbClr val="0000FF"/>
                </a:solidFill>
                <a:sym typeface="Wingdings" panose="05000000000000000000" pitchFamily="2" charset="2"/>
              </a:rPr>
              <a:t>st</a:t>
            </a:r>
            <a:r>
              <a:rPr lang="en-US" b="1" dirty="0" smtClean="0">
                <a:solidFill>
                  <a:srgbClr val="0000FF"/>
                </a:solidFill>
                <a:sym typeface="Wingdings" panose="05000000000000000000" pitchFamily="2" charset="2"/>
              </a:rPr>
              <a:t> response after 1,800 	seconds (i.e., 30 minutes) </a:t>
            </a:r>
            <a:r>
              <a:rPr lang="en-US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on average</a:t>
            </a:r>
            <a:r>
              <a:rPr lang="en-US" b="1" dirty="0" smtClean="0">
                <a:solidFill>
                  <a:srgbClr val="0000FF"/>
                </a:solidFill>
                <a:sym typeface="Wingdings" panose="05000000000000000000" pitchFamily="2" charset="2"/>
              </a:rPr>
              <a:t>.</a:t>
            </a:r>
          </a:p>
          <a:p>
            <a:pPr lvl="1"/>
            <a:r>
              <a:rPr lang="en-US" b="1" dirty="0" smtClean="0">
                <a:solidFill>
                  <a:srgbClr val="0000FF"/>
                </a:solidFill>
                <a:sym typeface="Wingdings" panose="05000000000000000000" pitchFamily="2" charset="2"/>
              </a:rPr>
              <a:t>Ex: Email checking is rewarded, on average, every 30 	minutes. (More frequent responses yield no 	reinforcement.)</a:t>
            </a:r>
            <a:endParaRPr lang="en-US" sz="2600" b="1" dirty="0" smtClean="0">
              <a:solidFill>
                <a:srgbClr val="0000FF"/>
              </a:solidFill>
            </a:endParaRPr>
          </a:p>
          <a:p>
            <a:endParaRPr lang="en-US" sz="1200" b="1" dirty="0" smtClean="0">
              <a:solidFill>
                <a:srgbClr val="0000FF"/>
              </a:solidFill>
            </a:endParaRPr>
          </a:p>
          <a:p>
            <a:pPr lvl="1"/>
            <a:endParaRPr lang="en-US" b="1" dirty="0" smtClean="0">
              <a:solidFill>
                <a:srgbClr val="0000FF"/>
              </a:solidFill>
              <a:effectLst/>
            </a:endParaRPr>
          </a:p>
          <a:p>
            <a:endParaRPr lang="en-US" b="1" dirty="0" smtClean="0">
              <a:solidFill>
                <a:srgbClr val="0000FF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3842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361960"/>
            <a:ext cx="8229600" cy="78744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Hash Marks Indicate Reinforcement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3074" name="Picture 2" descr="File:Schedule of reinforcement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2133600"/>
            <a:ext cx="5505450" cy="4648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2293398" y="152400"/>
            <a:ext cx="4572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200" dirty="0">
                <a:hlinkClick r:id="rId3"/>
              </a:rPr>
              <a:t>http://</a:t>
            </a:r>
            <a:r>
              <a:rPr lang="en-US" sz="1200" dirty="0" smtClean="0">
                <a:hlinkClick r:id="rId3"/>
              </a:rPr>
              <a:t>en.wikipedia.org/wiki/File:Schedule_of_reinforcement.png</a:t>
            </a:r>
            <a:endParaRPr lang="en-US" sz="1200" dirty="0" smtClean="0"/>
          </a:p>
          <a:p>
            <a:endParaRPr lang="en-US" sz="1200" dirty="0"/>
          </a:p>
        </p:txBody>
      </p:sp>
      <p:sp>
        <p:nvSpPr>
          <p:cNvPr id="6" name="TextBox 5"/>
          <p:cNvSpPr txBox="1"/>
          <p:nvPr/>
        </p:nvSpPr>
        <p:spPr>
          <a:xfrm>
            <a:off x="533400" y="1600200"/>
            <a:ext cx="79021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 smtClean="0">
                <a:solidFill>
                  <a:srgbClr val="00B050"/>
                </a:solidFill>
              </a:rPr>
              <a:t>Potential Pop Quiz Question</a:t>
            </a:r>
            <a:r>
              <a:rPr lang="en-US" b="1" dirty="0" smtClean="0">
                <a:solidFill>
                  <a:srgbClr val="00B050"/>
                </a:solidFill>
              </a:rPr>
              <a:t> – Why do the response rates slow immediately after</a:t>
            </a:r>
          </a:p>
          <a:p>
            <a:r>
              <a:rPr lang="en-US" b="1" dirty="0" smtClean="0">
                <a:solidFill>
                  <a:srgbClr val="00B050"/>
                </a:solidFill>
              </a:rPr>
              <a:t>	reinforcement on fixed schedules (F) but not variable schedules (V)?</a:t>
            </a:r>
            <a:endParaRPr lang="en-US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0606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2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132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361960"/>
            <a:ext cx="8229600" cy="78744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Operant Conditioning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53000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Operant Conditioning  – Also called 	instrumental conditioning; a form of 	learning that pertains to </a:t>
            </a:r>
            <a:r>
              <a:rPr lang="en-US" b="1" dirty="0" smtClean="0">
                <a:solidFill>
                  <a:srgbClr val="FF0000"/>
                </a:solidFill>
              </a:rPr>
              <a:t>response-outcome</a:t>
            </a:r>
            <a:r>
              <a:rPr lang="en-US" b="1" dirty="0" smtClean="0">
                <a:solidFill>
                  <a:srgbClr val="0000FF"/>
                </a:solidFill>
              </a:rPr>
              <a:t> 	relationships.</a:t>
            </a:r>
          </a:p>
          <a:p>
            <a:endParaRPr lang="en-US" b="1" dirty="0" smtClean="0">
              <a:solidFill>
                <a:srgbClr val="0000FF"/>
              </a:solidFill>
            </a:endParaRPr>
          </a:p>
          <a:p>
            <a:r>
              <a:rPr lang="en-US" b="1" dirty="0" smtClean="0">
                <a:solidFill>
                  <a:srgbClr val="0000FF"/>
                </a:solidFill>
              </a:rPr>
              <a:t>Unlike classical (</a:t>
            </a:r>
            <a:r>
              <a:rPr lang="en-US" b="1" dirty="0" err="1" smtClean="0">
                <a:solidFill>
                  <a:srgbClr val="0000FF"/>
                </a:solidFill>
              </a:rPr>
              <a:t>Pavlovian</a:t>
            </a:r>
            <a:r>
              <a:rPr lang="en-US" b="1" dirty="0" smtClean="0">
                <a:solidFill>
                  <a:srgbClr val="0000FF"/>
                </a:solidFill>
              </a:rPr>
              <a:t>) conditioning, operant conditioning emphasizes responses from the somatic nervous system. </a:t>
            </a:r>
          </a:p>
          <a:p>
            <a:pPr lvl="1"/>
            <a:r>
              <a:rPr lang="en-US" b="1" dirty="0" smtClean="0">
                <a:solidFill>
                  <a:srgbClr val="0000FF"/>
                </a:solidFill>
              </a:rPr>
              <a:t>The responses “operate” on the environment, usually to bring about a change suitable to the organism.</a:t>
            </a:r>
          </a:p>
          <a:p>
            <a:pPr lvl="1"/>
            <a:endParaRPr lang="en-US" sz="800" b="1" dirty="0">
              <a:solidFill>
                <a:srgbClr val="0000FF"/>
              </a:solidFill>
            </a:endParaRPr>
          </a:p>
          <a:p>
            <a:pPr lvl="1"/>
            <a:endParaRPr lang="en-US" b="1" dirty="0" smtClean="0">
              <a:solidFill>
                <a:srgbClr val="0000FF"/>
              </a:solidFill>
              <a:effectLst/>
            </a:endParaRPr>
          </a:p>
          <a:p>
            <a:endParaRPr lang="en-US" b="1" dirty="0" smtClean="0">
              <a:solidFill>
                <a:srgbClr val="0000FF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8050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361960"/>
            <a:ext cx="8229600" cy="78744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Thorndike &amp; Law of Effect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143001"/>
            <a:ext cx="8229600" cy="1142999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The Law of Effect – Behavior is modified by 	its consequences. </a:t>
            </a:r>
          </a:p>
          <a:p>
            <a:pPr marL="0" indent="0">
              <a:buNone/>
            </a:pPr>
            <a:endParaRPr lang="en-US" b="1" dirty="0" smtClean="0">
              <a:solidFill>
                <a:srgbClr val="00B050"/>
              </a:solidFill>
            </a:endParaRPr>
          </a:p>
          <a:p>
            <a:endParaRPr lang="en-US" b="1" dirty="0">
              <a:solidFill>
                <a:srgbClr val="0000FF"/>
              </a:solidFill>
            </a:endParaRPr>
          </a:p>
          <a:p>
            <a:pPr marL="0" indent="0">
              <a:buNone/>
            </a:pPr>
            <a:endParaRPr lang="en-US" sz="1200" b="1" dirty="0">
              <a:solidFill>
                <a:srgbClr val="0000FF"/>
              </a:solidFill>
            </a:endParaRPr>
          </a:p>
          <a:p>
            <a:pPr marL="457200" lvl="1" indent="0">
              <a:buNone/>
            </a:pPr>
            <a:endParaRPr lang="en-US" b="1" dirty="0" smtClean="0">
              <a:solidFill>
                <a:srgbClr val="0000FF"/>
              </a:solidFill>
              <a:effectLst/>
            </a:endParaRPr>
          </a:p>
          <a:p>
            <a:endParaRPr lang="en-US" b="1" dirty="0" smtClean="0">
              <a:solidFill>
                <a:srgbClr val="0000FF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1026" name="Picture 2" descr="File:Puzzle box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1662" y="2990665"/>
            <a:ext cx="4067276" cy="33260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2667000" y="6339711"/>
            <a:ext cx="3276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hlinkClick r:id="rId3"/>
              </a:rPr>
              <a:t>http://</a:t>
            </a:r>
            <a:r>
              <a:rPr lang="en-US" sz="1200" dirty="0" smtClean="0">
                <a:hlinkClick r:id="rId3"/>
              </a:rPr>
              <a:t>en.wikipedia.org/wiki/File:Puzzle_box.jpg</a:t>
            </a:r>
            <a:endParaRPr lang="en-US" sz="1200" dirty="0" smtClean="0"/>
          </a:p>
          <a:p>
            <a:endParaRPr lang="en-US" sz="1200" dirty="0"/>
          </a:p>
        </p:txBody>
      </p:sp>
      <p:sp>
        <p:nvSpPr>
          <p:cNvPr id="3" name="Rectangle 2"/>
          <p:cNvSpPr/>
          <p:nvPr/>
        </p:nvSpPr>
        <p:spPr>
          <a:xfrm>
            <a:off x="4648200" y="1752600"/>
            <a:ext cx="289560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>
                <a:hlinkClick r:id="rId4"/>
              </a:rPr>
              <a:t>http://</a:t>
            </a:r>
            <a:r>
              <a:rPr lang="en-US" sz="1200" dirty="0" smtClean="0">
                <a:hlinkClick r:id="rId4"/>
              </a:rPr>
              <a:t>en.wikipedia.org/wiki/Law_of_effect</a:t>
            </a:r>
            <a:endParaRPr lang="en-US" sz="1200" dirty="0" smtClean="0"/>
          </a:p>
          <a:p>
            <a:endParaRPr lang="en-US" sz="1200" dirty="0"/>
          </a:p>
        </p:txBody>
      </p:sp>
      <p:sp>
        <p:nvSpPr>
          <p:cNvPr id="6" name="TextBox 5"/>
          <p:cNvSpPr txBox="1"/>
          <p:nvPr/>
        </p:nvSpPr>
        <p:spPr>
          <a:xfrm>
            <a:off x="2766962" y="2505997"/>
            <a:ext cx="30766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00FF"/>
                </a:solidFill>
              </a:rPr>
              <a:t>Thorndike’s </a:t>
            </a:r>
            <a:r>
              <a:rPr lang="en-US" sz="2400" b="1" dirty="0" smtClean="0">
                <a:solidFill>
                  <a:srgbClr val="0000FF"/>
                </a:solidFill>
              </a:rPr>
              <a:t>Puzzle </a:t>
            </a:r>
            <a:r>
              <a:rPr lang="en-US" sz="2400" b="1" dirty="0">
                <a:solidFill>
                  <a:srgbClr val="0000FF"/>
                </a:solidFill>
              </a:rPr>
              <a:t>B</a:t>
            </a:r>
            <a:r>
              <a:rPr lang="en-US" sz="2400" b="1" dirty="0" smtClean="0">
                <a:solidFill>
                  <a:srgbClr val="0000FF"/>
                </a:solidFill>
              </a:rPr>
              <a:t>ox</a:t>
            </a:r>
            <a:endParaRPr lang="en-US" sz="24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9192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361960"/>
            <a:ext cx="8229600" cy="78744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Skinner &amp; Logical Positivism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10200"/>
          </a:xfrm>
        </p:spPr>
        <p:txBody>
          <a:bodyPr>
            <a:normAutofit fontScale="70000" lnSpcReduction="20000"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Logical Positivism – A philosophical approach that relies entirely 	on testable claims.</a:t>
            </a:r>
          </a:p>
          <a:p>
            <a:pPr lvl="1"/>
            <a:r>
              <a:rPr lang="en-US" b="1" dirty="0" smtClean="0">
                <a:solidFill>
                  <a:srgbClr val="0000FF"/>
                </a:solidFill>
              </a:rPr>
              <a:t>Logical positivists are known for their inferential caution </a:t>
            </a:r>
          </a:p>
          <a:p>
            <a:pPr lvl="1"/>
            <a:r>
              <a:rPr lang="en-US" b="1" dirty="0" smtClean="0">
                <a:solidFill>
                  <a:srgbClr val="0000FF"/>
                </a:solidFill>
              </a:rPr>
              <a:t>They err on the side of </a:t>
            </a:r>
            <a:r>
              <a:rPr lang="en-US" b="1" u="sng" dirty="0" smtClean="0">
                <a:solidFill>
                  <a:srgbClr val="0000FF"/>
                </a:solidFill>
              </a:rPr>
              <a:t>Type 2</a:t>
            </a:r>
            <a:r>
              <a:rPr lang="en-US" b="1" dirty="0" smtClean="0">
                <a:solidFill>
                  <a:srgbClr val="0000FF"/>
                </a:solidFill>
              </a:rPr>
              <a:t> errors </a:t>
            </a:r>
          </a:p>
          <a:p>
            <a:pPr lvl="2"/>
            <a:r>
              <a:rPr lang="en-US" b="1" dirty="0" smtClean="0">
                <a:solidFill>
                  <a:srgbClr val="0000FF"/>
                </a:solidFill>
              </a:rPr>
              <a:t>They might be guilty of “reading too little into the data”</a:t>
            </a:r>
          </a:p>
          <a:p>
            <a:pPr lvl="2"/>
            <a:r>
              <a:rPr lang="en-US" b="1" dirty="0" smtClean="0">
                <a:solidFill>
                  <a:srgbClr val="0000FF"/>
                </a:solidFill>
              </a:rPr>
              <a:t>They rarely “read too much into the data”</a:t>
            </a:r>
          </a:p>
          <a:p>
            <a:pPr lvl="2"/>
            <a:r>
              <a:rPr lang="en-US" b="1" dirty="0" smtClean="0">
                <a:solidFill>
                  <a:srgbClr val="0000FF"/>
                </a:solidFill>
              </a:rPr>
              <a:t>They are more likely to “Miss” than to “False Alarm”</a:t>
            </a:r>
          </a:p>
          <a:p>
            <a:endParaRPr lang="en-US" b="1" dirty="0" smtClean="0">
              <a:solidFill>
                <a:srgbClr val="0000FF"/>
              </a:solidFill>
            </a:endParaRPr>
          </a:p>
          <a:p>
            <a:r>
              <a:rPr lang="en-US" b="1" dirty="0" smtClean="0">
                <a:solidFill>
                  <a:srgbClr val="0000FF"/>
                </a:solidFill>
              </a:rPr>
              <a:t>L.P.s make a strong distinction between the following </a:t>
            </a:r>
          </a:p>
          <a:p>
            <a:pPr lvl="1"/>
            <a:r>
              <a:rPr lang="en-US" b="1" dirty="0" smtClean="0">
                <a:solidFill>
                  <a:srgbClr val="0000FF"/>
                </a:solidFill>
              </a:rPr>
              <a:t>“</a:t>
            </a:r>
            <a:r>
              <a:rPr lang="en-US" b="1" dirty="0" smtClean="0">
                <a:solidFill>
                  <a:srgbClr val="FF0000"/>
                </a:solidFill>
              </a:rPr>
              <a:t>The participant </a:t>
            </a:r>
            <a:r>
              <a:rPr lang="en-US" b="1" dirty="0">
                <a:solidFill>
                  <a:srgbClr val="FF0000"/>
                </a:solidFill>
              </a:rPr>
              <a:t>responded to the </a:t>
            </a:r>
            <a:r>
              <a:rPr lang="en-US" b="1" dirty="0" smtClean="0">
                <a:solidFill>
                  <a:srgbClr val="FF0000"/>
                </a:solidFill>
              </a:rPr>
              <a:t>stimulus</a:t>
            </a:r>
            <a:r>
              <a:rPr lang="en-US" b="1" dirty="0" smtClean="0">
                <a:solidFill>
                  <a:srgbClr val="0000FF"/>
                </a:solidFill>
              </a:rPr>
              <a:t>” </a:t>
            </a:r>
            <a:r>
              <a:rPr lang="en-US" sz="2300" b="1" dirty="0" smtClean="0">
                <a:solidFill>
                  <a:srgbClr val="0000FF"/>
                </a:solidFill>
              </a:rPr>
              <a:t>(requires no inference)</a:t>
            </a:r>
          </a:p>
          <a:p>
            <a:pPr lvl="2"/>
            <a:r>
              <a:rPr lang="en-US" sz="2600" b="1" dirty="0" smtClean="0">
                <a:solidFill>
                  <a:srgbClr val="0000FF"/>
                </a:solidFill>
              </a:rPr>
              <a:t>L.P.s like such statements</a:t>
            </a:r>
            <a:endParaRPr lang="en-US" sz="2600" b="1" dirty="0">
              <a:solidFill>
                <a:srgbClr val="0000FF"/>
              </a:solidFill>
            </a:endParaRPr>
          </a:p>
          <a:p>
            <a:pPr lvl="1"/>
            <a:r>
              <a:rPr lang="en-US" b="1" dirty="0" smtClean="0">
                <a:solidFill>
                  <a:srgbClr val="0000FF"/>
                </a:solidFill>
              </a:rPr>
              <a:t>“</a:t>
            </a:r>
            <a:r>
              <a:rPr lang="en-US" b="1" dirty="0" smtClean="0">
                <a:solidFill>
                  <a:srgbClr val="FF0000"/>
                </a:solidFill>
              </a:rPr>
              <a:t>The stimulus elicited the response</a:t>
            </a:r>
            <a:r>
              <a:rPr lang="en-US" b="1" dirty="0" smtClean="0">
                <a:solidFill>
                  <a:srgbClr val="0000FF"/>
                </a:solidFill>
              </a:rPr>
              <a:t>” </a:t>
            </a:r>
            <a:r>
              <a:rPr lang="en-US" sz="2300" b="1" dirty="0" smtClean="0">
                <a:solidFill>
                  <a:srgbClr val="0000FF"/>
                </a:solidFill>
              </a:rPr>
              <a:t>(assigns causal power to stimulus)</a:t>
            </a:r>
          </a:p>
          <a:p>
            <a:pPr lvl="2"/>
            <a:r>
              <a:rPr lang="en-US" sz="2600" b="1" dirty="0" smtClean="0">
                <a:solidFill>
                  <a:srgbClr val="0000FF"/>
                </a:solidFill>
              </a:rPr>
              <a:t>L.P.s avoid such statements</a:t>
            </a:r>
          </a:p>
          <a:p>
            <a:endParaRPr lang="en-US" b="1" dirty="0" smtClean="0">
              <a:solidFill>
                <a:srgbClr val="0000FF"/>
              </a:solidFill>
            </a:endParaRPr>
          </a:p>
          <a:p>
            <a:r>
              <a:rPr lang="en-US" b="1" dirty="0" smtClean="0">
                <a:solidFill>
                  <a:srgbClr val="0000FF"/>
                </a:solidFill>
              </a:rPr>
              <a:t>Opposition </a:t>
            </a:r>
            <a:r>
              <a:rPr lang="en-US" b="1" dirty="0">
                <a:solidFill>
                  <a:srgbClr val="0000FF"/>
                </a:solidFill>
              </a:rPr>
              <a:t>to </a:t>
            </a:r>
            <a:r>
              <a:rPr lang="en-US" b="1" dirty="0" err="1" smtClean="0">
                <a:solidFill>
                  <a:srgbClr val="0000FF"/>
                </a:solidFill>
              </a:rPr>
              <a:t>mentalistic</a:t>
            </a:r>
            <a:r>
              <a:rPr lang="en-US" b="1" dirty="0" smtClean="0">
                <a:solidFill>
                  <a:srgbClr val="0000FF"/>
                </a:solidFill>
              </a:rPr>
              <a:t> claims, or internal states</a:t>
            </a:r>
            <a:endParaRPr lang="en-US" b="1" dirty="0">
              <a:solidFill>
                <a:srgbClr val="0000FF"/>
              </a:solidFill>
            </a:endParaRPr>
          </a:p>
          <a:p>
            <a:pPr lvl="1"/>
            <a:r>
              <a:rPr lang="en-US" b="1" dirty="0" smtClean="0">
                <a:solidFill>
                  <a:srgbClr val="0000FF"/>
                </a:solidFill>
              </a:rPr>
              <a:t>L.P.s avoid stating what organisms “know”, “think”, “expect”, “believe”, “want”, “like”, “dislike”, etc.</a:t>
            </a:r>
          </a:p>
          <a:p>
            <a:pPr lvl="1"/>
            <a:endParaRPr lang="en-US" sz="800" b="1" dirty="0">
              <a:solidFill>
                <a:srgbClr val="0000FF"/>
              </a:solidFill>
            </a:endParaRPr>
          </a:p>
          <a:p>
            <a:pPr lvl="1"/>
            <a:endParaRPr lang="en-US" sz="800" b="1" dirty="0">
              <a:solidFill>
                <a:srgbClr val="0000FF"/>
              </a:solidFill>
            </a:endParaRPr>
          </a:p>
          <a:p>
            <a:pPr lvl="1"/>
            <a:endParaRPr lang="en-US" b="1" dirty="0" smtClean="0">
              <a:solidFill>
                <a:srgbClr val="0000FF"/>
              </a:solidFill>
              <a:effectLst/>
            </a:endParaRPr>
          </a:p>
          <a:p>
            <a:endParaRPr lang="en-US" b="1" dirty="0" smtClean="0">
              <a:solidFill>
                <a:srgbClr val="0000FF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6444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361960"/>
            <a:ext cx="8229600" cy="78744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Skinner &amp; Logical Positivism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1816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L.P.s rely heavily on operational definitions</a:t>
            </a:r>
          </a:p>
          <a:p>
            <a:pPr lvl="1"/>
            <a:r>
              <a:rPr lang="en-US" b="1" dirty="0" smtClean="0">
                <a:solidFill>
                  <a:srgbClr val="0000FF"/>
                </a:solidFill>
              </a:rPr>
              <a:t>Stating the procedures (“operations”) used to measure a variable</a:t>
            </a:r>
          </a:p>
          <a:p>
            <a:endParaRPr lang="en-US" b="1" dirty="0">
              <a:solidFill>
                <a:srgbClr val="0000FF"/>
              </a:solidFill>
            </a:endParaRPr>
          </a:p>
          <a:p>
            <a:r>
              <a:rPr lang="en-US" b="1" dirty="0" smtClean="0">
                <a:solidFill>
                  <a:srgbClr val="0000FF"/>
                </a:solidFill>
              </a:rPr>
              <a:t>Examples of Operational Definitions</a:t>
            </a:r>
          </a:p>
          <a:p>
            <a:pPr lvl="1"/>
            <a:r>
              <a:rPr lang="en-US" b="1" dirty="0" smtClean="0">
                <a:solidFill>
                  <a:srgbClr val="0000FF"/>
                </a:solidFill>
              </a:rPr>
              <a:t>Attention – The selection of sensory events </a:t>
            </a:r>
          </a:p>
          <a:p>
            <a:pPr lvl="2"/>
            <a:r>
              <a:rPr lang="en-US" b="1" dirty="0" smtClean="0">
                <a:solidFill>
                  <a:srgbClr val="00B050"/>
                </a:solidFill>
              </a:rPr>
              <a:t>L.P.’s refer to the “cued stimulus” rather than to the “attended stimulus”. Why?</a:t>
            </a:r>
          </a:p>
          <a:p>
            <a:pPr lvl="1"/>
            <a:r>
              <a:rPr lang="en-US" b="1" dirty="0" smtClean="0">
                <a:solidFill>
                  <a:srgbClr val="0000FF"/>
                </a:solidFill>
              </a:rPr>
              <a:t>Motivation - # of hours of food deprivation</a:t>
            </a:r>
          </a:p>
          <a:p>
            <a:pPr lvl="2"/>
            <a:r>
              <a:rPr lang="en-US" b="1" dirty="0" smtClean="0">
                <a:solidFill>
                  <a:srgbClr val="00B050"/>
                </a:solidFill>
              </a:rPr>
              <a:t>L.P.’s avoid referring to “hungry” or “thirsty”. Why?</a:t>
            </a:r>
          </a:p>
          <a:p>
            <a:pPr lvl="1"/>
            <a:endParaRPr lang="en-US" sz="800" b="1" dirty="0">
              <a:solidFill>
                <a:srgbClr val="0000FF"/>
              </a:solidFill>
            </a:endParaRPr>
          </a:p>
          <a:p>
            <a:pPr lvl="1"/>
            <a:endParaRPr lang="en-US" sz="800" b="1" dirty="0">
              <a:solidFill>
                <a:srgbClr val="0000FF"/>
              </a:solidFill>
            </a:endParaRPr>
          </a:p>
          <a:p>
            <a:pPr lvl="1"/>
            <a:endParaRPr lang="en-US" b="1" dirty="0" smtClean="0">
              <a:solidFill>
                <a:srgbClr val="0000FF"/>
              </a:solidFill>
              <a:effectLst/>
            </a:endParaRPr>
          </a:p>
          <a:p>
            <a:endParaRPr lang="en-US" b="1" dirty="0" smtClean="0">
              <a:solidFill>
                <a:srgbClr val="0000FF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0220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361960"/>
            <a:ext cx="8229600" cy="78744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Other Logical Positivists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181600"/>
          </a:xfrm>
        </p:spPr>
        <p:txBody>
          <a:bodyPr>
            <a:normAutofit lnSpcReduction="10000"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Bertrand Russell –</a:t>
            </a:r>
          </a:p>
          <a:p>
            <a:pPr lvl="1"/>
            <a:r>
              <a:rPr lang="en-US" b="1" dirty="0" smtClean="0">
                <a:solidFill>
                  <a:srgbClr val="0000FF"/>
                </a:solidFill>
              </a:rPr>
              <a:t>Russell’s Teapot – “if </a:t>
            </a:r>
            <a:r>
              <a:rPr lang="en-US" b="1" dirty="0">
                <a:solidFill>
                  <a:srgbClr val="0000FF"/>
                </a:solidFill>
              </a:rPr>
              <a:t>he were to assert, without offering </a:t>
            </a:r>
            <a:r>
              <a:rPr lang="en-US" b="1" dirty="0" smtClean="0">
                <a:solidFill>
                  <a:srgbClr val="0000FF"/>
                </a:solidFill>
              </a:rPr>
              <a:t>evidence, </a:t>
            </a:r>
            <a:r>
              <a:rPr lang="en-US" b="1" dirty="0">
                <a:solidFill>
                  <a:srgbClr val="0000FF"/>
                </a:solidFill>
              </a:rPr>
              <a:t>that a teapot orbits the Sun somewhere in space between the Earth and Mars, he could not expect anyone to believe him solely because his assertion could not be </a:t>
            </a:r>
            <a:r>
              <a:rPr lang="en-US" b="1" dirty="0" smtClean="0">
                <a:solidFill>
                  <a:srgbClr val="0000FF"/>
                </a:solidFill>
              </a:rPr>
              <a:t>disconfirmed.”</a:t>
            </a:r>
          </a:p>
          <a:p>
            <a:pPr lvl="2"/>
            <a:r>
              <a:rPr lang="en-US" sz="1400" b="1" dirty="0">
                <a:solidFill>
                  <a:srgbClr val="0000FF"/>
                </a:solidFill>
              </a:rPr>
              <a:t>https://en.wikipedia.org/wiki/Russell%27s_teapot</a:t>
            </a:r>
            <a:endParaRPr lang="en-US" sz="1400" b="1" dirty="0" smtClean="0">
              <a:solidFill>
                <a:srgbClr val="0000FF"/>
              </a:solidFill>
            </a:endParaRPr>
          </a:p>
          <a:p>
            <a:pPr lvl="1"/>
            <a:endParaRPr lang="en-US" b="1" dirty="0" smtClean="0">
              <a:solidFill>
                <a:srgbClr val="0000FF"/>
              </a:solidFill>
            </a:endParaRPr>
          </a:p>
          <a:p>
            <a:pPr lvl="1"/>
            <a:r>
              <a:rPr lang="en-US" b="1" dirty="0" smtClean="0">
                <a:solidFill>
                  <a:srgbClr val="0000FF"/>
                </a:solidFill>
              </a:rPr>
              <a:t>Assign the burden of evidence to those who make a claim, rather than assigning the burden of disconfirmation to others.</a:t>
            </a:r>
            <a:endParaRPr lang="en-US" b="1" dirty="0">
              <a:solidFill>
                <a:srgbClr val="0000FF"/>
              </a:solidFill>
            </a:endParaRPr>
          </a:p>
          <a:p>
            <a:pPr lvl="2"/>
            <a:endParaRPr lang="en-US" b="1" dirty="0" smtClean="0">
              <a:solidFill>
                <a:srgbClr val="0000FF"/>
              </a:solidFill>
            </a:endParaRPr>
          </a:p>
          <a:p>
            <a:endParaRPr lang="en-US" b="1" dirty="0">
              <a:solidFill>
                <a:srgbClr val="0000FF"/>
              </a:solidFill>
            </a:endParaRPr>
          </a:p>
          <a:p>
            <a:pPr lvl="1"/>
            <a:endParaRPr lang="en-US" sz="800" b="1" dirty="0">
              <a:solidFill>
                <a:srgbClr val="0000FF"/>
              </a:solidFill>
            </a:endParaRPr>
          </a:p>
          <a:p>
            <a:pPr lvl="1"/>
            <a:endParaRPr lang="en-US" sz="800" b="1" dirty="0">
              <a:solidFill>
                <a:srgbClr val="0000FF"/>
              </a:solidFill>
            </a:endParaRPr>
          </a:p>
          <a:p>
            <a:pPr lvl="1"/>
            <a:endParaRPr lang="en-US" b="1" dirty="0" smtClean="0">
              <a:solidFill>
                <a:srgbClr val="0000FF"/>
              </a:solidFill>
              <a:effectLst/>
            </a:endParaRPr>
          </a:p>
          <a:p>
            <a:endParaRPr lang="en-US" b="1" dirty="0" smtClean="0">
              <a:solidFill>
                <a:srgbClr val="0000FF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6427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361960"/>
            <a:ext cx="8229600" cy="78744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Other Logical Positivists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1816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Christopher Hitchens –</a:t>
            </a:r>
          </a:p>
          <a:p>
            <a:pPr lvl="1"/>
            <a:r>
              <a:rPr lang="en-US" b="1" dirty="0" smtClean="0">
                <a:solidFill>
                  <a:srgbClr val="0000FF"/>
                </a:solidFill>
              </a:rPr>
              <a:t>Hitchens Razor</a:t>
            </a:r>
          </a:p>
          <a:p>
            <a:pPr lvl="2"/>
            <a:r>
              <a:rPr lang="en-US" b="1" dirty="0" smtClean="0">
                <a:solidFill>
                  <a:srgbClr val="0000FF"/>
                </a:solidFill>
              </a:rPr>
              <a:t>“What can be asserted without evidence can be dismissed without evidence.”</a:t>
            </a:r>
          </a:p>
          <a:p>
            <a:pPr lvl="1"/>
            <a:endParaRPr lang="en-US" b="1" dirty="0" smtClean="0">
              <a:solidFill>
                <a:srgbClr val="0000FF"/>
              </a:solidFill>
            </a:endParaRPr>
          </a:p>
          <a:p>
            <a:pPr lvl="1"/>
            <a:r>
              <a:rPr lang="en-US" b="1" dirty="0" smtClean="0">
                <a:solidFill>
                  <a:srgbClr val="0000FF"/>
                </a:solidFill>
              </a:rPr>
              <a:t>Latin Proverb </a:t>
            </a:r>
          </a:p>
          <a:p>
            <a:pPr lvl="2"/>
            <a:r>
              <a:rPr lang="en-US" b="1" dirty="0" smtClean="0">
                <a:solidFill>
                  <a:srgbClr val="0000FF"/>
                </a:solidFill>
              </a:rPr>
              <a:t>“Quod gratis </a:t>
            </a:r>
            <a:r>
              <a:rPr lang="en-US" b="1" dirty="0" err="1" smtClean="0">
                <a:solidFill>
                  <a:srgbClr val="0000FF"/>
                </a:solidFill>
              </a:rPr>
              <a:t>asseritur</a:t>
            </a:r>
            <a:r>
              <a:rPr lang="en-US" b="1" dirty="0" smtClean="0">
                <a:solidFill>
                  <a:srgbClr val="0000FF"/>
                </a:solidFill>
              </a:rPr>
              <a:t>, gratis </a:t>
            </a:r>
            <a:r>
              <a:rPr lang="en-US" b="1" dirty="0" err="1" smtClean="0">
                <a:solidFill>
                  <a:srgbClr val="0000FF"/>
                </a:solidFill>
              </a:rPr>
              <a:t>negatur</a:t>
            </a:r>
            <a:r>
              <a:rPr lang="en-US" b="1" dirty="0" smtClean="0">
                <a:solidFill>
                  <a:srgbClr val="0000FF"/>
                </a:solidFill>
              </a:rPr>
              <a:t>” </a:t>
            </a:r>
          </a:p>
          <a:p>
            <a:pPr lvl="3"/>
            <a:r>
              <a:rPr lang="en-US" b="1" dirty="0" smtClean="0">
                <a:solidFill>
                  <a:srgbClr val="0000FF"/>
                </a:solidFill>
              </a:rPr>
              <a:t>"</a:t>
            </a:r>
            <a:r>
              <a:rPr lang="en-US" b="1" dirty="0">
                <a:solidFill>
                  <a:srgbClr val="0000FF"/>
                </a:solidFill>
              </a:rPr>
              <a:t>What is freely asserted is freely </a:t>
            </a:r>
            <a:r>
              <a:rPr lang="en-US" b="1" dirty="0" smtClean="0">
                <a:solidFill>
                  <a:srgbClr val="0000FF"/>
                </a:solidFill>
              </a:rPr>
              <a:t>dismissed“</a:t>
            </a:r>
          </a:p>
          <a:p>
            <a:pPr lvl="3"/>
            <a:endParaRPr lang="en-US" b="1" dirty="0">
              <a:solidFill>
                <a:srgbClr val="0000FF"/>
              </a:solidFill>
            </a:endParaRPr>
          </a:p>
          <a:p>
            <a:pPr lvl="3"/>
            <a:endParaRPr lang="en-US" b="1" dirty="0" smtClean="0">
              <a:solidFill>
                <a:srgbClr val="0000FF"/>
              </a:solidFill>
            </a:endParaRPr>
          </a:p>
          <a:p>
            <a:pPr marL="1371600" lvl="3" indent="0">
              <a:buNone/>
            </a:pPr>
            <a:endParaRPr lang="en-US" b="1" dirty="0">
              <a:solidFill>
                <a:srgbClr val="0000FF"/>
              </a:solidFill>
            </a:endParaRPr>
          </a:p>
          <a:p>
            <a:pPr lvl="2"/>
            <a:endParaRPr lang="en-US" b="1" dirty="0" smtClean="0">
              <a:solidFill>
                <a:srgbClr val="0000FF"/>
              </a:solidFill>
            </a:endParaRPr>
          </a:p>
          <a:p>
            <a:endParaRPr lang="en-US" b="1" dirty="0">
              <a:solidFill>
                <a:srgbClr val="0000FF"/>
              </a:solidFill>
            </a:endParaRPr>
          </a:p>
          <a:p>
            <a:pPr lvl="1"/>
            <a:endParaRPr lang="en-US" sz="800" b="1" dirty="0">
              <a:solidFill>
                <a:srgbClr val="0000FF"/>
              </a:solidFill>
            </a:endParaRPr>
          </a:p>
          <a:p>
            <a:pPr lvl="1"/>
            <a:endParaRPr lang="en-US" sz="800" b="1" dirty="0">
              <a:solidFill>
                <a:srgbClr val="0000FF"/>
              </a:solidFill>
            </a:endParaRPr>
          </a:p>
          <a:p>
            <a:pPr lvl="1"/>
            <a:endParaRPr lang="en-US" b="1" dirty="0" smtClean="0">
              <a:solidFill>
                <a:srgbClr val="0000FF"/>
              </a:solidFill>
              <a:effectLst/>
            </a:endParaRPr>
          </a:p>
          <a:p>
            <a:endParaRPr lang="en-US" b="1" dirty="0" smtClean="0">
              <a:solidFill>
                <a:srgbClr val="0000FF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2538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361960"/>
            <a:ext cx="8229600" cy="78744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Skinner &amp; Operant Behavior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876800"/>
          </a:xfrm>
        </p:spPr>
        <p:txBody>
          <a:bodyPr>
            <a:normAutofit/>
          </a:bodyPr>
          <a:lstStyle/>
          <a:p>
            <a:r>
              <a:rPr lang="en-US" b="1" dirty="0" err="1" smtClean="0">
                <a:solidFill>
                  <a:srgbClr val="0000FF"/>
                </a:solidFill>
              </a:rPr>
              <a:t>Operants</a:t>
            </a:r>
            <a:r>
              <a:rPr lang="en-US" b="1" dirty="0" smtClean="0">
                <a:solidFill>
                  <a:srgbClr val="0000FF"/>
                </a:solidFill>
              </a:rPr>
              <a:t> – emitted behavior</a:t>
            </a:r>
          </a:p>
          <a:p>
            <a:endParaRPr lang="en-US" b="1" dirty="0">
              <a:solidFill>
                <a:srgbClr val="0000FF"/>
              </a:solidFill>
            </a:endParaRPr>
          </a:p>
          <a:p>
            <a:r>
              <a:rPr lang="en-US" b="1" dirty="0" err="1">
                <a:solidFill>
                  <a:srgbClr val="0000FF"/>
                </a:solidFill>
              </a:rPr>
              <a:t>Discriminitive</a:t>
            </a:r>
            <a:r>
              <a:rPr lang="en-US" b="1" dirty="0">
                <a:solidFill>
                  <a:srgbClr val="0000FF"/>
                </a:solidFill>
              </a:rPr>
              <a:t> Stimulus - a stimulus, 	associated with reinforcement, that 	exerts control over a </a:t>
            </a:r>
            <a:r>
              <a:rPr lang="en-US" b="1" dirty="0" smtClean="0">
                <a:solidFill>
                  <a:srgbClr val="0000FF"/>
                </a:solidFill>
              </a:rPr>
              <a:t>behavior</a:t>
            </a:r>
            <a:r>
              <a:rPr lang="en-US" b="1" dirty="0">
                <a:solidFill>
                  <a:srgbClr val="0000FF"/>
                </a:solidFill>
              </a:rPr>
              <a:t>;	S</a:t>
            </a:r>
            <a:r>
              <a:rPr lang="en-US" b="1" baseline="30000" dirty="0">
                <a:solidFill>
                  <a:srgbClr val="0000FF"/>
                </a:solidFill>
              </a:rPr>
              <a:t>D</a:t>
            </a:r>
            <a:r>
              <a:rPr lang="en-US" b="1" dirty="0">
                <a:solidFill>
                  <a:srgbClr val="0000FF"/>
                </a:solidFill>
              </a:rPr>
              <a:t> </a:t>
            </a:r>
            <a:r>
              <a:rPr lang="en-US" b="1" dirty="0" smtClean="0">
                <a:solidFill>
                  <a:srgbClr val="0000FF"/>
                </a:solidFill>
              </a:rPr>
              <a:t>	</a:t>
            </a:r>
            <a:r>
              <a:rPr lang="en-US" sz="1200" b="1" dirty="0" smtClean="0">
                <a:solidFill>
                  <a:srgbClr val="0000FF"/>
                </a:solidFill>
              </a:rPr>
              <a:t>http</a:t>
            </a:r>
            <a:r>
              <a:rPr lang="en-US" sz="1200" b="1" dirty="0">
                <a:solidFill>
                  <a:srgbClr val="0000FF"/>
                </a:solidFill>
              </a:rPr>
              <a:t>://en.wiktionary.org/wiki/discriminative_stimulus</a:t>
            </a:r>
            <a:endParaRPr lang="en-US" sz="1200" b="1" dirty="0" smtClean="0">
              <a:solidFill>
                <a:srgbClr val="0000FF"/>
              </a:solidFill>
              <a:effectLst/>
            </a:endParaRPr>
          </a:p>
          <a:p>
            <a:endParaRPr lang="en-US" b="1" dirty="0" smtClean="0">
              <a:solidFill>
                <a:srgbClr val="0000FF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9569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361960"/>
            <a:ext cx="8229600" cy="78744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Shaping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Shaping – a conditioning procedure that 	relies on differential reinforcement of 	successive approximations.</a:t>
            </a:r>
          </a:p>
          <a:p>
            <a:endParaRPr lang="en-US" b="1" dirty="0">
              <a:solidFill>
                <a:srgbClr val="0000FF"/>
              </a:solidFill>
            </a:endParaRPr>
          </a:p>
          <a:p>
            <a:r>
              <a:rPr lang="en-US" b="1" u="sng" dirty="0" smtClean="0">
                <a:solidFill>
                  <a:srgbClr val="00B050"/>
                </a:solidFill>
              </a:rPr>
              <a:t>Critical Thinking Question</a:t>
            </a:r>
            <a:r>
              <a:rPr lang="en-US" b="1" dirty="0" smtClean="0">
                <a:solidFill>
                  <a:srgbClr val="00B050"/>
                </a:solidFill>
              </a:rPr>
              <a:t> – How is “shaping” similar to the process of evolution? </a:t>
            </a:r>
          </a:p>
          <a:p>
            <a:pPr lvl="1"/>
            <a:r>
              <a:rPr lang="en-US" b="1" dirty="0" smtClean="0">
                <a:solidFill>
                  <a:srgbClr val="00B050"/>
                </a:solidFill>
              </a:rPr>
              <a:t>How is it different?</a:t>
            </a:r>
          </a:p>
          <a:p>
            <a:endParaRPr lang="en-US" sz="1200" b="1" dirty="0">
              <a:solidFill>
                <a:srgbClr val="0000FF"/>
              </a:solidFill>
            </a:endParaRPr>
          </a:p>
          <a:p>
            <a:endParaRPr lang="en-US" sz="1200" b="1" dirty="0">
              <a:solidFill>
                <a:srgbClr val="0000FF"/>
              </a:solidFill>
            </a:endParaRPr>
          </a:p>
          <a:p>
            <a:pPr lvl="1"/>
            <a:endParaRPr lang="en-US" b="1" dirty="0" smtClean="0">
              <a:solidFill>
                <a:srgbClr val="0000FF"/>
              </a:solidFill>
              <a:effectLst/>
            </a:endParaRPr>
          </a:p>
          <a:p>
            <a:endParaRPr lang="en-US" b="1" dirty="0" smtClean="0">
              <a:solidFill>
                <a:srgbClr val="0000FF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2988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1570</TotalTime>
  <Words>462</Words>
  <Application>Microsoft Office PowerPoint</Application>
  <PresentationFormat>On-screen Show (4:3)</PresentationFormat>
  <Paragraphs>145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Calibri</vt:lpstr>
      <vt:lpstr>Wingdings</vt:lpstr>
      <vt:lpstr>Office Theme</vt:lpstr>
      <vt:lpstr>Learning  Operant (Instrumental) Conditioning </vt:lpstr>
      <vt:lpstr>Operant Conditioning</vt:lpstr>
      <vt:lpstr>Thorndike &amp; Law of Effect</vt:lpstr>
      <vt:lpstr>Skinner &amp; Logical Positivism</vt:lpstr>
      <vt:lpstr>Skinner &amp; Logical Positivism</vt:lpstr>
      <vt:lpstr>Other Logical Positivists</vt:lpstr>
      <vt:lpstr>Other Logical Positivists</vt:lpstr>
      <vt:lpstr>Skinner &amp; Operant Behavior</vt:lpstr>
      <vt:lpstr>Shaping</vt:lpstr>
      <vt:lpstr>Behavioral Contrast</vt:lpstr>
      <vt:lpstr>Reinforcers</vt:lpstr>
      <vt:lpstr>PowerPoint Presentation</vt:lpstr>
      <vt:lpstr>Schedules of Reinforcement</vt:lpstr>
      <vt:lpstr>Fixed Reinforcement Schedules</vt:lpstr>
      <vt:lpstr>Variable Reinforcement Schedules</vt:lpstr>
      <vt:lpstr>Hash Marks Indicate Reinforcement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191</cp:revision>
  <cp:lastPrinted>2014-02-19T00:26:45Z</cp:lastPrinted>
  <dcterms:created xsi:type="dcterms:W3CDTF">2014-01-20T19:44:22Z</dcterms:created>
  <dcterms:modified xsi:type="dcterms:W3CDTF">2017-09-26T12:53:32Z</dcterms:modified>
</cp:coreProperties>
</file>