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48" r:id="rId2"/>
    <p:sldId id="428" r:id="rId3"/>
    <p:sldId id="445" r:id="rId4"/>
    <p:sldId id="435" r:id="rId5"/>
    <p:sldId id="432" r:id="rId6"/>
    <p:sldId id="436" r:id="rId7"/>
    <p:sldId id="446" r:id="rId8"/>
    <p:sldId id="449" r:id="rId9"/>
    <p:sldId id="438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57779-D9C7-4AEC-A5BE-30E95AD42DBC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99EC2-C5CF-459C-A7A4-9E6F2B5BF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67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229C4-160B-4C33-A4D8-1210388988E9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EE6C1-FB39-410B-B002-F17E0C508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26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1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3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2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5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3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38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3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2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3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2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A941C-4825-416C-913A-FA15D6A21D41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4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Framing_effect_(psychology)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oss_avers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9dots.sv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unctional_fixedness" TargetMode="External"/><Relationship Id="rId2" Type="http://schemas.openxmlformats.org/officeDocument/2006/relationships/hyperlink" Target="http://en.wikipedia.org/wiki/Set_(psychology)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Genimage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s://commons.wikimedia.org/wiki/Category:Stomach_cancer#/media/File:Skrand%C5%BEio_v%C4%97%C5%BEys.gi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Bodiam-castle-10My8-1197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7772400" cy="1470025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Cognition: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9549" y="2438400"/>
            <a:ext cx="650210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</a:rPr>
              <a:t>Decision Making</a:t>
            </a:r>
          </a:p>
          <a:p>
            <a:pPr algn="ctr"/>
            <a:r>
              <a:rPr lang="en-US" sz="7200" b="1" dirty="0" smtClean="0">
                <a:solidFill>
                  <a:srgbClr val="FF0000"/>
                </a:solidFill>
              </a:rPr>
              <a:t>&amp;</a:t>
            </a:r>
          </a:p>
          <a:p>
            <a:pPr algn="ctr"/>
            <a:r>
              <a:rPr lang="en-US" sz="7200" b="1" dirty="0" smtClean="0">
                <a:solidFill>
                  <a:srgbClr val="FF0000"/>
                </a:solidFill>
              </a:rPr>
              <a:t>Problem Solving</a:t>
            </a:r>
            <a:endParaRPr lang="en-US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75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934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Influences on Decision Making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19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Framing – </a:t>
            </a:r>
            <a:r>
              <a:rPr lang="en-US" b="1" dirty="0" smtClean="0">
                <a:solidFill>
                  <a:srgbClr val="0000FF"/>
                </a:solidFill>
              </a:rPr>
              <a:t>“a cognitive </a:t>
            </a:r>
            <a:r>
              <a:rPr lang="en-US" b="1" dirty="0">
                <a:solidFill>
                  <a:srgbClr val="0000FF"/>
                </a:solidFill>
              </a:rPr>
              <a:t>bias, in which people react differently to a particular choice depending on whether it is presented as a loss or as a gain.” </a:t>
            </a:r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>
              <a:solidFill>
                <a:srgbClr val="00B050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sz="12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819400" y="24705"/>
            <a:ext cx="3810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en.wikipedia.org/wiki/Framing_effect_(psychology)</a:t>
            </a:r>
            <a:endParaRPr lang="en-US" sz="12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3047999" y="6439692"/>
            <a:ext cx="2722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Tversky</a:t>
            </a:r>
            <a:r>
              <a:rPr lang="en-US" dirty="0"/>
              <a:t> &amp; </a:t>
            </a:r>
            <a:r>
              <a:rPr lang="en-US" dirty="0" err="1"/>
              <a:t>Kahneman</a:t>
            </a:r>
            <a:r>
              <a:rPr lang="en-US" dirty="0"/>
              <a:t>, 1981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487665"/>
              </p:ext>
            </p:extLst>
          </p:nvPr>
        </p:nvGraphicFramePr>
        <p:xfrm>
          <a:off x="1981200" y="3305972"/>
          <a:ext cx="6096001" cy="2743200"/>
        </p:xfrm>
        <a:graphic>
          <a:graphicData uri="http://schemas.openxmlformats.org/drawingml/2006/table">
            <a:tbl>
              <a:tblPr/>
              <a:tblGrid>
                <a:gridCol w="2032000"/>
                <a:gridCol w="3759885"/>
                <a:gridCol w="304116"/>
              </a:tblGrid>
              <a:tr h="86360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Framing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Outcome</a:t>
                      </a:r>
                    </a:p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Option</a:t>
                      </a:r>
                      <a:r>
                        <a:rPr lang="en-US" baseline="0" dirty="0" smtClean="0"/>
                        <a:t> A: P</a:t>
                      </a:r>
                      <a:r>
                        <a:rPr lang="en-US" dirty="0" smtClean="0"/>
                        <a:t>ositive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"Saves 200 lives"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Option B: Negative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"400 people will die"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395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Influences on Decision Making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19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Loss </a:t>
            </a:r>
            <a:r>
              <a:rPr lang="en-US" b="1" dirty="0">
                <a:solidFill>
                  <a:srgbClr val="0000FF"/>
                </a:solidFill>
              </a:rPr>
              <a:t>Aversion -  </a:t>
            </a:r>
            <a:r>
              <a:rPr lang="en-US" b="1" dirty="0" smtClean="0">
                <a:solidFill>
                  <a:srgbClr val="0000FF"/>
                </a:solidFill>
              </a:rPr>
              <a:t>The tendency </a:t>
            </a:r>
            <a:r>
              <a:rPr lang="en-US" b="1" dirty="0">
                <a:solidFill>
                  <a:srgbClr val="0000FF"/>
                </a:solidFill>
              </a:rPr>
              <a:t>to strongly </a:t>
            </a:r>
            <a:r>
              <a:rPr lang="en-US" b="1" dirty="0" smtClean="0">
                <a:solidFill>
                  <a:srgbClr val="0000FF"/>
                </a:solidFill>
              </a:rPr>
              <a:t>	prefer </a:t>
            </a:r>
            <a:r>
              <a:rPr lang="en-US" b="1" dirty="0">
                <a:solidFill>
                  <a:srgbClr val="0000FF"/>
                </a:solidFill>
              </a:rPr>
              <a:t>avoiding losses to acquiring gains</a:t>
            </a:r>
            <a:r>
              <a:rPr lang="en-US" b="1" dirty="0" smtClean="0">
                <a:solidFill>
                  <a:srgbClr val="0000FF"/>
                </a:solidFill>
              </a:rPr>
              <a:t>.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Decision makers often weigh losses more heavily than gains.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Informally the loss of $500 generates a bigger change in subjective well-being than does a $500 gain.</a:t>
            </a: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Discussion </a:t>
            </a:r>
            <a:r>
              <a:rPr lang="en-US" b="1" dirty="0" smtClean="0">
                <a:solidFill>
                  <a:srgbClr val="00B050"/>
                </a:solidFill>
              </a:rPr>
              <a:t>Question – How might loss 	aversion </a:t>
            </a:r>
            <a:r>
              <a:rPr lang="en-US" b="1" dirty="0" smtClean="0">
                <a:solidFill>
                  <a:srgbClr val="00B050"/>
                </a:solidFill>
              </a:rPr>
              <a:t>	have </a:t>
            </a:r>
            <a:r>
              <a:rPr lang="en-US" b="1" dirty="0" smtClean="0">
                <a:solidFill>
                  <a:srgbClr val="00B050"/>
                </a:solidFill>
              </a:rPr>
              <a:t>arisen in a universe </a:t>
            </a:r>
            <a:r>
              <a:rPr lang="en-US" b="1" dirty="0" smtClean="0">
                <a:solidFill>
                  <a:srgbClr val="00B050"/>
                </a:solidFill>
              </a:rPr>
              <a:t>characterized by 	the </a:t>
            </a:r>
            <a:r>
              <a:rPr lang="en-US" b="1" dirty="0" smtClean="0">
                <a:solidFill>
                  <a:srgbClr val="00B050"/>
                </a:solidFill>
              </a:rPr>
              <a:t>law of entropy (i.e., </a:t>
            </a:r>
            <a:r>
              <a:rPr lang="en-US" b="1" dirty="0" smtClean="0">
                <a:solidFill>
                  <a:srgbClr val="00B050"/>
                </a:solidFill>
              </a:rPr>
              <a:t>the </a:t>
            </a:r>
            <a:r>
              <a:rPr lang="en-US" b="1" dirty="0" smtClean="0">
                <a:solidFill>
                  <a:srgbClr val="00B050"/>
                </a:solidFill>
              </a:rPr>
              <a:t>2</a:t>
            </a:r>
            <a:r>
              <a:rPr lang="en-US" b="1" baseline="30000" dirty="0" smtClean="0">
                <a:solidFill>
                  <a:srgbClr val="00B050"/>
                </a:solidFill>
              </a:rPr>
              <a:t>nd</a:t>
            </a:r>
            <a:r>
              <a:rPr lang="en-US" b="1" dirty="0" smtClean="0">
                <a:solidFill>
                  <a:srgbClr val="00B050"/>
                </a:solidFill>
              </a:rPr>
              <a:t> law of </a:t>
            </a:r>
            <a:r>
              <a:rPr lang="en-US" b="1" dirty="0" smtClean="0">
                <a:solidFill>
                  <a:srgbClr val="00B050"/>
                </a:solidFill>
              </a:rPr>
              <a:t>	thermodynamics)?</a:t>
            </a:r>
          </a:p>
          <a:p>
            <a:pPr lvl="1"/>
            <a:r>
              <a:rPr lang="en-US" sz="1300" b="1" dirty="0">
                <a:solidFill>
                  <a:srgbClr val="00B050"/>
                </a:solidFill>
              </a:rPr>
              <a:t>https://en.wikipedia.org/wiki/Second_law_of_thermodynamics</a:t>
            </a:r>
          </a:p>
          <a:p>
            <a:pPr lvl="1"/>
            <a:endParaRPr lang="en-US" b="1" dirty="0" smtClean="0">
              <a:solidFill>
                <a:srgbClr val="00B050"/>
              </a:solidFill>
            </a:endParaRPr>
          </a:p>
          <a:p>
            <a:endParaRPr lang="en-US" b="1" dirty="0">
              <a:solidFill>
                <a:srgbClr val="00B050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sz="12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0" y="14117"/>
            <a:ext cx="28773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en.wikipedia.org/wiki/Loss_aversion</a:t>
            </a:r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5858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Problem Solving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19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Ill-Defined Problems – a challenge in which 		the goal and/or intermediate steps 		are poorly specified. </a:t>
            </a: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Examples: 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Publishing a research article in a prestigious journal.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Creating </a:t>
            </a:r>
            <a:r>
              <a:rPr lang="en-US" b="1" dirty="0" smtClean="0">
                <a:solidFill>
                  <a:srgbClr val="0000FF"/>
                </a:solidFill>
              </a:rPr>
              <a:t>a computerized device.</a:t>
            </a:r>
            <a:endParaRPr lang="en-US" b="1" dirty="0" smtClean="0">
              <a:solidFill>
                <a:srgbClr val="0000FF"/>
              </a:solidFill>
            </a:endParaRP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Achieving peace in a conflict-ridden </a:t>
            </a:r>
            <a:r>
              <a:rPr lang="en-US" b="1" dirty="0" smtClean="0">
                <a:solidFill>
                  <a:srgbClr val="0000FF"/>
                </a:solidFill>
              </a:rPr>
              <a:t>region.</a:t>
            </a:r>
            <a:endParaRPr lang="en-US" b="1" dirty="0" smtClean="0">
              <a:solidFill>
                <a:srgbClr val="0000FF"/>
              </a:solidFill>
            </a:endParaRP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Responding effectively to natural </a:t>
            </a:r>
            <a:r>
              <a:rPr lang="en-US" b="1" dirty="0" smtClean="0">
                <a:solidFill>
                  <a:srgbClr val="0000FF"/>
                </a:solidFill>
              </a:rPr>
              <a:t>disasters.</a:t>
            </a:r>
            <a:endParaRPr lang="en-US" b="1" dirty="0" smtClean="0">
              <a:solidFill>
                <a:srgbClr val="0000FF"/>
              </a:solidFill>
            </a:endParaRPr>
          </a:p>
          <a:p>
            <a:pPr lvl="2"/>
            <a:endParaRPr lang="en-US" b="1" dirty="0" smtClean="0">
              <a:solidFill>
                <a:srgbClr val="0000FF"/>
              </a:solidFill>
            </a:endParaRPr>
          </a:p>
          <a:p>
            <a:pPr lvl="2"/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>
              <a:solidFill>
                <a:srgbClr val="00B050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sz="12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40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Problem Solving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199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Well Defined Problem – a challenge in which 		the goal and intermediate steps are 		clearly specified.</a:t>
            </a: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>
              <a:solidFill>
                <a:srgbClr val="00B050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sz="1200" b="1" dirty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	Link </a:t>
            </a:r>
            <a:r>
              <a:rPr lang="en-US" b="1" dirty="0">
                <a:solidFill>
                  <a:srgbClr val="00B050"/>
                </a:solidFill>
              </a:rPr>
              <a:t>all 9 dots using four straight lines or fewer, </a:t>
            </a:r>
            <a:r>
              <a:rPr lang="en-US" b="1" dirty="0" smtClean="0">
                <a:solidFill>
                  <a:srgbClr val="00B050"/>
                </a:solidFill>
              </a:rPr>
              <a:t>	without </a:t>
            </a:r>
            <a:r>
              <a:rPr lang="en-US" b="1" dirty="0">
                <a:solidFill>
                  <a:srgbClr val="00B050"/>
                </a:solidFill>
              </a:rPr>
              <a:t>lifting the pen and without tracing the </a:t>
            </a:r>
            <a:r>
              <a:rPr lang="en-US" b="1" dirty="0" smtClean="0">
                <a:solidFill>
                  <a:srgbClr val="00B050"/>
                </a:solidFill>
              </a:rPr>
              <a:t>	same </a:t>
            </a:r>
            <a:r>
              <a:rPr lang="en-US" b="1" dirty="0">
                <a:solidFill>
                  <a:srgbClr val="00B050"/>
                </a:solidFill>
              </a:rPr>
              <a:t>line more than once.</a:t>
            </a:r>
            <a:endParaRPr lang="en-US" b="1" dirty="0" smtClean="0">
              <a:solidFill>
                <a:srgbClr val="00B050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 descr="File:9dots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021" y="2667000"/>
            <a:ext cx="203835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76600" y="-11235"/>
            <a:ext cx="28571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en.wikipedia.org/wiki/File:9dots.svg</a:t>
            </a:r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5754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Obstacles to Problem Solving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19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Mental </a:t>
            </a:r>
            <a:r>
              <a:rPr lang="en-US" b="1" dirty="0">
                <a:solidFill>
                  <a:srgbClr val="0000FF"/>
                </a:solidFill>
              </a:rPr>
              <a:t>Set </a:t>
            </a:r>
            <a:r>
              <a:rPr lang="en-US" b="1" dirty="0" smtClean="0">
                <a:solidFill>
                  <a:srgbClr val="0000FF"/>
                </a:solidFill>
              </a:rPr>
              <a:t>– “the tendency </a:t>
            </a:r>
            <a:r>
              <a:rPr lang="en-US" b="1" dirty="0">
                <a:solidFill>
                  <a:srgbClr val="0000FF"/>
                </a:solidFill>
              </a:rPr>
              <a:t>to approach a </a:t>
            </a:r>
            <a:r>
              <a:rPr lang="en-US" b="1" dirty="0" smtClean="0">
                <a:solidFill>
                  <a:srgbClr val="0000FF"/>
                </a:solidFill>
              </a:rPr>
              <a:t>	problem </a:t>
            </a:r>
            <a:r>
              <a:rPr lang="en-US" b="1" dirty="0">
                <a:solidFill>
                  <a:srgbClr val="0000FF"/>
                </a:solidFill>
              </a:rPr>
              <a:t>in a particular </a:t>
            </a:r>
            <a:r>
              <a:rPr lang="en-US" b="1" dirty="0" smtClean="0">
                <a:solidFill>
                  <a:srgbClr val="0000FF"/>
                </a:solidFill>
              </a:rPr>
              <a:t>way”.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0000FF"/>
                </a:solidFill>
              </a:rPr>
              <a:t>Functional Fixedness </a:t>
            </a:r>
            <a:r>
              <a:rPr lang="en-US" b="1" dirty="0" smtClean="0">
                <a:solidFill>
                  <a:srgbClr val="0000FF"/>
                </a:solidFill>
              </a:rPr>
              <a:t>– “a </a:t>
            </a:r>
            <a:r>
              <a:rPr lang="en-US" b="1" dirty="0">
                <a:solidFill>
                  <a:srgbClr val="0000FF"/>
                </a:solidFill>
              </a:rPr>
              <a:t>cognitive bias that </a:t>
            </a:r>
            <a:r>
              <a:rPr lang="en-US" b="1" dirty="0" smtClean="0">
                <a:solidFill>
                  <a:srgbClr val="0000FF"/>
                </a:solidFill>
              </a:rPr>
              <a:t>	limits </a:t>
            </a:r>
            <a:r>
              <a:rPr lang="en-US" b="1" dirty="0">
                <a:solidFill>
                  <a:srgbClr val="0000FF"/>
                </a:solidFill>
              </a:rPr>
              <a:t>a person to using an object only in </a:t>
            </a:r>
            <a:r>
              <a:rPr lang="en-US" b="1" dirty="0" smtClean="0">
                <a:solidFill>
                  <a:srgbClr val="0000FF"/>
                </a:solidFill>
              </a:rPr>
              <a:t>	the </a:t>
            </a:r>
            <a:r>
              <a:rPr lang="en-US" b="1" dirty="0">
                <a:solidFill>
                  <a:srgbClr val="0000FF"/>
                </a:solidFill>
              </a:rPr>
              <a:t>way it is traditionally </a:t>
            </a:r>
            <a:r>
              <a:rPr lang="en-US" b="1" dirty="0" smtClean="0">
                <a:solidFill>
                  <a:srgbClr val="0000FF"/>
                </a:solidFill>
              </a:rPr>
              <a:t>used”. </a:t>
            </a:r>
          </a:p>
          <a:p>
            <a:endParaRPr lang="en-US" b="1" dirty="0">
              <a:solidFill>
                <a:srgbClr val="00B050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sz="12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343400" y="2133600"/>
            <a:ext cx="3048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en.wikipedia.org/wiki/Set_(psychology)</a:t>
            </a:r>
            <a:endParaRPr lang="en-US" sz="12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4648200" y="4267200"/>
            <a:ext cx="3429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en.wikipedia.org/wiki/Functional_fixedness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31437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Functional Fixedness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199"/>
          </a:xfrm>
        </p:spPr>
        <p:txBody>
          <a:bodyPr>
            <a:normAutofit/>
          </a:bodyPr>
          <a:lstStyle/>
          <a:p>
            <a:endParaRPr lang="en-US" b="1" dirty="0">
              <a:solidFill>
                <a:srgbClr val="00B050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sz="12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2" descr="File:Gen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371600"/>
            <a:ext cx="4800600" cy="508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4479" y="76200"/>
            <a:ext cx="3131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en.wikipedia.org/wiki/File:Genimage.jpg</a:t>
            </a:r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2819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Strategies to Improve Problem Solving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199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00B050"/>
                </a:solidFill>
              </a:rPr>
              <a:t>Example Problem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– How to use radiation to eliminate a tumor w/o harming surrounding tissue?</a:t>
            </a:r>
            <a:endParaRPr lang="en-US" b="1" dirty="0" smtClean="0">
              <a:solidFill>
                <a:srgbClr val="00B050"/>
              </a:solidFill>
            </a:endParaRPr>
          </a:p>
          <a:p>
            <a:endParaRPr lang="en-US" b="1" dirty="0">
              <a:solidFill>
                <a:srgbClr val="00B050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sz="12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05394" y="61626"/>
            <a:ext cx="773321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2"/>
              </a:rPr>
              <a:t>https://commons.wikimedia.org/wiki/Category:Stomach_cancer#/</a:t>
            </a:r>
            <a:r>
              <a:rPr lang="en-US" sz="1200" dirty="0" smtClean="0">
                <a:hlinkClick r:id="rId2"/>
              </a:rPr>
              <a:t>media/File:Skrand%C5%BEio_v%C4%97%C5%BEys.gif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917146" y="4572000"/>
            <a:ext cx="18047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/>
              <a:t>Gick</a:t>
            </a:r>
            <a:r>
              <a:rPr lang="en-US" sz="1400" dirty="0" smtClean="0"/>
              <a:t> &amp; </a:t>
            </a:r>
            <a:r>
              <a:rPr lang="en-US" sz="1400" dirty="0" err="1" smtClean="0"/>
              <a:t>Holyoak</a:t>
            </a:r>
            <a:r>
              <a:rPr lang="en-US" sz="1400" dirty="0" smtClean="0"/>
              <a:t> (1980)</a:t>
            </a:r>
          </a:p>
          <a:p>
            <a:pPr algn="ctr"/>
            <a:r>
              <a:rPr lang="en-US" sz="1400" dirty="0" smtClean="0"/>
              <a:t>Cognitive Psychology,</a:t>
            </a:r>
          </a:p>
          <a:p>
            <a:pPr algn="ctr"/>
            <a:r>
              <a:rPr lang="en-US" sz="1400" dirty="0" smtClean="0"/>
              <a:t>12, 306-355.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953589" y="5791200"/>
            <a:ext cx="18047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/>
              <a:t>Gick</a:t>
            </a:r>
            <a:r>
              <a:rPr lang="en-US" sz="1400" dirty="0" smtClean="0"/>
              <a:t> &amp; </a:t>
            </a:r>
            <a:r>
              <a:rPr lang="en-US" sz="1400" dirty="0" err="1" smtClean="0"/>
              <a:t>Holyoak</a:t>
            </a:r>
            <a:r>
              <a:rPr lang="en-US" sz="1400" dirty="0" smtClean="0"/>
              <a:t> (1983)</a:t>
            </a:r>
          </a:p>
          <a:p>
            <a:pPr algn="ctr"/>
            <a:r>
              <a:rPr lang="en-US" sz="1400" dirty="0" smtClean="0"/>
              <a:t>Cognitive Psychology,</a:t>
            </a:r>
          </a:p>
          <a:p>
            <a:pPr algn="ctr"/>
            <a:r>
              <a:rPr lang="en-US" sz="1400" dirty="0" smtClean="0"/>
              <a:t>15, 1-38.</a:t>
            </a:r>
            <a:endParaRPr lang="en-US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697517"/>
            <a:ext cx="4114800" cy="3855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5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Strategies to Improve Problem Solving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19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One problem-solving strategy entails finding a relevant analogy, and applying it to the current problem.</a:t>
            </a:r>
            <a:endParaRPr lang="en-US" b="1" dirty="0">
              <a:solidFill>
                <a:srgbClr val="00B050"/>
              </a:solidFill>
            </a:endParaRPr>
          </a:p>
          <a:p>
            <a:endParaRPr lang="en-US" b="1" dirty="0">
              <a:solidFill>
                <a:srgbClr val="00B050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sz="12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170" name="Picture 2" descr="File:Bodiam-castle-10My8-11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687193"/>
            <a:ext cx="6248400" cy="4170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662409" y="43070"/>
            <a:ext cx="419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en.wikipedia.org/wiki/File:Bodiam-castle-10My8-1197.jpg</a:t>
            </a:r>
            <a:endParaRPr lang="en-US" sz="1200" dirty="0" smtClean="0"/>
          </a:p>
          <a:p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917146" y="4572000"/>
            <a:ext cx="18047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/>
              <a:t>Gick</a:t>
            </a:r>
            <a:r>
              <a:rPr lang="en-US" sz="1400" dirty="0" smtClean="0"/>
              <a:t> &amp; </a:t>
            </a:r>
            <a:r>
              <a:rPr lang="en-US" sz="1400" dirty="0" err="1" smtClean="0"/>
              <a:t>Holyoak</a:t>
            </a:r>
            <a:r>
              <a:rPr lang="en-US" sz="1400" dirty="0" smtClean="0"/>
              <a:t> (1980)</a:t>
            </a:r>
          </a:p>
          <a:p>
            <a:pPr algn="ctr"/>
            <a:r>
              <a:rPr lang="en-US" sz="1400" dirty="0" smtClean="0"/>
              <a:t>Cognitive Psychology,</a:t>
            </a:r>
          </a:p>
          <a:p>
            <a:pPr algn="ctr"/>
            <a:r>
              <a:rPr lang="en-US" sz="1400" dirty="0" smtClean="0"/>
              <a:t>12, 306-355.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953589" y="5791200"/>
            <a:ext cx="18047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/>
              <a:t>Gick</a:t>
            </a:r>
            <a:r>
              <a:rPr lang="en-US" sz="1400" dirty="0" smtClean="0"/>
              <a:t> &amp; </a:t>
            </a:r>
            <a:r>
              <a:rPr lang="en-US" sz="1400" dirty="0" err="1" smtClean="0"/>
              <a:t>Holyoak</a:t>
            </a:r>
            <a:r>
              <a:rPr lang="en-US" sz="1400" dirty="0" smtClean="0"/>
              <a:t> (1983)</a:t>
            </a:r>
          </a:p>
          <a:p>
            <a:pPr algn="ctr"/>
            <a:r>
              <a:rPr lang="en-US" sz="1400" dirty="0" smtClean="0"/>
              <a:t>Cognitive Psychology,</a:t>
            </a:r>
          </a:p>
          <a:p>
            <a:pPr algn="ctr"/>
            <a:r>
              <a:rPr lang="en-US" sz="1400" dirty="0" smtClean="0"/>
              <a:t>15, 1-38.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1676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2595</TotalTime>
  <Words>239</Words>
  <Application>Microsoft Office PowerPoint</Application>
  <PresentationFormat>On-screen Show (4:3)</PresentationFormat>
  <Paragraphs>107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Cognition:</vt:lpstr>
      <vt:lpstr>Influences on Decision Making</vt:lpstr>
      <vt:lpstr>Influences on Decision Making</vt:lpstr>
      <vt:lpstr>Problem Solving</vt:lpstr>
      <vt:lpstr>Problem Solving</vt:lpstr>
      <vt:lpstr>Obstacles to Problem Solving</vt:lpstr>
      <vt:lpstr>Functional Fixedness</vt:lpstr>
      <vt:lpstr>Strategies to Improve Problem Solving</vt:lpstr>
      <vt:lpstr>Strategies to Improve Problem Solving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242</cp:revision>
  <cp:lastPrinted>2014-01-23T23:58:50Z</cp:lastPrinted>
  <dcterms:created xsi:type="dcterms:W3CDTF">2014-01-20T19:44:22Z</dcterms:created>
  <dcterms:modified xsi:type="dcterms:W3CDTF">2017-10-08T20:43:16Z</dcterms:modified>
</cp:coreProperties>
</file>