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89" r:id="rId4"/>
    <p:sldId id="277" r:id="rId5"/>
    <p:sldId id="276" r:id="rId6"/>
    <p:sldId id="275" r:id="rId7"/>
    <p:sldId id="278" r:id="rId8"/>
    <p:sldId id="291" r:id="rId9"/>
    <p:sldId id="29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3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2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3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3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A941C-4825-416C-913A-FA15D6A21D4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Eukaryote_DNA-en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her-syndrome.org/index.cfm/page/Basic-Genetics/cdid/11059/pid/1024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File:DNA_replication_split.sv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entral_Dogma_of_Molecular_Biochemistry_with_Enzymes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686371" y="1143000"/>
            <a:ext cx="578555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charset="2"/>
              <a:buChar char="q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charset="2"/>
              <a:buChar char="q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b="1" dirty="0" smtClean="0">
                <a:solidFill>
                  <a:srgbClr val="FF0000"/>
                </a:solidFill>
              </a:rPr>
              <a:t>Chromosomes,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b="1" dirty="0" smtClean="0">
                <a:solidFill>
                  <a:srgbClr val="FF0000"/>
                </a:solidFill>
              </a:rPr>
              <a:t>Genes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b="1" dirty="0" smtClean="0">
                <a:solidFill>
                  <a:srgbClr val="FF0000"/>
                </a:solidFill>
              </a:rPr>
              <a:t>&amp;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b="1" dirty="0" smtClean="0">
                <a:solidFill>
                  <a:srgbClr val="FF0000"/>
                </a:solidFill>
              </a:rPr>
              <a:t>DNA</a:t>
            </a:r>
            <a:endParaRPr lang="en-US" altLang="en-US" sz="1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1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3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8423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Chromosomes, Genes, &amp; DNA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ffectLst/>
            </a:endParaRPr>
          </a:p>
          <a:p>
            <a:endParaRPr lang="en-US" dirty="0"/>
          </a:p>
        </p:txBody>
      </p:sp>
      <p:pic>
        <p:nvPicPr>
          <p:cNvPr id="2050" name="Picture 2" descr="File:Eukaryote DNA-en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7620000" cy="470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676400" y="639575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hlinkClick r:id="rId3"/>
              </a:rPr>
              <a:t>http://en.wikipedia.org/wiki/File:Eukaryote_DNA-en.svg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58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Humans have 23 Chromosome Pairs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endParaRPr lang="en-US" dirty="0" smtClean="0">
              <a:effectLst/>
            </a:endParaRPr>
          </a:p>
          <a:p>
            <a:endParaRPr lang="en-US" dirty="0"/>
          </a:p>
        </p:txBody>
      </p:sp>
      <p:pic>
        <p:nvPicPr>
          <p:cNvPr id="18434" name="Picture 2" descr="File:DNA human male chromosom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1143000"/>
            <a:ext cx="5715000" cy="448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362200" y="62484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smtClean="0"/>
              <a:t>http://commons.wikimedia.org/wiki/File:DNA_human_male_chromosomes.gif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5257800"/>
            <a:ext cx="20991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23</a:t>
            </a:r>
            <a:r>
              <a:rPr lang="en-US" b="1" baseline="30000" dirty="0" smtClean="0">
                <a:solidFill>
                  <a:srgbClr val="FF0000"/>
                </a:solidFill>
              </a:rPr>
              <a:t>rd</a:t>
            </a:r>
            <a:r>
              <a:rPr lang="en-US" b="1" dirty="0" smtClean="0">
                <a:solidFill>
                  <a:srgbClr val="FF0000"/>
                </a:solidFill>
              </a:rPr>
              <a:t> Pair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Most Males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b="1" dirty="0" smtClean="0">
                <a:solidFill>
                  <a:srgbClr val="FF0000"/>
                </a:solidFill>
              </a:rPr>
              <a:t> XY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Most Females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XX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91478" y="762000"/>
            <a:ext cx="6023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Each person’s genome contains ~25,000 protein-coding genes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17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Chromosomes, Genes, &amp; DNA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ffectLst/>
            </a:endParaRPr>
          </a:p>
          <a:p>
            <a:endParaRPr lang="en-US" dirty="0"/>
          </a:p>
        </p:txBody>
      </p:sp>
      <p:pic>
        <p:nvPicPr>
          <p:cNvPr id="19458" name="Picture 2" descr="http://www.usher-syndrome.org/ushersyndrome/Image/inheritance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848" y="2299024"/>
            <a:ext cx="4343400" cy="242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133600" y="4724400"/>
            <a:ext cx="4876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hlinkClick r:id="rId3"/>
              </a:rPr>
              <a:t>http://www.usher-syndrome.org/index.cfm/page/Basic-Genetics/cdid/11059/pid/10248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2227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Double Helix: “A-T” “C-G”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ffectLst/>
            </a:endParaRPr>
          </a:p>
          <a:p>
            <a:endParaRPr lang="en-US" dirty="0"/>
          </a:p>
        </p:txBody>
      </p:sp>
      <p:pic>
        <p:nvPicPr>
          <p:cNvPr id="17410" name="Picture 2" descr="File:DNA chemical structur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47800"/>
            <a:ext cx="4038600" cy="4714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File:DNA replication split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2186355" cy="440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0677" y="6248400"/>
            <a:ext cx="3276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hlinkClick r:id="rId4"/>
              </a:rPr>
              <a:t>http://en.wikipedia.org/wiki/File:DNA_replication_split.svg</a:t>
            </a:r>
            <a:endParaRPr lang="en-US" sz="1000" dirty="0"/>
          </a:p>
        </p:txBody>
      </p:sp>
      <p:sp>
        <p:nvSpPr>
          <p:cNvPr id="3" name="Rectangle 2"/>
          <p:cNvSpPr/>
          <p:nvPr/>
        </p:nvSpPr>
        <p:spPr>
          <a:xfrm>
            <a:off x="5330687" y="6274904"/>
            <a:ext cx="3429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http://en.wikipedia.org/wiki/File:DNA_chemical_structure.svg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7242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Central Dogma of Molecular Biology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6386" name="Picture 2" descr="File:Central Dogma of Molecular Biochemistry with Enzym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314001"/>
            <a:ext cx="3810000" cy="466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0" y="6339676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3"/>
              </a:rPr>
              <a:t>http://commons.wikimedia.org/wiki/File:Central_Dogma_of_Molecular_Biochemistry_with_Enzymes.jpg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2980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Chromosomes, Genes, &amp; DNA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Genotype - The genetic makeup of an 	organism or a group of organisms.</a:t>
            </a:r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  <a:effectLst/>
            </a:endParaRPr>
          </a:p>
          <a:p>
            <a:r>
              <a:rPr lang="en-US" b="1" dirty="0" smtClean="0">
                <a:solidFill>
                  <a:srgbClr val="0000FF"/>
                </a:solidFill>
                <a:effectLst/>
              </a:rPr>
              <a:t>Phenotype - The physical appearance or 	biochemical characteristic of an organism 	as a result of the interaction of its 	genotype and the environment. 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79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Chromosomes, Genes, &amp; DNA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At any point in time, some of a cell’s genes are expressed and some are not.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Note</a:t>
            </a:r>
            <a:r>
              <a:rPr lang="en-US" b="1" dirty="0" smtClean="0">
                <a:solidFill>
                  <a:srgbClr val="0000FF"/>
                </a:solidFill>
              </a:rPr>
              <a:t>: Most characteristics arise from interactions among many genes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effectLst/>
              </a:rPr>
              <a:t>Avoid the “one gene, one protein” over-simplification</a:t>
            </a:r>
          </a:p>
          <a:p>
            <a:endParaRPr lang="en-US" b="1" dirty="0" smtClean="0">
              <a:solidFill>
                <a:srgbClr val="0000FF"/>
              </a:solidFill>
              <a:effectLst/>
            </a:endParaRPr>
          </a:p>
          <a:p>
            <a:r>
              <a:rPr lang="en-US" b="1" dirty="0" smtClean="0">
                <a:solidFill>
                  <a:srgbClr val="00B050"/>
                </a:solidFill>
                <a:effectLst/>
              </a:rPr>
              <a:t>Mantra (from Richard Dawkins)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  <a:effectLst/>
              </a:rPr>
              <a:t>“	Genes aren’t that deterministic!”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  <a:effectLst/>
              </a:rPr>
              <a:t>We don’t have a “gene for fill-in-the-blank.”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  <a:effectLst/>
              </a:rPr>
              <a:t>We have “genes for fill-in-the blank </a:t>
            </a:r>
            <a:r>
              <a:rPr lang="en-US" b="1" u="sng" dirty="0" smtClean="0">
                <a:solidFill>
                  <a:srgbClr val="00B050"/>
                </a:solidFill>
                <a:effectLst/>
              </a:rPr>
              <a:t>IF</a:t>
            </a:r>
            <a:r>
              <a:rPr lang="en-US" b="1" dirty="0" smtClean="0">
                <a:solidFill>
                  <a:srgbClr val="00B050"/>
                </a:solidFill>
                <a:effectLst/>
              </a:rPr>
              <a:t> !!!”</a:t>
            </a: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06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Chromosomes, Genes, &amp; DNA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Beware </a:t>
            </a:r>
            <a:r>
              <a:rPr lang="en-US" b="1" dirty="0" smtClean="0">
                <a:solidFill>
                  <a:srgbClr val="00B050"/>
                </a:solidFill>
              </a:rPr>
              <a:t>of overly simplistic dichotomies.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  <a:effectLst/>
              </a:rPr>
              <a:t>“Nature (genes) versus nurture (environment)”</a:t>
            </a:r>
          </a:p>
          <a:p>
            <a:endParaRPr lang="en-US" b="1" dirty="0" smtClean="0">
              <a:solidFill>
                <a:srgbClr val="0000FF"/>
              </a:solidFill>
              <a:effectLst/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The area of a rectangle depends equally on its length and width: Area = L x W</a:t>
            </a:r>
          </a:p>
          <a:p>
            <a:endParaRPr lang="en-US" b="1" dirty="0">
              <a:solidFill>
                <a:srgbClr val="0000FF"/>
              </a:solidFill>
              <a:effectLst/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Gene expression depends on environment and gene </a:t>
            </a:r>
            <a:r>
              <a:rPr lang="en-US" b="1" i="1" dirty="0" smtClean="0">
                <a:solidFill>
                  <a:srgbClr val="0000FF"/>
                </a:solidFill>
              </a:rPr>
              <a:t>interactions</a:t>
            </a:r>
            <a:r>
              <a:rPr lang="en-US" b="1" i="1" dirty="0" smtClean="0">
                <a:solidFill>
                  <a:srgbClr val="0000FF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Epigenetics – “Heritable </a:t>
            </a:r>
            <a:r>
              <a:rPr lang="en-US" dirty="0">
                <a:solidFill>
                  <a:srgbClr val="0000FF"/>
                </a:solidFill>
              </a:rPr>
              <a:t>phenotypic change that does not derive from a modification of </a:t>
            </a:r>
            <a:r>
              <a:rPr lang="en-US" dirty="0" smtClean="0">
                <a:solidFill>
                  <a:srgbClr val="0000FF"/>
                </a:solidFill>
              </a:rPr>
              <a:t>the genome.”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https://en.wikipedia.org/wiki/Epigenetics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2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205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Wingdings</vt:lpstr>
      <vt:lpstr>Office Theme</vt:lpstr>
      <vt:lpstr>PowerPoint Presentation</vt:lpstr>
      <vt:lpstr>Chromosomes, Genes, &amp; DNA</vt:lpstr>
      <vt:lpstr>Humans have 23 Chromosome Pairs</vt:lpstr>
      <vt:lpstr>Chromosomes, Genes, &amp; DNA</vt:lpstr>
      <vt:lpstr>Double Helix: “A-T” “C-G” </vt:lpstr>
      <vt:lpstr>Central Dogma of Molecular Biology</vt:lpstr>
      <vt:lpstr>Chromosomes, Genes, &amp; DNA</vt:lpstr>
      <vt:lpstr>Chromosomes, Genes, &amp; DNA</vt:lpstr>
      <vt:lpstr>Chromosomes, Genes, &amp; DNA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19</cp:revision>
  <dcterms:created xsi:type="dcterms:W3CDTF">2014-01-20T19:44:22Z</dcterms:created>
  <dcterms:modified xsi:type="dcterms:W3CDTF">2017-09-07T22:03:44Z</dcterms:modified>
</cp:coreProperties>
</file>