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32918400" cx="51206400"/>
  <p:notesSz cx="6858000" cy="9144000"/>
  <p:embeddedFontLst>
    <p:embeddedFont>
      <p:font typeface="Arim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747775"/>
          </p15:clr>
        </p15:guide>
        <p15:guide id="2" pos="161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7F28C5-C00D-463F-8414-6C2A99CE0322}">
  <a:tblStyle styleId="{277F28C5-C00D-463F-8414-6C2A99CE03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D76AD5-1554-47A5-A4EF-3AABA54EBE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61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Arim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Arimo-regular.fntdata"/><Relationship Id="rId11" Type="http://schemas.openxmlformats.org/officeDocument/2006/relationships/font" Target="fonts/Arimo-boldItalic.fntdata"/><Relationship Id="rId10" Type="http://schemas.openxmlformats.org/officeDocument/2006/relationships/font" Target="fonts/Arim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2305" y="685800"/>
            <a:ext cx="533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c35cb84dd_1_0:notes"/>
          <p:cNvSpPr/>
          <p:nvPr>
            <p:ph idx="2" type="sldImg"/>
          </p:nvPr>
        </p:nvSpPr>
        <p:spPr>
          <a:xfrm>
            <a:off x="762305" y="685800"/>
            <a:ext cx="533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c35cb84d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45567" y="4765280"/>
            <a:ext cx="47715300" cy="13136700"/>
          </a:xfrm>
          <a:prstGeom prst="rect">
            <a:avLst/>
          </a:prstGeom>
        </p:spPr>
        <p:txBody>
          <a:bodyPr anchorCtr="0" anchor="b" bIns="536350" lIns="536350" spcFirstLastPara="1" rIns="536350" wrap="square" tIns="536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45520" y="18138400"/>
            <a:ext cx="47715300" cy="50727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745520" y="7079200"/>
            <a:ext cx="47715300" cy="12566400"/>
          </a:xfrm>
          <a:prstGeom prst="rect">
            <a:avLst/>
          </a:prstGeom>
        </p:spPr>
        <p:txBody>
          <a:bodyPr anchorCtr="0" anchor="b" bIns="536350" lIns="536350" spcFirstLastPara="1" rIns="536350" wrap="square" tIns="536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400"/>
              <a:buNone/>
              <a:defRPr sz="70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45520" y="20174240"/>
            <a:ext cx="47715300" cy="83250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indent="-901700" lvl="0" marL="457200" algn="ctr">
              <a:spcBef>
                <a:spcPts val="0"/>
              </a:spcBef>
              <a:spcAft>
                <a:spcPts val="0"/>
              </a:spcAft>
              <a:buSzPts val="10600"/>
              <a:buChar char="●"/>
              <a:defRPr/>
            </a:lvl1pPr>
            <a:lvl2pPr indent="-749300" lvl="1" marL="914400" algn="ctr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2pPr>
            <a:lvl3pPr indent="-749300" lvl="2" marL="1371600" algn="ctr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3pPr>
            <a:lvl4pPr indent="-749300" lvl="3" marL="1828800" algn="ctr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4pPr>
            <a:lvl5pPr indent="-749300" lvl="4" marL="2286000" algn="ctr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5pPr>
            <a:lvl6pPr indent="-749300" lvl="5" marL="2743200" algn="ctr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6pPr>
            <a:lvl7pPr indent="-749300" lvl="6" marL="3200400" algn="ctr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7pPr>
            <a:lvl8pPr indent="-749300" lvl="7" marL="3657600" algn="ctr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8pPr>
            <a:lvl9pPr indent="-749300" lvl="8" marL="4114800" algn="ctr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45520" y="13765440"/>
            <a:ext cx="47715300" cy="53874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45520" y="2848160"/>
            <a:ext cx="47715300" cy="36654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45520" y="7375840"/>
            <a:ext cx="47715300" cy="218649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indent="-901700" lvl="0" marL="457200">
              <a:spcBef>
                <a:spcPts val="0"/>
              </a:spcBef>
              <a:spcAft>
                <a:spcPts val="0"/>
              </a:spcAft>
              <a:buSzPts val="10600"/>
              <a:buChar char="●"/>
              <a:defRPr/>
            </a:lvl1pPr>
            <a:lvl2pPr indent="-749300" lvl="1" marL="914400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2pPr>
            <a:lvl3pPr indent="-749300" lvl="2" marL="1371600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3pPr>
            <a:lvl4pPr indent="-749300" lvl="3" marL="1828800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4pPr>
            <a:lvl5pPr indent="-749300" lvl="4" marL="2286000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5pPr>
            <a:lvl6pPr indent="-749300" lvl="5" marL="2743200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6pPr>
            <a:lvl7pPr indent="-749300" lvl="6" marL="3200400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7pPr>
            <a:lvl8pPr indent="-749300" lvl="7" marL="3657600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8pPr>
            <a:lvl9pPr indent="-749300" lvl="8" marL="4114800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45520" y="2848160"/>
            <a:ext cx="47715300" cy="36654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45520" y="7375840"/>
            <a:ext cx="22399500" cy="218649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indent="-749300" lvl="0" marL="457200">
              <a:spcBef>
                <a:spcPts val="0"/>
              </a:spcBef>
              <a:spcAft>
                <a:spcPts val="0"/>
              </a:spcAft>
              <a:buSzPts val="8200"/>
              <a:buChar char="●"/>
              <a:defRPr sz="8200"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7061440" y="7375840"/>
            <a:ext cx="22399500" cy="218649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indent="-749300" lvl="0" marL="457200">
              <a:spcBef>
                <a:spcPts val="0"/>
              </a:spcBef>
              <a:spcAft>
                <a:spcPts val="0"/>
              </a:spcAft>
              <a:buSzPts val="8200"/>
              <a:buChar char="●"/>
              <a:defRPr sz="8200"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45520" y="2848160"/>
            <a:ext cx="47715300" cy="36654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745520" y="3555840"/>
            <a:ext cx="15724800" cy="4836600"/>
          </a:xfrm>
          <a:prstGeom prst="rect">
            <a:avLst/>
          </a:prstGeom>
        </p:spPr>
        <p:txBody>
          <a:bodyPr anchorCtr="0" anchor="b" bIns="536350" lIns="536350" spcFirstLastPara="1" rIns="536350" wrap="square" tIns="536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45520" y="8893440"/>
            <a:ext cx="15724800" cy="203481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 sz="7000"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 sz="7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745400" y="2880960"/>
            <a:ext cx="35659800" cy="261810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1pPr>
            <a:lvl2pPr lvl="1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2pPr>
            <a:lvl3pPr lvl="2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3pPr>
            <a:lvl4pPr lvl="3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4pPr>
            <a:lvl5pPr lvl="4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5pPr>
            <a:lvl6pPr lvl="5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6pPr>
            <a:lvl7pPr lvl="6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7pPr>
            <a:lvl8pPr lvl="7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8pPr>
            <a:lvl9pPr lvl="8">
              <a:spcBef>
                <a:spcPts val="0"/>
              </a:spcBef>
              <a:spcAft>
                <a:spcPts val="0"/>
              </a:spcAft>
              <a:buSzPts val="28200"/>
              <a:buNone/>
              <a:defRPr sz="28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603200" y="-800"/>
            <a:ext cx="256032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36350" lIns="536350" spcFirstLastPara="1" rIns="536350" wrap="square" tIns="53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486800" y="7892320"/>
            <a:ext cx="22653000" cy="9486600"/>
          </a:xfrm>
          <a:prstGeom prst="rect">
            <a:avLst/>
          </a:prstGeom>
        </p:spPr>
        <p:txBody>
          <a:bodyPr anchorCtr="0" anchor="b" bIns="536350" lIns="536350" spcFirstLastPara="1" rIns="536350" wrap="square" tIns="536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600"/>
              <a:buNone/>
              <a:defRPr sz="24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486800" y="17939680"/>
            <a:ext cx="22653000" cy="7904700"/>
          </a:xfrm>
          <a:prstGeom prst="rect">
            <a:avLst/>
          </a:prstGeom>
        </p:spPr>
        <p:txBody>
          <a:bodyPr anchorCtr="0" anchor="t" bIns="536350" lIns="536350" spcFirstLastPara="1" rIns="536350" wrap="square" tIns="5363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7661200" y="4634080"/>
            <a:ext cx="21487200" cy="236487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indent="-901700" lvl="0" marL="457200">
              <a:spcBef>
                <a:spcPts val="0"/>
              </a:spcBef>
              <a:spcAft>
                <a:spcPts val="0"/>
              </a:spcAft>
              <a:buSzPts val="10600"/>
              <a:buChar char="●"/>
              <a:defRPr/>
            </a:lvl1pPr>
            <a:lvl2pPr indent="-749300" lvl="1" marL="914400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2pPr>
            <a:lvl3pPr indent="-749300" lvl="2" marL="1371600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3pPr>
            <a:lvl4pPr indent="-749300" lvl="3" marL="1828800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4pPr>
            <a:lvl5pPr indent="-749300" lvl="4" marL="2286000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5pPr>
            <a:lvl6pPr indent="-749300" lvl="5" marL="2743200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6pPr>
            <a:lvl7pPr indent="-749300" lvl="6" marL="3200400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7pPr>
            <a:lvl8pPr indent="-749300" lvl="7" marL="3657600">
              <a:spcBef>
                <a:spcPts val="0"/>
              </a:spcBef>
              <a:spcAft>
                <a:spcPts val="0"/>
              </a:spcAft>
              <a:buSzPts val="8200"/>
              <a:buChar char="○"/>
              <a:defRPr/>
            </a:lvl8pPr>
            <a:lvl9pPr indent="-749300" lvl="8" marL="4114800">
              <a:spcBef>
                <a:spcPts val="0"/>
              </a:spcBef>
              <a:spcAft>
                <a:spcPts val="0"/>
              </a:spcAft>
              <a:buSzPts val="8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45520" y="27075680"/>
            <a:ext cx="33593400" cy="38727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45520" y="2848160"/>
            <a:ext cx="477153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350" lIns="536350" spcFirstLastPara="1" rIns="536350" wrap="square" tIns="536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None/>
              <a:defRPr sz="1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45520" y="7375840"/>
            <a:ext cx="47715300" cy="21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350" lIns="536350" spcFirstLastPara="1" rIns="536350" wrap="square" tIns="536350">
            <a:normAutofit/>
          </a:bodyPr>
          <a:lstStyle>
            <a:lvl1pPr indent="-901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600"/>
              <a:buChar char="●"/>
              <a:defRPr sz="10600">
                <a:solidFill>
                  <a:schemeClr val="dk2"/>
                </a:solidFill>
              </a:defRPr>
            </a:lvl1pPr>
            <a:lvl2pPr indent="-749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○"/>
              <a:defRPr sz="8200">
                <a:solidFill>
                  <a:schemeClr val="dk2"/>
                </a:solidFill>
              </a:defRPr>
            </a:lvl2pPr>
            <a:lvl3pPr indent="-749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■"/>
              <a:defRPr sz="8200">
                <a:solidFill>
                  <a:schemeClr val="dk2"/>
                </a:solidFill>
              </a:defRPr>
            </a:lvl3pPr>
            <a:lvl4pPr indent="-749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●"/>
              <a:defRPr sz="8200">
                <a:solidFill>
                  <a:schemeClr val="dk2"/>
                </a:solidFill>
              </a:defRPr>
            </a:lvl4pPr>
            <a:lvl5pPr indent="-749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○"/>
              <a:defRPr sz="8200">
                <a:solidFill>
                  <a:schemeClr val="dk2"/>
                </a:solidFill>
              </a:defRPr>
            </a:lvl5pPr>
            <a:lvl6pPr indent="-749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■"/>
              <a:defRPr sz="8200">
                <a:solidFill>
                  <a:schemeClr val="dk2"/>
                </a:solidFill>
              </a:defRPr>
            </a:lvl6pPr>
            <a:lvl7pPr indent="-749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●"/>
              <a:defRPr sz="8200">
                <a:solidFill>
                  <a:schemeClr val="dk2"/>
                </a:solidFill>
              </a:defRPr>
            </a:lvl7pPr>
            <a:lvl8pPr indent="-749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○"/>
              <a:defRPr sz="8200">
                <a:solidFill>
                  <a:schemeClr val="dk2"/>
                </a:solidFill>
              </a:defRPr>
            </a:lvl8pPr>
            <a:lvl9pPr indent="-749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■"/>
              <a:defRPr sz="8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7445764" y="29844588"/>
            <a:ext cx="30726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350" lIns="536350" spcFirstLastPara="1" rIns="536350" wrap="square" tIns="536350">
            <a:normAutofit/>
          </a:bodyPr>
          <a:lstStyle>
            <a:lvl1pPr lvl="0" algn="r">
              <a:buNone/>
              <a:defRPr sz="5900">
                <a:solidFill>
                  <a:schemeClr val="dk2"/>
                </a:solidFill>
              </a:defRPr>
            </a:lvl1pPr>
            <a:lvl2pPr lvl="1" algn="r">
              <a:buNone/>
              <a:defRPr sz="5900">
                <a:solidFill>
                  <a:schemeClr val="dk2"/>
                </a:solidFill>
              </a:defRPr>
            </a:lvl2pPr>
            <a:lvl3pPr lvl="2" algn="r">
              <a:buNone/>
              <a:defRPr sz="5900">
                <a:solidFill>
                  <a:schemeClr val="dk2"/>
                </a:solidFill>
              </a:defRPr>
            </a:lvl3pPr>
            <a:lvl4pPr lvl="3" algn="r">
              <a:buNone/>
              <a:defRPr sz="5900">
                <a:solidFill>
                  <a:schemeClr val="dk2"/>
                </a:solidFill>
              </a:defRPr>
            </a:lvl4pPr>
            <a:lvl5pPr lvl="4" algn="r">
              <a:buNone/>
              <a:defRPr sz="5900">
                <a:solidFill>
                  <a:schemeClr val="dk2"/>
                </a:solidFill>
              </a:defRPr>
            </a:lvl5pPr>
            <a:lvl6pPr lvl="5" algn="r">
              <a:buNone/>
              <a:defRPr sz="5900">
                <a:solidFill>
                  <a:schemeClr val="dk2"/>
                </a:solidFill>
              </a:defRPr>
            </a:lvl6pPr>
            <a:lvl7pPr lvl="6" algn="r">
              <a:buNone/>
              <a:defRPr sz="5900">
                <a:solidFill>
                  <a:schemeClr val="dk2"/>
                </a:solidFill>
              </a:defRPr>
            </a:lvl7pPr>
            <a:lvl8pPr lvl="7" algn="r">
              <a:buNone/>
              <a:defRPr sz="5900">
                <a:solidFill>
                  <a:schemeClr val="dk2"/>
                </a:solidFill>
              </a:defRPr>
            </a:lvl8pPr>
            <a:lvl9pPr lvl="8" algn="r">
              <a:buNone/>
              <a:defRPr sz="5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jpg"/><Relationship Id="rId22" Type="http://schemas.openxmlformats.org/officeDocument/2006/relationships/image" Target="../media/image15.jpg"/><Relationship Id="rId21" Type="http://schemas.openxmlformats.org/officeDocument/2006/relationships/image" Target="../media/image23.png"/><Relationship Id="rId24" Type="http://schemas.openxmlformats.org/officeDocument/2006/relationships/image" Target="../media/image19.jp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25" Type="http://schemas.openxmlformats.org/officeDocument/2006/relationships/image" Target="../media/image21.png"/><Relationship Id="rId5" Type="http://schemas.openxmlformats.org/officeDocument/2006/relationships/image" Target="../media/image10.jpg"/><Relationship Id="rId6" Type="http://schemas.openxmlformats.org/officeDocument/2006/relationships/image" Target="../media/image13.jpg"/><Relationship Id="rId7" Type="http://schemas.openxmlformats.org/officeDocument/2006/relationships/image" Target="../media/image6.jpg"/><Relationship Id="rId8" Type="http://schemas.openxmlformats.org/officeDocument/2006/relationships/image" Target="../media/image2.jpg"/><Relationship Id="rId11" Type="http://schemas.openxmlformats.org/officeDocument/2006/relationships/image" Target="../media/image7.jpg"/><Relationship Id="rId10" Type="http://schemas.openxmlformats.org/officeDocument/2006/relationships/image" Target="../media/image5.jpg"/><Relationship Id="rId13" Type="http://schemas.openxmlformats.org/officeDocument/2006/relationships/image" Target="../media/image8.jpg"/><Relationship Id="rId12" Type="http://schemas.openxmlformats.org/officeDocument/2006/relationships/image" Target="../media/image4.jpg"/><Relationship Id="rId15" Type="http://schemas.openxmlformats.org/officeDocument/2006/relationships/image" Target="../media/image3.png"/><Relationship Id="rId14" Type="http://schemas.openxmlformats.org/officeDocument/2006/relationships/hyperlink" Target="https://osf.io/mhb2g" TargetMode="External"/><Relationship Id="rId17" Type="http://schemas.openxmlformats.org/officeDocument/2006/relationships/image" Target="../media/image11.png"/><Relationship Id="rId16" Type="http://schemas.openxmlformats.org/officeDocument/2006/relationships/image" Target="../media/image1.png"/><Relationship Id="rId19" Type="http://schemas.openxmlformats.org/officeDocument/2006/relationships/image" Target="../media/image22.jpg"/><Relationship Id="rId1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3475" y="28307332"/>
            <a:ext cx="8863360" cy="443171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095372" y="120900"/>
            <a:ext cx="35075100" cy="23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70250" lIns="140525" spcFirstLastPara="1" rIns="140525" wrap="square" tIns="7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n" sz="6300">
                <a:latin typeface="Times New Roman"/>
                <a:ea typeface="Times New Roman"/>
                <a:cs typeface="Times New Roman"/>
                <a:sym typeface="Times New Roman"/>
              </a:rPr>
              <a:t>Perceptual Learning On Musical Chord Inversions</a:t>
            </a:r>
            <a:endParaRPr i="0" sz="6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1" lang="en" sz="5400">
                <a:latin typeface="Times New Roman"/>
                <a:ea typeface="Times New Roman"/>
                <a:cs typeface="Times New Roman"/>
                <a:sym typeface="Times New Roman"/>
              </a:rPr>
              <a:t>Jacob Bernstein &amp; Dr. Nestor Matthews, </a:t>
            </a:r>
            <a:r>
              <a:rPr i="0" lang="en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Psychology</a:t>
            </a:r>
            <a:endParaRPr i="0" sz="4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9217" y="4093218"/>
            <a:ext cx="15290700" cy="726780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0250" lIns="140525" spcFirstLastPara="1" rIns="140525" wrap="square" tIns="7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Why are chord inversions difficult to classify? Most music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is based on chords. Chords contain three notes played simultaneously. By contrast, arpeggios contain three separate notes played successively, and dyads contain two notes played simultaneously. The notes in a chord, arpeggio, or dyad can be arranged into different positions called “inversions.” Prior research on the perception of chord inversions has suggested that people can 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hear the differences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among various chord inversions</a:t>
            </a:r>
            <a:r>
              <a:rPr baseline="30000"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. In principle, listeners could hear differences while lacking the ability to 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classify the differences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into specific categories. Here, we sought to expand on the prior research</a:t>
            </a:r>
            <a:r>
              <a:rPr baseline="30000" lang="en" sz="3700">
                <a:latin typeface="Times New Roman"/>
                <a:ea typeface="Times New Roman"/>
                <a:cs typeface="Times New Roman"/>
                <a:sym typeface="Times New Roman"/>
              </a:rPr>
              <a:t>(1,2)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to better understand 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how listeners best learn to classify chord inversions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i="0" sz="4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8800" y="18945827"/>
            <a:ext cx="15290700" cy="1314690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0250" lIns="140525" spcFirstLastPara="1" rIns="140525" wrap="square" tIns="7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Ethics:</a:t>
            </a:r>
            <a:r>
              <a:rPr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Denison University IRB approved this study.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articipants</a:t>
            </a:r>
            <a:r>
              <a:rPr b="1" lang="en" sz="37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lang="en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Prolific </a:t>
            </a:r>
            <a:r>
              <a:rPr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crowdsourcing service recruited 51 adults. All 51 participants completed the experiment online after adjusting their computer audio level before the experiment.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Stimuli &amp; Task: </a:t>
            </a:r>
            <a:r>
              <a:rPr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Stimuli were chords, arpeggios, and dyads, each played for 1 second. The task required each participant to classify the musical stimulus on each trial as either root position, 1st inversion, or 2nd inversion; a 3-alternative forced-choice (3-AFC) task.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3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Procedure: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In Phase 1, participants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either classified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ninety ascending major arpeggios or ninety major dyads as either root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position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, 1st inversion, or 2nd inversion. In Phase 2, participants classified ninety major chords. After each response, participants received feedback indicating both the accuracy of their response and the correct response.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Measures:</a:t>
            </a:r>
            <a:r>
              <a:rPr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Our dependent variable was the speed and accuracy of the responses. The independent variables were musical chord inversions (root position, 1st inversion, 2nd inversion; within-subjects), training group assignment (arpeggios versus dyads; between subjects), and experimental phase (practice phase and test phase; within subjects).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study had a 3x2x2 mixed experimental research design.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326939" y="4093194"/>
            <a:ext cx="15290700" cy="1470630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0250" lIns="140525" spcFirstLastPara="1" rIns="140525" wrap="square" tIns="7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en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&amp; Implications </a:t>
            </a:r>
            <a:endParaRPr b="1" i="1"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Among music educators, it is known that classifying chord inversions is a difficult perceptual task.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Motivated by this task’s challenge, we attempted to scaffold the chord classification task using a perceptual learning paradigm.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The perceptual learning paradigm had participants practice either arpeggios or dyads.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Surprisingly, even these scaffolded steps generated floor effects (see the box plots on arpeggio accuracy and dyad accuracy).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Our finding that the scaffolded steps generated floor effects suggests that the various chord inversions generate highly similar neural responses.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1" marL="140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○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When the neural responses overlap, the behavioral response is not distinct.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As the pitch helix demonstrates, the notes, or chroma (angular differences in the pitch helix) in any given chord inversion are identical, regardless of pitch height</a:t>
            </a:r>
            <a:r>
              <a:rPr baseline="30000" lang="en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aseline="30000" lang="en"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aseline="30000"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fMRI experiments</a:t>
            </a:r>
            <a:r>
              <a:rPr baseline="30000" lang="en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show that the anterior auditory cortex registers changes in chroma, while the posterior auditory cortex registers changes in pitch height</a:t>
            </a:r>
            <a:r>
              <a:rPr baseline="30000" lang="en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Our floor effects suggest that participants were relatively insensitive to pitch height manipulations, which would register in the posterior auditory cortex</a:t>
            </a:r>
            <a:r>
              <a:rPr baseline="30000" lang="en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Research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Although our scaffolded steps were not sufficiently accessible to our participants, future research might more precisely scaffold the components of chord inversions. </a:t>
            </a: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8800" lvl="0" marL="698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Times New Roman"/>
              <a:buChar char="●"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Future research might also harness the power of mnemonics on musical memory. </a:t>
            </a: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5326950" y="26849475"/>
            <a:ext cx="15290700" cy="471600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0250" lIns="140525" spcFirstLastPara="1" rIns="140525" wrap="square" tIns="70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</a:t>
            </a:r>
            <a:r>
              <a:rPr b="1" i="0" lang="en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r>
              <a:rPr b="1" i="0" lang="en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Ackno</a:t>
            </a: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wledgments 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0" lvl="0" marL="6985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Hubbard, T. L. (1998). Listeners can discriminate among major chord positions. </a:t>
            </a:r>
            <a:r>
              <a:rPr i="1" lang="en" sz="2300">
                <a:latin typeface="Times New Roman"/>
                <a:ea typeface="Times New Roman"/>
                <a:cs typeface="Times New Roman"/>
                <a:sym typeface="Times New Roman"/>
              </a:rPr>
              <a:t>Perceptual and motor skills, 87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(3), 891-897.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0" lvl="0" marL="6985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2. Hubbard, T. L,. &amp; Datteri, D. L. (2001). Recognizing the component tones of a major chord. </a:t>
            </a:r>
            <a:r>
              <a:rPr i="1" lang="en" sz="2300">
                <a:latin typeface="Times New Roman"/>
                <a:ea typeface="Times New Roman"/>
                <a:cs typeface="Times New Roman"/>
                <a:sym typeface="Times New Roman"/>
              </a:rPr>
              <a:t>The American Journal of Psychology, 114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(4), 569-589. 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Warren J.D., Uppenkamp S., Patterson R.D., &amp; Griffiths, T.D. Separating pitch chroma and pitch height in the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human brain. Proc Natl Acad Sci U S A. 2003 Aug 19;100(17):10038-42. doi: 10.1073/pnas.1730682100. Epub 2003 Aug 8. PMID: 12909719; PMCID: PMC187755.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		This project and research would not have been possible without the support of the Kim Sharfstein Summer Scholar Endowed Fund. I would also like to give a special thanks to Dr. Nestor Matthews for his assistance and mentorship throughout the research process.</a:t>
            </a:r>
            <a:r>
              <a:rPr lang="en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7868500" y="4093212"/>
            <a:ext cx="15290700" cy="5303100"/>
          </a:xfrm>
          <a:prstGeom prst="rect">
            <a:avLst/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0250" lIns="140525" spcFirstLastPara="1" rIns="140525" wrap="square" tIns="7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" sz="4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Hypotheses</a:t>
            </a:r>
            <a:endParaRPr b="1" i="0" sz="4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3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" sz="3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arpeggio hypothesi</a:t>
            </a:r>
            <a:r>
              <a:rPr lang="en" sz="3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 predicts that people best learn to classify musical chord inversions by first learning to classify a chord’s three notes heard separately. By contrast, the </a:t>
            </a:r>
            <a:r>
              <a:rPr b="1" lang="en" sz="3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dyad hypothesis</a:t>
            </a:r>
            <a:r>
              <a:rPr lang="en" sz="3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predicts that people best learn to classify musical chord inversions by first learning to classify a chord’s “critical dyad.” We operationally define a critical dyad as a chord’s lowest and the highest notes heard together. Stated differently, arpeggios and critical dyads are each “embedded” in a three-note chord. </a:t>
            </a:r>
            <a:endParaRPr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s &amp; Branding | University Communications"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055" y="963258"/>
            <a:ext cx="3566159" cy="2830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 &amp; Branding | University Communications" id="62" name="Google Shape;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75104" y="963258"/>
            <a:ext cx="3566159" cy="2830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6964488" y="15501913"/>
            <a:ext cx="4328975" cy="3220460"/>
            <a:chOff x="16642075" y="24006725"/>
            <a:chExt cx="4328975" cy="3220460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599450" y="26351000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642075" y="26351000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013675" y="2640422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548175" y="2518477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6642075" y="2518477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013675" y="2518477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599450" y="2400672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8013675" y="2400672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6642075" y="24006725"/>
              <a:ext cx="1371600" cy="82296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73" name="Google Shape;73;p13"/>
          <p:cNvGraphicFramePr/>
          <p:nvPr/>
        </p:nvGraphicFramePr>
        <p:xfrm>
          <a:off x="1037388" y="143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{277F28C5-C00D-463F-8414-6C2A99CE0322}</a:tableStyleId>
              </a:tblPr>
              <a:tblGrid>
                <a:gridCol w="713225"/>
                <a:gridCol w="713225"/>
                <a:gridCol w="713225"/>
                <a:gridCol w="713225"/>
                <a:gridCol w="713225"/>
              </a:tblGrid>
              <a:tr h="35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C4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E4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G4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C5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E5</a:t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  <a:tr h="35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261.63 Hz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329.63 Hz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392 Hz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523.25 Hz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659.25 Hz</a:t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graphicFrame>
        <p:nvGraphicFramePr>
          <p:cNvPr id="74" name="Google Shape;74;p13"/>
          <p:cNvGraphicFramePr/>
          <p:nvPr/>
        </p:nvGraphicFramePr>
        <p:xfrm>
          <a:off x="5356863" y="1279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{51D76AD5-1554-47A5-A4EF-3AABA54EBEDB}</a:tableStyleId>
              </a:tblPr>
              <a:tblGrid>
                <a:gridCol w="2783325"/>
                <a:gridCol w="2783325"/>
                <a:gridCol w="2783325"/>
              </a:tblGrid>
              <a:tr h="791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Root Position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First Inversion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Second Inversion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Note, Note +4, Note +7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Note, Note +3, Note+8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Note, Note +5, Note+9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Midi Notes 60, 64, 67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Midi Notes 64, 67, 72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Midi Notes 67, 72, 76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75" name="Google Shape;75;p13"/>
          <p:cNvSpPr txBox="1"/>
          <p:nvPr/>
        </p:nvSpPr>
        <p:spPr>
          <a:xfrm>
            <a:off x="16642075" y="9736950"/>
            <a:ext cx="17922300" cy="1269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70250" lIns="140525" spcFirstLastPara="1" rIns="140525" wrap="square" tIns="70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51 participants from Prolific completed our study.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○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27 participants completed our arpeggio training.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○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24 participants completed our dyad training.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Inclusion Criterion: To be included in our 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pre-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registered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data analyses, a participant had to exceed chance-level accuracy (binomial p &lt; 0.001).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We observed a salient floor effect. The task was very difficult, as demonstrated by the fact that only three (5.9%) of 51 participants met our inclusion criterion.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○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2 of the 27 arpeggio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group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participants met criterion.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○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1 of the 24 dyad training group participants met criterion. (See stacked bar chart below.)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Further evidence of the floor effect can be seen below in the box plots. Importantly, the median of each box plot lands near chance-level accuracy (33.33% correct on our 3 alternative forced choice task).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Because only 3 of 51 participants met inclusion criteria, we were not able to conduct our 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pre-registered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inferential statistics. Here is a link to our </a:t>
            </a:r>
            <a:r>
              <a:rPr i="1" lang="en" sz="3700">
                <a:latin typeface="Times New Roman"/>
                <a:ea typeface="Times New Roman"/>
                <a:cs typeface="Times New Roman"/>
                <a:sym typeface="Times New Roman"/>
              </a:rPr>
              <a:t>pre-registered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 hypotheses and statistical plans on the Open Science Framework: </a:t>
            </a:r>
            <a:r>
              <a:rPr lang="en" sz="3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https://osf.io/mhb2g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Char char="●"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Regarding descriptive statistics, the confusion matrix below offers a close inspection of our highest performing participant. The participant demonstrated precision in classifying root position chords, but performed only at chance when classifying 1st inversion arpeggios.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987850" y="12634325"/>
            <a:ext cx="3665225" cy="1136374"/>
            <a:chOff x="6381963" y="14235750"/>
            <a:chExt cx="3665225" cy="1136374"/>
          </a:xfrm>
        </p:grpSpPr>
        <p:pic>
          <p:nvPicPr>
            <p:cNvPr id="77" name="Google Shape;77;p13"/>
            <p:cNvPicPr preferRelativeResize="0"/>
            <p:nvPr/>
          </p:nvPicPr>
          <p:blipFill rotWithShape="1">
            <a:blip r:embed="rId15">
              <a:alphaModFix/>
            </a:blip>
            <a:srcRect b="36709" l="9760" r="10564" t="31785"/>
            <a:stretch/>
          </p:blipFill>
          <p:spPr>
            <a:xfrm>
              <a:off x="6453663" y="14235750"/>
              <a:ext cx="3593525" cy="1136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3"/>
            <p:cNvSpPr txBox="1"/>
            <p:nvPr/>
          </p:nvSpPr>
          <p:spPr>
            <a:xfrm>
              <a:off x="6381963" y="14914875"/>
              <a:ext cx="389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95959"/>
                  </a:solidFill>
                </a:rPr>
                <a:t>C4</a:t>
              </a:r>
              <a:endParaRPr b="1" sz="1000">
                <a:solidFill>
                  <a:srgbClr val="595959"/>
                </a:solidFill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931613" y="14914875"/>
              <a:ext cx="389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95959"/>
                  </a:solidFill>
                </a:rPr>
                <a:t>E4</a:t>
              </a:r>
              <a:endParaRPr b="1" sz="1000">
                <a:solidFill>
                  <a:srgbClr val="595959"/>
                </a:solidFill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7481263" y="14914875"/>
              <a:ext cx="875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95959"/>
                  </a:solidFill>
                </a:rPr>
                <a:t>G4</a:t>
              </a:r>
              <a:endParaRPr b="1" sz="1000">
                <a:solidFill>
                  <a:srgbClr val="595959"/>
                </a:solidFill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8246538" y="14914875"/>
              <a:ext cx="389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95959"/>
                  </a:solidFill>
                </a:rPr>
                <a:t>C5</a:t>
              </a:r>
              <a:endParaRPr b="1" sz="1000">
                <a:solidFill>
                  <a:srgbClr val="595959"/>
                </a:solidFill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8762063" y="14914875"/>
              <a:ext cx="389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95959"/>
                  </a:solidFill>
                </a:rPr>
                <a:t>E5</a:t>
              </a:r>
              <a:endParaRPr b="1" sz="1000">
                <a:solidFill>
                  <a:srgbClr val="595959"/>
                </a:solidFill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9217638" y="14914875"/>
              <a:ext cx="563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95959"/>
                  </a:solidFill>
                </a:rPr>
                <a:t>G5</a:t>
              </a:r>
              <a:endParaRPr b="1" sz="1000">
                <a:solidFill>
                  <a:srgbClr val="595959"/>
                </a:solidFill>
              </a:endParaRPr>
            </a:p>
          </p:txBody>
        </p:sp>
      </p:grpSp>
      <p:sp>
        <p:nvSpPr>
          <p:cNvPr id="84" name="Google Shape;84;p13"/>
          <p:cNvSpPr txBox="1"/>
          <p:nvPr/>
        </p:nvSpPr>
        <p:spPr>
          <a:xfrm>
            <a:off x="5070425" y="11264700"/>
            <a:ext cx="6288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Chord Inversions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16">
            <a:alphaModFix/>
          </a:blip>
          <a:srcRect b="16652" l="0" r="5177" t="0"/>
          <a:stretch/>
        </p:blipFill>
        <p:spPr>
          <a:xfrm>
            <a:off x="639375" y="15196400"/>
            <a:ext cx="5266849" cy="9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9375" y="16608425"/>
            <a:ext cx="5209956" cy="9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18">
            <a:alphaModFix/>
          </a:blip>
          <a:srcRect b="0" l="0" r="6959" t="0"/>
          <a:stretch/>
        </p:blipFill>
        <p:spPr>
          <a:xfrm>
            <a:off x="872249" y="17868050"/>
            <a:ext cx="5033975" cy="10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6859025" y="23815631"/>
            <a:ext cx="6288302" cy="47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7213800" y="23358464"/>
            <a:ext cx="6288302" cy="47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21">
            <a:alphaModFix/>
          </a:blip>
          <a:srcRect b="0" l="61791" r="0" t="0"/>
          <a:stretch/>
        </p:blipFill>
        <p:spPr>
          <a:xfrm>
            <a:off x="42413350" y="20245500"/>
            <a:ext cx="4163025" cy="500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5928450" y="20276800"/>
            <a:ext cx="3387661" cy="54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9277300" y="25102450"/>
            <a:ext cx="11776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00"/>
                </a:solidFill>
              </a:rPr>
              <a:t>Red corresponds to a pitch chroma change in the stimulus, generating anterior </a:t>
            </a:r>
            <a:r>
              <a:rPr lang="en" sz="2300">
                <a:solidFill>
                  <a:srgbClr val="FF0000"/>
                </a:solidFill>
              </a:rPr>
              <a:t>activity</a:t>
            </a:r>
            <a:r>
              <a:rPr baseline="30000" lang="en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" sz="2300">
                <a:solidFill>
                  <a:srgbClr val="FF0000"/>
                </a:solidFill>
              </a:rPr>
              <a:t>. 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FF"/>
                </a:solidFill>
              </a:rPr>
              <a:t>Blue corresponds to a pitch height change in the stimulus, </a:t>
            </a:r>
            <a:r>
              <a:rPr lang="en" sz="2300">
                <a:solidFill>
                  <a:srgbClr val="0000FF"/>
                </a:solidFill>
              </a:rPr>
              <a:t>generating</a:t>
            </a:r>
            <a:r>
              <a:rPr lang="en" sz="2300">
                <a:solidFill>
                  <a:srgbClr val="0000FF"/>
                </a:solidFill>
              </a:rPr>
              <a:t> posterior activity</a:t>
            </a:r>
            <a:r>
              <a:rPr baseline="30000" lang="en" sz="3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" sz="2300">
                <a:solidFill>
                  <a:srgbClr val="0000FF"/>
                </a:solidFill>
              </a:rPr>
              <a:t>. </a:t>
            </a:r>
            <a:endParaRPr sz="2300">
              <a:solidFill>
                <a:srgbClr val="0000FF"/>
              </a:solidFill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890300" y="1999450"/>
            <a:ext cx="1710400" cy="1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1536875" y="16156296"/>
            <a:ext cx="4328975" cy="232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398924" y="1999450"/>
            <a:ext cx="1710400" cy="17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6282950" y="15674813"/>
            <a:ext cx="8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rpeggios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404600" y="16874100"/>
            <a:ext cx="7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Chords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496100" y="18073375"/>
            <a:ext cx="6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Dyads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109450" y="15200513"/>
            <a:ext cx="109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Position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8504088" y="15196400"/>
            <a:ext cx="109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Inversion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10028088" y="15196400"/>
            <a:ext cx="109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 </a:t>
            </a: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Inversion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9700" y="15309300"/>
            <a:ext cx="705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 </a:t>
            </a:r>
            <a:endParaRPr sz="1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0175" y="16691700"/>
            <a:ext cx="762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Inversion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0175" y="17997900"/>
            <a:ext cx="762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Inversion</a:t>
            </a:r>
            <a:endParaRPr sz="100">
              <a:solidFill>
                <a:srgbClr val="38761D"/>
              </a:solidFill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45322625" y="1568700"/>
            <a:ext cx="18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Preregistration on OSF</a:t>
            </a:r>
            <a:endParaRPr sz="100"/>
          </a:p>
        </p:txBody>
      </p:sp>
      <p:sp>
        <p:nvSpPr>
          <p:cNvPr id="106" name="Google Shape;106;p13"/>
          <p:cNvSpPr txBox="1"/>
          <p:nvPr/>
        </p:nvSpPr>
        <p:spPr>
          <a:xfrm>
            <a:off x="4364350" y="1568700"/>
            <a:ext cx="76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</a:t>
            </a:r>
            <a:endParaRPr sz="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