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84" r:id="rId2"/>
    <p:sldId id="340" r:id="rId3"/>
    <p:sldId id="313" r:id="rId4"/>
    <p:sldId id="365" r:id="rId5"/>
    <p:sldId id="364" r:id="rId6"/>
    <p:sldId id="352" r:id="rId7"/>
    <p:sldId id="363" r:id="rId8"/>
    <p:sldId id="337" r:id="rId9"/>
    <p:sldId id="369" r:id="rId10"/>
    <p:sldId id="341" r:id="rId11"/>
    <p:sldId id="368" r:id="rId12"/>
    <p:sldId id="357" r:id="rId13"/>
    <p:sldId id="366" r:id="rId14"/>
    <p:sldId id="264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57779-D9C7-4AEC-A5BE-30E95AD42DBC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99EC2-C5CF-459C-A7A4-9E6F2B5BF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67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44251-A095-41D0-B1D3-63B59E0D2019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D1BD8-7EA3-449A-B7FF-8BF5312A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8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D1BD8-7EA3-449A-B7FF-8BF5312ADA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81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D1BD8-7EA3-449A-B7FF-8BF5312ADA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89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D1BD8-7EA3-449A-B7FF-8BF5312ADA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74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D1BD8-7EA3-449A-B7FF-8BF5312ADA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46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D1BD8-7EA3-449A-B7FF-8BF5312ADA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25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D1BD8-7EA3-449A-B7FF-8BF5312ADA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6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D1BD8-7EA3-449A-B7FF-8BF5312ADA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59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D1BD8-7EA3-449A-B7FF-8BF5312ADA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9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D1BD8-7EA3-449A-B7FF-8BF5312ADA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13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D1BD8-7EA3-449A-B7FF-8BF5312ADA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76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D1BD8-7EA3-449A-B7FF-8BF5312ADA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65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D1BD8-7EA3-449A-B7FF-8BF5312ADA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1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D1BD8-7EA3-449A-B7FF-8BF5312ADA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D1BD8-7EA3-449A-B7FF-8BF5312ADA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4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1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3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2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5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3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3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3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3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2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A941C-4825-416C-913A-FA15D6A21D41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Corpus_callosum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Gray708.sv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docrine_syste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NSdiagram.sv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Afferent_(PSF)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EmbryonicBrain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Brainlobes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aculty.washington.edu/chudler/slice.html" TargetMode="Externa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en.wikipedia.org/wiki/File:LobesCaptsLateral.png" TargetMode="External"/><Relationship Id="rId4" Type="http://schemas.openxmlformats.org/officeDocument/2006/relationships/hyperlink" Target="http://en.wikipedia.org/wiki/File:Human_brain_longitudinal_fissure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Lateral_surface_of_cerebral_cortex_-_gyri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"/>
            <a:ext cx="7620000" cy="65532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Biological</a:t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 smtClean="0">
                <a:solidFill>
                  <a:srgbClr val="FF0000"/>
                </a:solidFill>
              </a:rPr>
              <a:t>Psychology:</a:t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 smtClean="0">
                <a:solidFill>
                  <a:srgbClr val="FF0000"/>
                </a:solidFill>
              </a:rPr>
              <a:t/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 smtClean="0">
                <a:solidFill>
                  <a:srgbClr val="FF0000"/>
                </a:solidFill>
              </a:rPr>
              <a:t>Macro Level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Corpus Callosum – Links Hemispheres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File:Corpus callos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620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200" y="878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hlinkClick r:id="rId4"/>
              </a:rPr>
              <a:t>http://</a:t>
            </a:r>
            <a:r>
              <a:rPr lang="en-US" sz="1200" dirty="0" smtClean="0">
                <a:solidFill>
                  <a:srgbClr val="0000FF"/>
                </a:solidFill>
                <a:hlinkClick r:id="rId4"/>
              </a:rPr>
              <a:t>en.wikipedia.org/wiki/File:Corpus_callosum.jpg</a:t>
            </a:r>
            <a:endParaRPr lang="en-US" sz="1200" dirty="0" smtClean="0">
              <a:solidFill>
                <a:srgbClr val="0000FF"/>
              </a:solidFill>
            </a:endParaRPr>
          </a:p>
          <a:p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Hind Brain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2" name="Picture 2" descr="File:Gray708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291043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180513"/>
            <a:ext cx="30274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en.wikipedia.org/wiki/File:Gray708.svg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CNS, Endocrine System, Hormones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Endocrine System - </a:t>
            </a: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>
                <a:solidFill>
                  <a:srgbClr val="0000FF"/>
                </a:solidFill>
              </a:rPr>
              <a:t>collection of cells, glands, and tissues of an organism that secrete hormones directly into the bloodstream </a:t>
            </a:r>
            <a:r>
              <a:rPr lang="en-US" b="1" dirty="0" smtClean="0">
                <a:solidFill>
                  <a:srgbClr val="0000FF"/>
                </a:solidFill>
              </a:rPr>
              <a:t>to </a:t>
            </a:r>
            <a:r>
              <a:rPr lang="en-US" b="1" dirty="0">
                <a:solidFill>
                  <a:srgbClr val="0000FF"/>
                </a:solidFill>
              </a:rPr>
              <a:t>control the organisms' physiological and behavioral activities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Note: 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Hormones act slowly, and over long distances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Action potentials occur quickly over short distances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endParaRPr lang="en-US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90800" y="15239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en.wikipedia.org/wiki/Endocrine_system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296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HPA Axis: Stress Response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37436"/>
            <a:ext cx="5353050" cy="5705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71725" y="27463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https://commons.wikimedia.org/wiki/File:HPA-axis_-_anterior_view_(with_text).svg</a:t>
            </a:r>
          </a:p>
        </p:txBody>
      </p:sp>
    </p:spTree>
    <p:extLst>
      <p:ext uri="{BB962C8B-B14F-4D97-AF65-F5344CB8AC3E}">
        <p14:creationId xmlns:p14="http://schemas.microsoft.com/office/powerpoint/2010/main" val="3381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3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Parts of the Nervous System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File:NSdiagr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990600"/>
            <a:ext cx="6076950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5600" y="25284"/>
            <a:ext cx="32099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en.wikipedia.org/wiki/File:NSdiagram.svg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835219"/>
            <a:ext cx="1674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“Rest &amp; Digest”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“Feed &amp; Breed”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90600" y="5181600"/>
            <a:ext cx="476250" cy="647701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3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CNS / PNS Interaction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File:Afferent (PSF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98983"/>
            <a:ext cx="6429375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200" y="152400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http://en.wikipedia.org/wiki/File:Afferent_%</a:t>
            </a:r>
            <a:r>
              <a:rPr lang="en-US" sz="1200" dirty="0" smtClean="0">
                <a:hlinkClick r:id="rId4"/>
              </a:rPr>
              <a:t>28PSF%29.png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2404940"/>
            <a:ext cx="830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Dorsal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“back”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09422" y="5105400"/>
            <a:ext cx="872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Ventral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“front”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781800" y="2590800"/>
            <a:ext cx="1143000" cy="1846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 flipV="1">
            <a:off x="7010400" y="5105400"/>
            <a:ext cx="799022" cy="3231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9884" y="1614317"/>
            <a:ext cx="3604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“Inbound Signals”, toward the CNS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83090" y="5764027"/>
            <a:ext cx="408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“Outbound Signals”, away from the CNS</a:t>
            </a:r>
          </a:p>
        </p:txBody>
      </p:sp>
    </p:spTree>
    <p:extLst>
      <p:ext uri="{BB962C8B-B14F-4D97-AF65-F5344CB8AC3E}">
        <p14:creationId xmlns:p14="http://schemas.microsoft.com/office/powerpoint/2010/main" val="7874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Brain = Encephalon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122" name="Picture 2" descr="File:EmbryonicBrai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67332"/>
            <a:ext cx="5486400" cy="462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228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commons.wikimedia.org/wiki/File:EmbryonicBrain.svg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204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Lobes of the Brain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 descr="File:Brainlobe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334000" cy="487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1524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en.wikipedia.org/wiki/File:Brainlobes.svg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4962"/>
            <a:ext cx="8229600" cy="8842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Neural Navigation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faculty.washington.edu/chudler/direc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4" y="2002183"/>
            <a:ext cx="4602116" cy="362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4834" y="3745468"/>
            <a:ext cx="60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Eyes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340" name="Picture 4" descr="http://faculty.washington.edu/chudler/gif/slic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2895600" cy="50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43200" y="152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faculty.washington.edu/chudler/slice.html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014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My Brain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personal.denison.edu/~matthewsn/sagitt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36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personal.denison.edu/~matthewsn/hres0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"/>
            <a:ext cx="24384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personal.denison.edu/~matthewsn/mos_practeach.dc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57478"/>
            <a:ext cx="5499733" cy="420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8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Fissure = Sulcus = Deep Groove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314" name="Picture 2" descr="File:Human brain longitudinal fiss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9465"/>
            <a:ext cx="3733800" cy="405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3089" y="1447800"/>
            <a:ext cx="4683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en.wikipedia.org/wiki/File:Human_brain_longitudinal_fissure.png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5181600" y="1466308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en.wikipedia.org/wiki/File:LobesCaptsLateral.png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13316" name="Picture 4" descr="File:LobesCaptsLater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0"/>
            <a:ext cx="4883073" cy="288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6172200"/>
            <a:ext cx="208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Longitudinal Fissure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324100" y="5791200"/>
            <a:ext cx="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1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Cerebral Cortex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6" name="Picture 2" descr="File:Lateral surface of cerebral cortex - gy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620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7400" y="76199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http://en.wikipedia.org/wiki/File:Lateral_surface_of_cerebral_cortex_-_</a:t>
            </a:r>
            <a:r>
              <a:rPr lang="en-US" sz="1200" dirty="0" smtClean="0">
                <a:hlinkClick r:id="rId4"/>
              </a:rPr>
              <a:t>gyri.png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31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193</Words>
  <Application>Microsoft Office PowerPoint</Application>
  <PresentationFormat>On-screen Show (4:3)</PresentationFormat>
  <Paragraphs>56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Biological Psychology:  Macro Level</vt:lpstr>
      <vt:lpstr>Parts of the Nervous System</vt:lpstr>
      <vt:lpstr>CNS / PNS Interaction</vt:lpstr>
      <vt:lpstr>Brain = Encephalon</vt:lpstr>
      <vt:lpstr>Lobes of the Brain</vt:lpstr>
      <vt:lpstr>Neural Navigation</vt:lpstr>
      <vt:lpstr>My Brain</vt:lpstr>
      <vt:lpstr>Fissure = Sulcus = Deep Groove </vt:lpstr>
      <vt:lpstr>The Cerebral Cortex</vt:lpstr>
      <vt:lpstr>Corpus Callosum – Links Hemispheres</vt:lpstr>
      <vt:lpstr>Hind Brain</vt:lpstr>
      <vt:lpstr>CNS, Endocrine System, Hormones</vt:lpstr>
      <vt:lpstr>HPA Axis: Stress Response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109</cp:revision>
  <cp:lastPrinted>2014-01-23T23:58:50Z</cp:lastPrinted>
  <dcterms:created xsi:type="dcterms:W3CDTF">2014-01-20T19:44:22Z</dcterms:created>
  <dcterms:modified xsi:type="dcterms:W3CDTF">2017-09-04T02:06:30Z</dcterms:modified>
</cp:coreProperties>
</file>