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366" r:id="rId2"/>
    <p:sldId id="309" r:id="rId3"/>
    <p:sldId id="311" r:id="rId4"/>
    <p:sldId id="350" r:id="rId5"/>
    <p:sldId id="349" r:id="rId6"/>
    <p:sldId id="362" r:id="rId7"/>
    <p:sldId id="365" r:id="rId8"/>
    <p:sldId id="334" r:id="rId9"/>
    <p:sldId id="310" r:id="rId10"/>
    <p:sldId id="367" r:id="rId11"/>
    <p:sldId id="297" r:id="rId12"/>
    <p:sldId id="352" r:id="rId13"/>
    <p:sldId id="359" r:id="rId14"/>
    <p:sldId id="312" r:id="rId15"/>
    <p:sldId id="351" r:id="rId16"/>
    <p:sldId id="314" r:id="rId17"/>
    <p:sldId id="36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7779-D9C7-4AEC-A5BE-30E95AD42DBC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9EC2-C5CF-459C-A7A4-9E6F2B5BF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7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3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3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941C-4825-416C-913A-FA15D6A21D4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euro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euron_with_oligodendrocyte_and_myelin_sheath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ommons.wikimedia.org/wiki/File:Complete_neuron_cell_diagram_en.sv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202_White_and_Gray_Matter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story_of_neuroscience#Early_view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File:Hieroglyphic-brain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History_of_neuroscien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llu_pituitary_pineal_gland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Frans_Hals_-_Portret_van_Ren%C3%A9_Descartes.jpg" TargetMode="External"/><Relationship Id="rId5" Type="http://schemas.openxmlformats.org/officeDocument/2006/relationships/hyperlink" Target="http://en.wikipedia.org/wiki/Ren%C3%A9_Descartes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PhrenologyPix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ll_theory" TargetMode="External"/><Relationship Id="rId2" Type="http://schemas.openxmlformats.org/officeDocument/2006/relationships/hyperlink" Target="http://www.thefreedictionary.com/cell+theor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cyclopedia.thefreedictionary.com/neuron+doctrine" TargetMode="External"/><Relationship Id="rId2" Type="http://schemas.openxmlformats.org/officeDocument/2006/relationships/hyperlink" Target="http://www.thefreedictionary.com/cell+theor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anule_cell" TargetMode="External"/><Relationship Id="rId2" Type="http://schemas.openxmlformats.org/officeDocument/2006/relationships/hyperlink" Target="http://en.wikipedia.org/wiki/Purkinje_ce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PurkinjeCell.jpg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yramidal_hippocampal_neuron_40x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olgi's_metho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28956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Biological </a:t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Psychology:</a:t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/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Micro Level - </a:t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Cells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Cells in the Nervous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Neuron</a:t>
            </a:r>
            <a:r>
              <a:rPr lang="en-US" b="1" dirty="0" smtClean="0">
                <a:solidFill>
                  <a:srgbClr val="0000FF"/>
                </a:solidFill>
              </a:rPr>
              <a:t> – “An electrically excitable cell </a:t>
            </a:r>
            <a:r>
              <a:rPr lang="en-US" b="1" i="1" u="sng" dirty="0" smtClean="0">
                <a:solidFill>
                  <a:srgbClr val="0000FF"/>
                </a:solidFill>
              </a:rPr>
              <a:t>in the </a:t>
            </a:r>
            <a:r>
              <a:rPr lang="en-US" b="1" i="1" dirty="0" smtClean="0">
                <a:solidFill>
                  <a:srgbClr val="0000FF"/>
                </a:solidFill>
              </a:rPr>
              <a:t>	</a:t>
            </a:r>
            <a:r>
              <a:rPr lang="en-US" b="1" i="1" u="sng" dirty="0" smtClean="0">
                <a:solidFill>
                  <a:srgbClr val="0000FF"/>
                </a:solidFill>
              </a:rPr>
              <a:t>nervous system</a:t>
            </a:r>
            <a:r>
              <a:rPr lang="en-US" b="1" dirty="0" smtClean="0">
                <a:solidFill>
                  <a:srgbClr val="0000FF"/>
                </a:solidFill>
              </a:rPr>
              <a:t> that transmits 	information through electrical </a:t>
            </a:r>
            <a:r>
              <a:rPr lang="en-US" b="1" dirty="0">
                <a:solidFill>
                  <a:srgbClr val="0000FF"/>
                </a:solidFill>
              </a:rPr>
              <a:t>and 	chemical signals.” </a:t>
            </a:r>
            <a:r>
              <a:rPr lang="en-US" sz="1400" b="1" dirty="0">
                <a:solidFill>
                  <a:srgbClr val="0000FF"/>
                </a:solidFill>
              </a:rPr>
              <a:t>https://</a:t>
            </a:r>
            <a:r>
              <a:rPr lang="en-US" sz="1400" b="1" dirty="0" smtClean="0">
                <a:solidFill>
                  <a:srgbClr val="0000FF"/>
                </a:solidFill>
              </a:rPr>
              <a:t>en.wikipedia.org/wiki/Neuron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3581400"/>
            <a:ext cx="7261773" cy="3094036"/>
            <a:chOff x="1676400" y="3763964"/>
            <a:chExt cx="7261773" cy="3094036"/>
          </a:xfrm>
        </p:grpSpPr>
        <p:sp>
          <p:nvSpPr>
            <p:cNvPr id="2" name="Oval 1"/>
            <p:cNvSpPr/>
            <p:nvPr/>
          </p:nvSpPr>
          <p:spPr>
            <a:xfrm>
              <a:off x="3048000" y="3763964"/>
              <a:ext cx="3200400" cy="309403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4800600"/>
              <a:ext cx="1219200" cy="1143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7777" y="5187434"/>
              <a:ext cx="9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Neurons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38660" y="4237851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Cells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76400" y="4725769"/>
              <a:ext cx="970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Venn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Diagram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39091" y="4587269"/>
              <a:ext cx="24990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All neurons are cells,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but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not all cells are neurons.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6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Cells in the Nervous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Three Major Components of a Neuron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Dendrite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Nucleus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Axon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File:Neur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33191"/>
            <a:ext cx="3810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Neur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24" y="3786809"/>
            <a:ext cx="3810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3447294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Neuron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442397"/>
            <a:ext cx="10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Neuron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commons.wikimedia.org/wiki/File:Neuron.svg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3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Cells in the Nervous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Myelin –fatty, white-</a:t>
            </a:r>
            <a:r>
              <a:rPr lang="en-US" b="1" dirty="0" err="1" smtClean="0">
                <a:solidFill>
                  <a:srgbClr val="0000FF"/>
                </a:solidFill>
              </a:rPr>
              <a:t>ish</a:t>
            </a:r>
            <a:r>
              <a:rPr lang="en-US" b="1" dirty="0" smtClean="0">
                <a:solidFill>
                  <a:srgbClr val="0000FF"/>
                </a:solidFill>
              </a:rPr>
              <a:t> sheath around axons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Speeds </a:t>
            </a:r>
            <a:r>
              <a:rPr lang="en-US" b="1" dirty="0" smtClean="0">
                <a:solidFill>
                  <a:srgbClr val="0000FF"/>
                </a:solidFill>
              </a:rPr>
              <a:t>neuronal communication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Production begins in 14th </a:t>
            </a:r>
            <a:r>
              <a:rPr lang="en-US" b="1" dirty="0">
                <a:solidFill>
                  <a:srgbClr val="0000FF"/>
                </a:solidFill>
              </a:rPr>
              <a:t>week </a:t>
            </a:r>
            <a:r>
              <a:rPr lang="en-US" b="1" dirty="0" smtClean="0">
                <a:solidFill>
                  <a:srgbClr val="0000FF"/>
                </a:solidFill>
              </a:rPr>
              <a:t>prenatally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Frontal cortex myelination complete at ~age 25!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Glial Cells – non-neural cells that “protect 			and serve” neurons. 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Oligodendrocytes</a:t>
            </a:r>
            <a:r>
              <a:rPr lang="en-US" b="1" dirty="0" smtClean="0">
                <a:solidFill>
                  <a:srgbClr val="0000FF"/>
                </a:solidFill>
              </a:rPr>
              <a:t> – supply myelin in the central 				nervous system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Schwann Cells – supply myelin in peripheral 					nervous system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marL="857250" lvl="2" indent="0">
              <a:buNone/>
            </a:pPr>
            <a:endParaRPr lang="en-US" sz="13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Cells in the Nervous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File:Neuron with oligodendrocyte and myelin sheat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90525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799" y="152400"/>
            <a:ext cx="572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en.wikipedia.org/wiki/File:Neuron_with_oligodendrocyte_and_myelin_sheath.svg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73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6200001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commons.wikimedia.org/wiki/File:Complete_neuron_cell_diagram_en.svg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2052" name="Picture 4" descr="File:Complete neuron cell diagram 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34227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Cells in the Nervous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White Matter - a region of the central 				nervous system containing 			</a:t>
            </a:r>
            <a:r>
              <a:rPr lang="en-US" b="1" dirty="0" err="1">
                <a:solidFill>
                  <a:srgbClr val="0000FF"/>
                </a:solidFill>
              </a:rPr>
              <a:t>myelinated</a:t>
            </a:r>
            <a:r>
              <a:rPr lang="en-US" b="1" dirty="0">
                <a:solidFill>
                  <a:srgbClr val="0000FF"/>
                </a:solidFill>
              </a:rPr>
              <a:t> nerve fibers. </a:t>
            </a:r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Informally, </a:t>
            </a:r>
            <a:r>
              <a:rPr lang="en-US" b="1" dirty="0" smtClean="0">
                <a:solidFill>
                  <a:srgbClr val="0000FF"/>
                </a:solidFill>
              </a:rPr>
              <a:t>white </a:t>
            </a:r>
            <a:r>
              <a:rPr lang="en-US" b="1" dirty="0">
                <a:solidFill>
                  <a:srgbClr val="0000FF"/>
                </a:solidFill>
              </a:rPr>
              <a:t>matter reflects “connection speed”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Grey </a:t>
            </a:r>
            <a:r>
              <a:rPr lang="en-US" b="1" dirty="0">
                <a:solidFill>
                  <a:srgbClr val="0000FF"/>
                </a:solidFill>
              </a:rPr>
              <a:t>Matter -  a region of the central nervous 			system containing cell bodies, 			dendrites, and non-</a:t>
            </a:r>
            <a:r>
              <a:rPr lang="en-US" b="1" dirty="0" err="1">
                <a:solidFill>
                  <a:srgbClr val="0000FF"/>
                </a:solidFill>
              </a:rPr>
              <a:t>myelinated</a:t>
            </a:r>
            <a:r>
              <a:rPr lang="en-US" b="1" dirty="0">
                <a:solidFill>
                  <a:srgbClr val="0000FF"/>
                </a:solidFill>
              </a:rPr>
              <a:t> 			axons.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Informally, grey matter reflects “computer power”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marL="857250" lvl="2" indent="0">
              <a:buNone/>
            </a:pPr>
            <a:endParaRPr lang="en-US" sz="13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Cells in the Nervous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File:1202 White and Gray Ma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4" y="1251196"/>
            <a:ext cx="762000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3728" y="104001"/>
            <a:ext cx="493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commons.wikimedia.org/wiki/File:1202_White_and_Gray_Matter.jpg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23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9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Historical Views on The Brain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earliest known symbol for “brain” appeared in Egyptian hieroglyphic, ~1,700 BCE (</a:t>
            </a:r>
            <a:r>
              <a:rPr lang="en-US" b="1" u="sng" dirty="0" smtClean="0">
                <a:solidFill>
                  <a:srgbClr val="0000FF"/>
                </a:solidFill>
              </a:rPr>
              <a:t>B</a:t>
            </a:r>
            <a:r>
              <a:rPr lang="en-US" b="1" dirty="0" smtClean="0">
                <a:solidFill>
                  <a:srgbClr val="0000FF"/>
                </a:solidFill>
              </a:rPr>
              <a:t>efore the </a:t>
            </a:r>
            <a:r>
              <a:rPr lang="en-US" b="1" u="sng" dirty="0" smtClean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ommon </a:t>
            </a:r>
            <a:r>
              <a:rPr lang="en-US" b="1" u="sng" dirty="0" smtClean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ra).  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e/e7/Hieroglyphic-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67596"/>
            <a:ext cx="399902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537222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en.wikipedia.org/wiki/History_of_neuroscience#Early_views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90800" y="579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en.wikipedia.org/wiki/File:Hieroglyphic-brain.jpg</a:t>
            </a:r>
            <a:endParaRPr lang="en-US" sz="1200" dirty="0" smtClean="0"/>
          </a:p>
          <a:p>
            <a:pPr algn="ctr"/>
            <a:r>
              <a:rPr lang="en-US" sz="1200" dirty="0" smtClean="0"/>
              <a:t>Public Domain in the United States</a:t>
            </a:r>
            <a:endParaRPr lang="en-US" sz="1200" dirty="0"/>
          </a:p>
        </p:txBody>
      </p:sp>
      <p:pic>
        <p:nvPicPr>
          <p:cNvPr id="7" name="Picture 2" descr="United St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200775"/>
            <a:ext cx="7620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Historical Views on The Brain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Ancient Greeks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Alcmaeon</a:t>
            </a:r>
            <a:r>
              <a:rPr lang="en-US" b="1" dirty="0" smtClean="0">
                <a:solidFill>
                  <a:srgbClr val="0000FF"/>
                </a:solidFill>
              </a:rPr>
              <a:t> of Croton (5</a:t>
            </a:r>
            <a:r>
              <a:rPr lang="en-US" b="1" baseline="30000" dirty="0" smtClean="0">
                <a:solidFill>
                  <a:srgbClr val="0000FF"/>
                </a:solidFill>
              </a:rPr>
              <a:t>th</a:t>
            </a:r>
            <a:r>
              <a:rPr lang="en-US" b="1" dirty="0" smtClean="0">
                <a:solidFill>
                  <a:srgbClr val="0000FF"/>
                </a:solidFill>
              </a:rPr>
              <a:t> – 6</a:t>
            </a:r>
            <a:r>
              <a:rPr lang="en-US" b="1" baseline="30000" dirty="0" smtClean="0">
                <a:solidFill>
                  <a:srgbClr val="0000FF"/>
                </a:solidFill>
              </a:rPr>
              <a:t>th</a:t>
            </a:r>
            <a:r>
              <a:rPr lang="en-US" b="1" dirty="0" smtClean="0">
                <a:solidFill>
                  <a:srgbClr val="0000FF"/>
                </a:solidFill>
              </a:rPr>
              <a:t> century BCE)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A student of Pythagoras (A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+ B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= C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Considered the brain as the basis for mind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Hippocrates (4</a:t>
            </a:r>
            <a:r>
              <a:rPr lang="en-US" b="1" baseline="30000" dirty="0" smtClean="0">
                <a:solidFill>
                  <a:srgbClr val="0000FF"/>
                </a:solidFill>
              </a:rPr>
              <a:t>th</a:t>
            </a:r>
            <a:r>
              <a:rPr lang="en-US" b="1" dirty="0" smtClean="0">
                <a:solidFill>
                  <a:srgbClr val="0000FF"/>
                </a:solidFill>
              </a:rPr>
              <a:t> century BCE)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Considered the brain to be the seat of intelligence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Aristotle (384–322 </a:t>
            </a:r>
            <a:r>
              <a:rPr lang="en-US" b="1" dirty="0" smtClean="0">
                <a:solidFill>
                  <a:srgbClr val="0000FF"/>
                </a:solidFill>
              </a:rPr>
              <a:t>BCE)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Believed that the heart was the seat of intelligence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The brain “cooled the blood”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Humans are more rationale than non-human animals b/c larger brains allow greater “cooling of emotions”</a:t>
            </a:r>
          </a:p>
          <a:p>
            <a:pPr lvl="2"/>
            <a:endParaRPr lang="en-US" b="1" dirty="0">
              <a:solidFill>
                <a:srgbClr val="0000FF"/>
              </a:solidFill>
            </a:endParaRPr>
          </a:p>
          <a:p>
            <a:pPr marL="857250" lvl="2" indent="0">
              <a:buNone/>
            </a:pPr>
            <a:r>
              <a:rPr lang="en-US" sz="1300" b="1" dirty="0">
                <a:solidFill>
                  <a:srgbClr val="0000FF"/>
                </a:solidFill>
                <a:hlinkClick r:id="rId2"/>
              </a:rPr>
              <a:t>http://</a:t>
            </a:r>
            <a:r>
              <a:rPr lang="en-US" sz="1300" b="1" dirty="0" smtClean="0">
                <a:solidFill>
                  <a:srgbClr val="0000FF"/>
                </a:solidFill>
                <a:hlinkClick r:id="rId2"/>
              </a:rPr>
              <a:t>en.wikipedia.org/wiki/History_of_neuroscience</a:t>
            </a:r>
            <a:endParaRPr lang="en-US" sz="1300" b="1" dirty="0" smtClean="0">
              <a:solidFill>
                <a:srgbClr val="0000FF"/>
              </a:solidFill>
            </a:endParaRPr>
          </a:p>
          <a:p>
            <a:pPr marL="857250" lvl="2" indent="0">
              <a:buNone/>
            </a:pPr>
            <a:endParaRPr lang="en-US" sz="13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Historical Views on The Brain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Rene Descartes (France, 1596-1650)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Believed pineal gland to be “the seat of the soul”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marL="857250" lvl="2" indent="0">
              <a:buNone/>
            </a:pPr>
            <a:endParaRPr lang="en-US" sz="13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File:Illu pituitary pineal gl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566514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en.wikipedia.org/wiki/File:Illu_pituitary_pineal_glands.jpg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2052" name="Picture 4" descr="File:Frans Hals - Portret van René Descar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98" y="3657600"/>
            <a:ext cx="21158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2700" y="2590800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en.wikipedia.org/wiki/Ren%C3%A9_Descartes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200" y="62484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http://en.wikipedia.org/wiki/File:Frans_Hals_-_</a:t>
            </a:r>
            <a:r>
              <a:rPr lang="en-US" sz="1200" dirty="0" smtClean="0">
                <a:hlinkClick r:id="rId6"/>
              </a:rPr>
              <a:t>Portret_van_Ren%C3%A9_Descartes.jpg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43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Historical Views on The Brain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Phrenology</a:t>
            </a:r>
          </a:p>
          <a:p>
            <a:pPr lvl="1"/>
            <a:r>
              <a:rPr lang="en-US" sz="2000" b="1" dirty="0">
                <a:solidFill>
                  <a:srgbClr val="0000FF"/>
                </a:solidFill>
              </a:rPr>
              <a:t>Franz Joseph Gall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     (</a:t>
            </a:r>
            <a:r>
              <a:rPr lang="en-US" sz="2000" b="1" dirty="0">
                <a:solidFill>
                  <a:srgbClr val="0000FF"/>
                </a:solidFill>
              </a:rPr>
              <a:t>Germany 1796)</a:t>
            </a:r>
          </a:p>
          <a:p>
            <a:pPr lvl="1"/>
            <a:endParaRPr lang="en-US" sz="2000" b="1" dirty="0" smtClean="0">
              <a:solidFill>
                <a:srgbClr val="0000FF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00FF"/>
                </a:solidFill>
              </a:rPr>
              <a:t>Different skull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      shapes, sizes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      determine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thoughts, feelings, 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      behavior.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lvl="1"/>
            <a:endParaRPr lang="en-US" sz="2000" b="1" dirty="0" smtClean="0">
              <a:solidFill>
                <a:srgbClr val="0000FF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00FF"/>
                </a:solidFill>
              </a:rPr>
              <a:t>Considered non-scientific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      today, although there is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evidence for considerable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localization of brain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functions. (Skull size is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too crude a measure, though.)</a:t>
            </a:r>
            <a:endParaRPr lang="en-US" sz="2000" b="1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sz="900" b="1" dirty="0" smtClean="0">
              <a:solidFill>
                <a:srgbClr val="0000FF"/>
              </a:solidFill>
            </a:endParaRPr>
          </a:p>
          <a:p>
            <a:pPr marL="857250" lvl="2" indent="0">
              <a:buNone/>
            </a:pPr>
            <a:endParaRPr lang="en-US" sz="13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00800"/>
            <a:ext cx="7620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PhrenologyP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81654"/>
            <a:ext cx="4191000" cy="52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400800"/>
            <a:ext cx="3619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en.wikipedia.org/wiki/File:PhrenologyPix.jpg</a:t>
            </a:r>
            <a:endParaRPr lang="en-US" sz="1200" dirty="0" smtClean="0"/>
          </a:p>
          <a:p>
            <a:pPr algn="ctr"/>
            <a:r>
              <a:rPr lang="en-US" sz="1200" dirty="0" smtClean="0"/>
              <a:t>Public Domain in the United States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57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Cells in the Nervous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Cell Theory</a:t>
            </a:r>
            <a:r>
              <a:rPr lang="en-US" b="1" dirty="0" smtClean="0">
                <a:solidFill>
                  <a:srgbClr val="0000FF"/>
                </a:solidFill>
              </a:rPr>
              <a:t> – Proposed </a:t>
            </a:r>
            <a:r>
              <a:rPr lang="en-US" b="1" dirty="0">
                <a:solidFill>
                  <a:srgbClr val="0000FF"/>
                </a:solidFill>
              </a:rPr>
              <a:t>in 1838 by Matthias Schleiden and by Theodor </a:t>
            </a:r>
            <a:r>
              <a:rPr lang="en-US" b="1" dirty="0" smtClean="0">
                <a:solidFill>
                  <a:srgbClr val="0000FF"/>
                </a:solidFill>
              </a:rPr>
              <a:t>Schwann.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1. All living organisms are composed of one or </a:t>
            </a:r>
            <a:r>
              <a:rPr lang="en-US" b="1" dirty="0" smtClean="0">
                <a:solidFill>
                  <a:srgbClr val="0000FF"/>
                </a:solidFill>
              </a:rPr>
              <a:t>		more </a:t>
            </a:r>
            <a:r>
              <a:rPr lang="en-US" b="1" dirty="0">
                <a:solidFill>
                  <a:srgbClr val="0000FF"/>
                </a:solidFill>
              </a:rPr>
              <a:t>cells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. The cell is the basic unit of structure and </a:t>
            </a:r>
            <a:r>
              <a:rPr lang="en-US" b="1" dirty="0" smtClean="0">
                <a:solidFill>
                  <a:srgbClr val="0000FF"/>
                </a:solidFill>
              </a:rPr>
              <a:t>			organization </a:t>
            </a:r>
            <a:r>
              <a:rPr lang="en-US" b="1" dirty="0">
                <a:solidFill>
                  <a:srgbClr val="0000FF"/>
                </a:solidFill>
              </a:rPr>
              <a:t>in organisms.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. Cells arise from </a:t>
            </a:r>
            <a:r>
              <a:rPr lang="en-US" b="1" dirty="0" smtClean="0">
                <a:solidFill>
                  <a:srgbClr val="0000FF"/>
                </a:solidFill>
              </a:rPr>
              <a:t>other </a:t>
            </a:r>
            <a:r>
              <a:rPr lang="en-US" b="1" dirty="0">
                <a:solidFill>
                  <a:srgbClr val="0000FF"/>
                </a:solidFill>
              </a:rPr>
              <a:t>cells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457200" lvl="1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endParaRPr lang="en-US" sz="13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04001"/>
            <a:ext cx="310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www.thefreedictionary.com/cell+theory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6126163"/>
            <a:ext cx="278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en.wikipedia.org/wiki/Cell_theory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2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Cells in the Nervous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Neuron </a:t>
            </a:r>
            <a:r>
              <a:rPr lang="en-US" b="1" u="sng" dirty="0">
                <a:solidFill>
                  <a:srgbClr val="0000FF"/>
                </a:solidFill>
              </a:rPr>
              <a:t>Doctrine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– The </a:t>
            </a:r>
            <a:r>
              <a:rPr lang="en-US" b="1" dirty="0" smtClean="0">
                <a:solidFill>
                  <a:srgbClr val="FF0000"/>
                </a:solidFill>
              </a:rPr>
              <a:t>nervous </a:t>
            </a:r>
            <a:r>
              <a:rPr lang="en-US" b="1" dirty="0">
                <a:solidFill>
                  <a:srgbClr val="FF0000"/>
                </a:solidFill>
              </a:rPr>
              <a:t>system</a:t>
            </a:r>
            <a:r>
              <a:rPr lang="en-US" b="1" dirty="0">
                <a:solidFill>
                  <a:srgbClr val="0000FF"/>
                </a:solidFill>
              </a:rPr>
              <a:t> is made up of discrete individual cells, a discovery due to decisive neuro-anatomical work of Santiago Ramon y </a:t>
            </a:r>
            <a:r>
              <a:rPr lang="en-US" b="1" dirty="0" err="1" smtClean="0">
                <a:solidFill>
                  <a:srgbClr val="0000FF"/>
                </a:solidFill>
              </a:rPr>
              <a:t>Cajal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sz="1300" b="1" dirty="0">
              <a:solidFill>
                <a:srgbClr val="0000FF"/>
              </a:solidFill>
            </a:endParaRPr>
          </a:p>
          <a:p>
            <a:endParaRPr lang="en-US" sz="13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04001"/>
            <a:ext cx="310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www.thefreedictionary.com/cell+theory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73849" y="6200001"/>
            <a:ext cx="394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encyclopedia.thefreedictionary.com/neuron+doctrine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09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Cells in the Nervous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553200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Drawing of </a:t>
            </a:r>
            <a:r>
              <a:rPr lang="en-US" sz="1200" dirty="0">
                <a:hlinkClick r:id="rId2"/>
              </a:rPr>
              <a:t>Purkinje cells </a:t>
            </a:r>
            <a:r>
              <a:rPr lang="en-US" sz="1200" dirty="0"/>
              <a:t>(A) and </a:t>
            </a:r>
            <a:r>
              <a:rPr lang="en-US" sz="1200" dirty="0">
                <a:hlinkClick r:id="rId3"/>
              </a:rPr>
              <a:t>granule cells </a:t>
            </a:r>
            <a:r>
              <a:rPr lang="en-US" sz="1200" dirty="0"/>
              <a:t>(B) from pigeon cerebellum by Santiago Ramón y </a:t>
            </a:r>
            <a:r>
              <a:rPr lang="en-US" sz="1200" dirty="0" err="1"/>
              <a:t>Cajal</a:t>
            </a:r>
            <a:r>
              <a:rPr lang="en-US" sz="1200" dirty="0"/>
              <a:t>, 1899; </a:t>
            </a:r>
            <a:r>
              <a:rPr lang="en-US" sz="1200" dirty="0" err="1"/>
              <a:t>Instituto</a:t>
            </a:r>
            <a:r>
              <a:rPr lang="en-US" sz="1200" dirty="0"/>
              <a:t> </a:t>
            </a:r>
            <a:r>
              <a:rPr lang="en-US" sz="1200" dirty="0" err="1"/>
              <a:t>Cajal</a:t>
            </a:r>
            <a:r>
              <a:rPr lang="en-US" sz="1200" dirty="0"/>
              <a:t>, Madrid, Spain.</a:t>
            </a:r>
          </a:p>
        </p:txBody>
      </p:sp>
      <p:pic>
        <p:nvPicPr>
          <p:cNvPr id="3074" name="Picture 2" descr="File:PurkinjeCe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49414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95600" y="152399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en.wikipedia.org/wiki/File:PurkinjeCell.jpg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7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Cells in the Nervous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File:Pyramidal hippocampal neuron 4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248400" cy="47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901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commons.wikimedia.org/wiki/File:Pyramidal_hippocampal_neuron_40x.jpg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990600" y="6172200"/>
            <a:ext cx="739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Golgi stained </a:t>
            </a:r>
            <a:r>
              <a:rPr lang="en-US" sz="1400" dirty="0"/>
              <a:t>pyramidal neuron in the hippocampus of an epileptic patient. 40 times magnification.</a:t>
            </a:r>
          </a:p>
        </p:txBody>
      </p:sp>
    </p:spTree>
    <p:extLst>
      <p:ext uri="{BB962C8B-B14F-4D97-AF65-F5344CB8AC3E}">
        <p14:creationId xmlns:p14="http://schemas.microsoft.com/office/powerpoint/2010/main" val="42847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494</Words>
  <Application>Microsoft Office PowerPoint</Application>
  <PresentationFormat>On-screen Show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Biological  Psychology:  Micro Level -  Cells</vt:lpstr>
      <vt:lpstr>Historical Views on The Brain</vt:lpstr>
      <vt:lpstr>Historical Views on The Brain</vt:lpstr>
      <vt:lpstr>Historical Views on The Brain</vt:lpstr>
      <vt:lpstr>Historical Views on The Brain</vt:lpstr>
      <vt:lpstr>Cells in the Nervous System</vt:lpstr>
      <vt:lpstr>Cells in the Nervous System</vt:lpstr>
      <vt:lpstr>Cells in the Nervous System</vt:lpstr>
      <vt:lpstr>Cells in the Nervous System</vt:lpstr>
      <vt:lpstr>Cells in the Nervous System</vt:lpstr>
      <vt:lpstr>Cells in the Nervous System</vt:lpstr>
      <vt:lpstr>Cells in the Nervous System</vt:lpstr>
      <vt:lpstr>Cells in the Nervous System</vt:lpstr>
      <vt:lpstr>PowerPoint Presentation</vt:lpstr>
      <vt:lpstr>Cells in the Nervous System</vt:lpstr>
      <vt:lpstr>Cells in the Nervous System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94</cp:revision>
  <cp:lastPrinted>2017-09-04T21:46:59Z</cp:lastPrinted>
  <dcterms:created xsi:type="dcterms:W3CDTF">2014-01-20T19:44:22Z</dcterms:created>
  <dcterms:modified xsi:type="dcterms:W3CDTF">2017-09-04T22:30:19Z</dcterms:modified>
</cp:coreProperties>
</file>