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70" r:id="rId8"/>
    <p:sldId id="271" r:id="rId9"/>
    <p:sldId id="261" r:id="rId10"/>
    <p:sldId id="264" r:id="rId11"/>
    <p:sldId id="266" r:id="rId12"/>
    <p:sldId id="262" r:id="rId13"/>
    <p:sldId id="265" r:id="rId14"/>
    <p:sldId id="273" r:id="rId15"/>
    <p:sldId id="277" r:id="rId16"/>
    <p:sldId id="267" r:id="rId17"/>
    <p:sldId id="272" r:id="rId18"/>
    <p:sldId id="268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7647-7BAF-4F9E-89C9-9918F8BB3BA8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5C8-3D0F-422B-9201-0665254F2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7647-7BAF-4F9E-89C9-9918F8BB3BA8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5C8-3D0F-422B-9201-0665254F2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7647-7BAF-4F9E-89C9-9918F8BB3BA8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5C8-3D0F-422B-9201-0665254F2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7647-7BAF-4F9E-89C9-9918F8BB3BA8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5C8-3D0F-422B-9201-0665254F2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7647-7BAF-4F9E-89C9-9918F8BB3BA8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5C8-3D0F-422B-9201-0665254F2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7647-7BAF-4F9E-89C9-9918F8BB3BA8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5C8-3D0F-422B-9201-0665254F2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7647-7BAF-4F9E-89C9-9918F8BB3BA8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5C8-3D0F-422B-9201-0665254F2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7647-7BAF-4F9E-89C9-9918F8BB3BA8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5C8-3D0F-422B-9201-0665254F2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7647-7BAF-4F9E-89C9-9918F8BB3BA8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5C8-3D0F-422B-9201-0665254F2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7647-7BAF-4F9E-89C9-9918F8BB3BA8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5C8-3D0F-422B-9201-0665254F2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7647-7BAF-4F9E-89C9-9918F8BB3BA8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5C8-3D0F-422B-9201-0665254F2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97647-7BAF-4F9E-89C9-9918F8BB3BA8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995C8-3D0F-422B-9201-0665254F2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Mathematics throughout the </a:t>
            </a:r>
            <a:r>
              <a:rPr lang="en-US" dirty="0" smtClean="0"/>
              <a:t>CS Curriculum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Support by NSF #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Operation</a:t>
            </a:r>
            <a:r>
              <a:rPr lang="en-US" dirty="0" smtClean="0"/>
              <a:t> </a:t>
            </a:r>
            <a:r>
              <a:rPr lang="en-US" dirty="0" err="1" smtClean="0"/>
              <a:t>PlusTwo</a:t>
            </a:r>
            <a:r>
              <a:rPr lang="en-US" dirty="0" smtClean="0"/>
              <a:t>(</a:t>
            </a:r>
            <a:r>
              <a:rPr lang="en-US" b="1" dirty="0" smtClean="0"/>
              <a:t>updates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: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requires</a:t>
            </a:r>
            <a:r>
              <a:rPr lang="en-US" dirty="0" smtClean="0"/>
              <a:t> ??</a:t>
            </a:r>
            <a:endParaRPr lang="en-US" dirty="0" smtClean="0"/>
          </a:p>
          <a:p>
            <a:pPr>
              <a:buNone/>
            </a:pPr>
            <a:r>
              <a:rPr lang="en-US" b="1" dirty="0" smtClean="0">
                <a:cs typeface="Lucida Sans Unicode"/>
              </a:rPr>
              <a:t>	</a:t>
            </a:r>
            <a:r>
              <a:rPr lang="en-US" b="1" dirty="0" smtClean="0">
                <a:cs typeface="Lucida Sans Unicode"/>
              </a:rPr>
              <a:t>ensures</a:t>
            </a:r>
            <a:r>
              <a:rPr lang="en-US" dirty="0" smtClean="0">
                <a:cs typeface="Lucida Sans Unicode"/>
              </a:rPr>
              <a:t> </a:t>
            </a:r>
            <a:r>
              <a:rPr lang="en-US" dirty="0" err="1" smtClean="0">
                <a:cs typeface="Lucida Sans Unicode"/>
              </a:rPr>
              <a:t>i</a:t>
            </a:r>
            <a:r>
              <a:rPr lang="en-US" dirty="0" smtClean="0">
                <a:cs typeface="Lucida Sans Unicode"/>
              </a:rPr>
              <a:t> = #</a:t>
            </a:r>
            <a:r>
              <a:rPr lang="en-US" dirty="0" err="1" smtClean="0">
                <a:cs typeface="Lucida Sans Unicode"/>
              </a:rPr>
              <a:t>i</a:t>
            </a:r>
            <a:r>
              <a:rPr lang="en-US" dirty="0" smtClean="0">
                <a:cs typeface="Lucida Sans Unicode"/>
              </a:rPr>
              <a:t> + </a:t>
            </a:r>
            <a:r>
              <a:rPr lang="en-US" dirty="0" smtClean="0">
                <a:cs typeface="Lucida Sans Unicode"/>
              </a:rPr>
              <a:t>2;</a:t>
            </a:r>
            <a:r>
              <a:rPr lang="en-US" dirty="0" smtClean="0"/>
              <a:t>	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Code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	Increment(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pPr lvl="1">
              <a:buNone/>
            </a:pPr>
            <a:r>
              <a:rPr lang="en-US" dirty="0" smtClean="0"/>
              <a:t>		Increment(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pPr lvl="1"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Operation</a:t>
            </a:r>
            <a:r>
              <a:rPr lang="en-US" dirty="0" smtClean="0"/>
              <a:t> Increment (</a:t>
            </a:r>
            <a:r>
              <a:rPr lang="en-US" b="1" dirty="0" smtClean="0"/>
              <a:t>updates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: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b="1" dirty="0" smtClean="0"/>
              <a:t>	requires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Lucida Sans Unicode"/>
                <a:cs typeface="Lucida Sans Unicode"/>
              </a:rPr>
              <a:t>&lt; </a:t>
            </a:r>
            <a:r>
              <a:rPr lang="en-US" dirty="0" err="1" smtClean="0">
                <a:cs typeface="Lucida Sans Unicode"/>
              </a:rPr>
              <a:t>max_int</a:t>
            </a:r>
            <a:r>
              <a:rPr lang="en-US" dirty="0" smtClean="0">
                <a:cs typeface="Lucida Sans Unicode"/>
              </a:rPr>
              <a:t>;</a:t>
            </a:r>
          </a:p>
          <a:p>
            <a:pPr lvl="1">
              <a:buNone/>
            </a:pPr>
            <a:r>
              <a:rPr lang="en-US" b="1" dirty="0" smtClean="0">
                <a:cs typeface="Lucida Sans Unicode"/>
              </a:rPr>
              <a:t>   ensures</a:t>
            </a:r>
            <a:r>
              <a:rPr lang="en-US" dirty="0" smtClean="0">
                <a:cs typeface="Lucida Sans Unicode"/>
              </a:rPr>
              <a:t> </a:t>
            </a:r>
            <a:r>
              <a:rPr lang="en-US" dirty="0" err="1" smtClean="0">
                <a:cs typeface="Lucida Sans Unicode"/>
              </a:rPr>
              <a:t>i</a:t>
            </a:r>
            <a:r>
              <a:rPr lang="en-US" dirty="0" smtClean="0">
                <a:cs typeface="Lucida Sans Unicode"/>
              </a:rPr>
              <a:t> = #</a:t>
            </a:r>
            <a:r>
              <a:rPr lang="en-US" dirty="0" err="1" smtClean="0">
                <a:cs typeface="Lucida Sans Unicode"/>
              </a:rPr>
              <a:t>i</a:t>
            </a:r>
            <a:r>
              <a:rPr lang="en-US" dirty="0" smtClean="0">
                <a:cs typeface="Lucida Sans Unicode"/>
              </a:rPr>
              <a:t> + 1;</a:t>
            </a:r>
          </a:p>
          <a:p>
            <a:pPr lvl="1">
              <a:buNone/>
            </a:pPr>
            <a:endParaRPr lang="en-US" dirty="0" smtClean="0">
              <a:cs typeface="Lucida Sans Unicode"/>
            </a:endParaRPr>
          </a:p>
          <a:p>
            <a:pPr lvl="1">
              <a:buNone/>
            </a:pPr>
            <a:r>
              <a:rPr lang="en-US" dirty="0" smtClean="0">
                <a:cs typeface="Lucida Sans Unicode"/>
              </a:rPr>
              <a:t>No need to see</a:t>
            </a:r>
            <a:endParaRPr lang="en-US" dirty="0" smtClean="0">
              <a:cs typeface="Lucida Sans Unicode"/>
            </a:endParaRPr>
          </a:p>
          <a:p>
            <a:pPr lvl="1">
              <a:buNone/>
            </a:pPr>
            <a:r>
              <a:rPr lang="en-US" dirty="0" smtClean="0">
                <a:cs typeface="Lucida Sans Unicode"/>
              </a:rPr>
              <a:t>Code   </a:t>
            </a:r>
          </a:p>
          <a:p>
            <a:pPr lvl="1">
              <a:buNone/>
            </a:pPr>
            <a:r>
              <a:rPr lang="en-US" dirty="0" smtClean="0">
                <a:cs typeface="Lucida Sans Unicode"/>
              </a:rPr>
              <a:t>       	</a:t>
            </a:r>
            <a:r>
              <a:rPr lang="en-US" dirty="0" err="1" smtClean="0">
                <a:cs typeface="Lucida Sans Unicode"/>
              </a:rPr>
              <a:t>i</a:t>
            </a:r>
            <a:r>
              <a:rPr lang="en-US" dirty="0" smtClean="0">
                <a:cs typeface="Lucida Sans Unicode"/>
              </a:rPr>
              <a:t> </a:t>
            </a:r>
            <a:r>
              <a:rPr lang="en-US" dirty="0" smtClean="0">
                <a:cs typeface="Lucida Sans Unicode"/>
              </a:rPr>
              <a:t>:= </a:t>
            </a:r>
            <a:r>
              <a:rPr lang="en-US" dirty="0" err="1" smtClean="0">
                <a:cs typeface="Lucida Sans Unicode"/>
              </a:rPr>
              <a:t>i</a:t>
            </a:r>
            <a:r>
              <a:rPr lang="en-US" dirty="0" smtClean="0">
                <a:cs typeface="Lucida Sans Unicode"/>
              </a:rPr>
              <a:t> + 1;</a:t>
            </a:r>
          </a:p>
          <a:p>
            <a:pPr lvl="1">
              <a:buNone/>
            </a:pPr>
            <a:r>
              <a:rPr lang="en-US" dirty="0" smtClean="0">
                <a:cs typeface="Lucida Sans Unicode"/>
              </a:rPr>
              <a:t>    	    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Operation</a:t>
            </a:r>
            <a:r>
              <a:rPr lang="en-US" dirty="0" smtClean="0"/>
              <a:t> </a:t>
            </a:r>
            <a:r>
              <a:rPr lang="en-US" dirty="0" err="1" smtClean="0"/>
              <a:t>PlusTwo</a:t>
            </a:r>
            <a:r>
              <a:rPr lang="en-US" dirty="0" smtClean="0"/>
              <a:t>(</a:t>
            </a:r>
            <a:r>
              <a:rPr lang="en-US" b="1" dirty="0" smtClean="0"/>
              <a:t>updates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: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b="1" dirty="0" smtClean="0"/>
              <a:t>   requires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Lucida Sans Unicode"/>
                <a:cs typeface="Lucida Sans Unicode"/>
              </a:rPr>
              <a:t>&lt; </a:t>
            </a:r>
            <a:r>
              <a:rPr lang="en-US" dirty="0" err="1" smtClean="0">
                <a:cs typeface="Lucida Sans Unicode"/>
              </a:rPr>
              <a:t>max_int</a:t>
            </a:r>
            <a:r>
              <a:rPr lang="en-US" dirty="0" smtClean="0">
                <a:cs typeface="Lucida Sans Unicode"/>
              </a:rPr>
              <a:t> - 1;</a:t>
            </a:r>
          </a:p>
          <a:p>
            <a:pPr lvl="1">
              <a:buNone/>
            </a:pPr>
            <a:r>
              <a:rPr lang="en-US" b="1" dirty="0" smtClean="0">
                <a:cs typeface="Lucida Sans Unicode"/>
              </a:rPr>
              <a:t>   ensures</a:t>
            </a:r>
            <a:r>
              <a:rPr lang="en-US" dirty="0" smtClean="0">
                <a:cs typeface="Lucida Sans Unicode"/>
              </a:rPr>
              <a:t> </a:t>
            </a:r>
            <a:r>
              <a:rPr lang="en-US" dirty="0" err="1" smtClean="0">
                <a:cs typeface="Lucida Sans Unicode"/>
              </a:rPr>
              <a:t>i</a:t>
            </a:r>
            <a:r>
              <a:rPr lang="en-US" dirty="0" smtClean="0">
                <a:cs typeface="Lucida Sans Unicode"/>
              </a:rPr>
              <a:t> = #</a:t>
            </a:r>
            <a:r>
              <a:rPr lang="en-US" dirty="0" err="1" smtClean="0">
                <a:cs typeface="Lucida Sans Unicode"/>
              </a:rPr>
              <a:t>i</a:t>
            </a:r>
            <a:r>
              <a:rPr lang="en-US" dirty="0" smtClean="0">
                <a:cs typeface="Lucida Sans Unicode"/>
              </a:rPr>
              <a:t> + 2</a:t>
            </a:r>
            <a:r>
              <a:rPr lang="en-US" dirty="0" smtClean="0">
                <a:cs typeface="Lucida Sans Unicode"/>
              </a:rPr>
              <a:t>;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Code  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	Increment(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pPr lvl="1">
              <a:buNone/>
            </a:pPr>
            <a:r>
              <a:rPr lang="en-US" dirty="0" smtClean="0"/>
              <a:t>		Increment(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pPr lvl="1"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PlusTwo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r>
                        <a:rPr lang="en-US" baseline="0" dirty="0" smtClean="0"/>
                        <a:t>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Confirm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I0 &lt; </a:t>
                      </a:r>
                      <a:r>
                        <a:rPr lang="en-US" dirty="0" err="1" smtClean="0"/>
                        <a:t>max_int</a:t>
                      </a:r>
                      <a:r>
                        <a:rPr lang="en-US" smtClean="0"/>
                        <a:t> - 1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Increment(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i1</a:t>
                      </a:r>
                      <a:r>
                        <a:rPr lang="en-US" baseline="0" dirty="0" smtClean="0"/>
                        <a:t> = i0 + 1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i1  &lt; </a:t>
                      </a:r>
                      <a:r>
                        <a:rPr lang="en-US" dirty="0" err="1" smtClean="0"/>
                        <a:t>max_int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Increment(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i2 = i1 + 1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i2</a:t>
                      </a:r>
                      <a:r>
                        <a:rPr lang="en-US" baseline="0" dirty="0" smtClean="0"/>
                        <a:t>  = i0 + 2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 Methods in Software Engineering</a:t>
            </a:r>
          </a:p>
          <a:p>
            <a:r>
              <a:rPr lang="en-US" dirty="0" smtClean="0"/>
              <a:t>Algorithms (Distinction between proving an algorithm and that an implementation meets the specification of the algorithm)</a:t>
            </a:r>
          </a:p>
          <a:p>
            <a:r>
              <a:rPr lang="en-US" dirty="0" smtClean="0"/>
              <a:t>Theory of Programming Languages</a:t>
            </a:r>
          </a:p>
          <a:p>
            <a:pPr lvl="1"/>
            <a:r>
              <a:rPr lang="en-US" dirty="0" smtClean="0"/>
              <a:t>(Verifying Compiler Challenge)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Methods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at end of text</a:t>
            </a:r>
          </a:p>
          <a:p>
            <a:r>
              <a:rPr lang="en-US" smtClean="0"/>
              <a:t>Missing altogether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Precise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requires</a:t>
            </a:r>
            <a:r>
              <a:rPr lang="en-US" dirty="0" smtClean="0"/>
              <a:t> </a:t>
            </a:r>
            <a:r>
              <a:rPr lang="en-US" dirty="0" smtClean="0"/>
              <a:t>clause (pre-condition)</a:t>
            </a:r>
          </a:p>
          <a:p>
            <a:r>
              <a:rPr lang="en-US" b="1" dirty="0" smtClean="0"/>
              <a:t>ensures</a:t>
            </a:r>
            <a:r>
              <a:rPr lang="en-US" dirty="0" smtClean="0"/>
              <a:t> </a:t>
            </a:r>
            <a:r>
              <a:rPr lang="en-US" dirty="0" smtClean="0"/>
              <a:t>clause (post-condition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loop invariants</a:t>
            </a:r>
          </a:p>
          <a:p>
            <a:r>
              <a:rPr lang="en-US" dirty="0" smtClean="0"/>
              <a:t>Math modeling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Stack_Family</a:t>
            </a:r>
            <a:r>
              <a:rPr lang="en-US" dirty="0" smtClean="0"/>
              <a:t> </a:t>
            </a:r>
            <a:r>
              <a:rPr lang="en-US" b="1" dirty="0" err="1" smtClean="0"/>
              <a:t>is_modeled_by</a:t>
            </a:r>
            <a:r>
              <a:rPr lang="en-US" dirty="0" smtClean="0"/>
              <a:t> </a:t>
            </a:r>
            <a:r>
              <a:rPr lang="en-US" dirty="0" err="1" smtClean="0"/>
              <a:t>Str</a:t>
            </a:r>
            <a:r>
              <a:rPr lang="en-US" dirty="0" smtClean="0"/>
              <a:t>(Entry)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exemplar</a:t>
            </a:r>
            <a:r>
              <a:rPr lang="en-US" dirty="0" smtClean="0"/>
              <a:t> S;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Initialization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/>
              <a:t>ensures</a:t>
            </a:r>
            <a:r>
              <a:rPr lang="en-US" dirty="0" smtClean="0"/>
              <a:t> S = </a:t>
            </a:r>
            <a:r>
              <a:rPr lang="el-GR" dirty="0" smtClean="0"/>
              <a:t>Λ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Note:  Entry is a generic type.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Operation</a:t>
            </a:r>
            <a:r>
              <a:rPr lang="en-US" dirty="0" smtClean="0"/>
              <a:t> Push(</a:t>
            </a:r>
            <a:r>
              <a:rPr lang="en-US" b="1" dirty="0" smtClean="0"/>
              <a:t>alters</a:t>
            </a:r>
            <a:r>
              <a:rPr lang="en-US" dirty="0" smtClean="0"/>
              <a:t> E: Entry; </a:t>
            </a:r>
            <a:r>
              <a:rPr lang="en-US" b="1" dirty="0" smtClean="0"/>
              <a:t>updates</a:t>
            </a:r>
            <a:r>
              <a:rPr lang="en-US" dirty="0" smtClean="0"/>
              <a:t> S: Stack);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b="1" dirty="0" smtClean="0"/>
              <a:t>requires</a:t>
            </a:r>
            <a:r>
              <a:rPr lang="en-US" dirty="0" smtClean="0"/>
              <a:t> |S| &lt; </a:t>
            </a:r>
            <a:r>
              <a:rPr lang="en-US" dirty="0" err="1" smtClean="0"/>
              <a:t>Max_Depth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b="1" dirty="0" smtClean="0"/>
              <a:t>ensures</a:t>
            </a:r>
            <a:r>
              <a:rPr lang="en-US" dirty="0" smtClean="0"/>
              <a:t>  S = &lt;#E&gt; o #S;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Operation</a:t>
            </a:r>
            <a:r>
              <a:rPr lang="en-US" dirty="0" smtClean="0"/>
              <a:t> Pop(</a:t>
            </a:r>
            <a:r>
              <a:rPr lang="en-US" b="1" dirty="0" smtClean="0"/>
              <a:t>replaces</a:t>
            </a:r>
            <a:r>
              <a:rPr lang="en-US" dirty="0" smtClean="0"/>
              <a:t> R: Entry; </a:t>
            </a:r>
            <a:r>
              <a:rPr lang="en-US" b="1" dirty="0" smtClean="0"/>
              <a:t>updates</a:t>
            </a:r>
            <a:r>
              <a:rPr lang="en-US" dirty="0" smtClean="0"/>
              <a:t> S: Stack);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b="1" dirty="0" smtClean="0"/>
              <a:t>requires</a:t>
            </a:r>
            <a:r>
              <a:rPr lang="en-US" dirty="0" smtClean="0"/>
              <a:t> |S| &gt; 0;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b="1" dirty="0" smtClean="0"/>
              <a:t>ensures</a:t>
            </a:r>
            <a:r>
              <a:rPr lang="en-US" dirty="0" smtClean="0"/>
              <a:t> #S = &lt;R&gt; o S;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Rules for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code: </a:t>
            </a:r>
            <a:r>
              <a:rPr lang="en-US" b="1" dirty="0" smtClean="0"/>
              <a:t>Assume </a:t>
            </a:r>
            <a:r>
              <a:rPr lang="en-US" dirty="0" smtClean="0"/>
              <a:t>B; code1; </a:t>
            </a:r>
            <a:r>
              <a:rPr lang="en-US" b="1" dirty="0" smtClean="0"/>
              <a:t>Confirm </a:t>
            </a:r>
            <a:r>
              <a:rPr lang="en-US" dirty="0" smtClean="0"/>
              <a:t>Q;</a:t>
            </a:r>
          </a:p>
          <a:p>
            <a:r>
              <a:rPr lang="en-US" dirty="0" smtClean="0"/>
              <a:t>code; </a:t>
            </a:r>
            <a:r>
              <a:rPr lang="en-US" b="1" dirty="0" smtClean="0"/>
              <a:t>Assume </a:t>
            </a:r>
            <a:r>
              <a:rPr lang="en-US" dirty="0" smtClean="0"/>
              <a:t>B; code2; </a:t>
            </a:r>
            <a:r>
              <a:rPr lang="en-US" b="1" dirty="0" smtClean="0"/>
              <a:t>Confirm </a:t>
            </a:r>
            <a:r>
              <a:rPr lang="en-US" dirty="0" smtClean="0"/>
              <a:t>Q;</a:t>
            </a:r>
          </a:p>
          <a:p>
            <a:r>
              <a:rPr lang="en-US" dirty="0" smtClean="0"/>
              <a:t>--------------------------------------------------------------</a:t>
            </a:r>
          </a:p>
          <a:p>
            <a:r>
              <a:rPr lang="en-US" dirty="0" smtClean="0"/>
              <a:t>code; </a:t>
            </a:r>
            <a:r>
              <a:rPr lang="en-US" b="1" dirty="0" smtClean="0"/>
              <a:t>If B then</a:t>
            </a:r>
            <a:r>
              <a:rPr lang="en-US" dirty="0" smtClean="0"/>
              <a:t> code1 </a:t>
            </a:r>
            <a:r>
              <a:rPr lang="en-US" b="1" dirty="0" smtClean="0"/>
              <a:t>else</a:t>
            </a:r>
            <a:r>
              <a:rPr lang="en-US" dirty="0" smtClean="0"/>
              <a:t> code2; </a:t>
            </a:r>
            <a:r>
              <a:rPr lang="en-US" b="1" dirty="0" err="1" smtClean="0"/>
              <a:t>endif</a:t>
            </a:r>
            <a:r>
              <a:rPr lang="en-US" dirty="0" smtClean="0"/>
              <a:t>; </a:t>
            </a:r>
            <a:r>
              <a:rPr lang="en-US" b="1" dirty="0" smtClean="0"/>
              <a:t>Confirm </a:t>
            </a:r>
            <a:r>
              <a:rPr lang="en-US" dirty="0" smtClean="0"/>
              <a:t>Q;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CS faculty agree that math is important.</a:t>
            </a:r>
          </a:p>
          <a:p>
            <a:r>
              <a:rPr lang="en-US" dirty="0" smtClean="0"/>
              <a:t>Discrete Math is usually required.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Automated generation of VC’s</a:t>
            </a:r>
          </a:p>
          <a:p>
            <a:r>
              <a:rPr lang="en-US" dirty="0" smtClean="0"/>
              <a:t>http://resolve.cs.clemson.edu/interface/#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meet the challenges of current software, students need</a:t>
            </a:r>
          </a:p>
          <a:p>
            <a:pPr lvl="1"/>
            <a:r>
              <a:rPr lang="en-US" dirty="0" smtClean="0"/>
              <a:t>To reason about large programs modularly</a:t>
            </a:r>
          </a:p>
          <a:p>
            <a:pPr lvl="1"/>
            <a:r>
              <a:rPr lang="en-US" dirty="0" smtClean="0"/>
              <a:t>To read and write mathematical specs</a:t>
            </a:r>
          </a:p>
          <a:p>
            <a:pPr lvl="1"/>
            <a:r>
              <a:rPr lang="en-US" dirty="0" smtClean="0"/>
              <a:t>To distinguish between spec and implementation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study math, but don’t see the connection to their CS courses.</a:t>
            </a:r>
          </a:p>
          <a:p>
            <a:r>
              <a:rPr lang="en-US" dirty="0" smtClean="0"/>
              <a:t>Content</a:t>
            </a:r>
          </a:p>
          <a:p>
            <a:r>
              <a:rPr lang="en-US" dirty="0" smtClean="0"/>
              <a:t>Reasoning </a:t>
            </a:r>
            <a:r>
              <a:rPr lang="en-US" dirty="0" smtClean="0"/>
              <a:t>skills</a:t>
            </a:r>
          </a:p>
          <a:p>
            <a:r>
              <a:rPr lang="en-US" dirty="0" smtClean="0"/>
              <a:t>Why Reasoning Skills?</a:t>
            </a:r>
            <a:endParaRPr lang="en-US" dirty="0" smtClean="0"/>
          </a:p>
          <a:p>
            <a:r>
              <a:rPr lang="en-US" dirty="0" smtClean="0"/>
              <a:t>What Reasoning Skills??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Software is too large for one person to understand at the code level.</a:t>
            </a:r>
          </a:p>
          <a:p>
            <a:r>
              <a:rPr lang="en-US" dirty="0" smtClean="0"/>
              <a:t>Software engineers must work at the modular level.</a:t>
            </a:r>
          </a:p>
          <a:p>
            <a:r>
              <a:rPr lang="en-US" dirty="0" smtClean="0"/>
              <a:t>How do we prepare future programmers?</a:t>
            </a:r>
          </a:p>
          <a:p>
            <a:r>
              <a:rPr lang="en-US" dirty="0" smtClean="0"/>
              <a:t>What do they need to know?</a:t>
            </a:r>
          </a:p>
          <a:p>
            <a:r>
              <a:rPr lang="en-US" dirty="0" smtClean="0"/>
              <a:t>How can they reason about large programs composed of many parts?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reasoning skills are necessary?</a:t>
            </a:r>
            <a:br>
              <a:rPr lang="en-US" dirty="0" smtClean="0"/>
            </a:br>
            <a:r>
              <a:rPr lang="en-US" dirty="0" smtClean="0"/>
              <a:t>Concept Inventory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Boolean Logic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 Logic Symbols, Standard Proof Techniques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Discrete Math Structures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Sets,</a:t>
                      </a:r>
                      <a:r>
                        <a:rPr lang="en-US" baseline="0" dirty="0" smtClean="0"/>
                        <a:t> Strings, Numbers, Relations, and other mathematical theories as needed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Precise Specifications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Mathematical Descriptions of Software </a:t>
                      </a:r>
                      <a:r>
                        <a:rPr lang="en-US" baseline="0" dirty="0" smtClean="0"/>
                        <a:t> interfaces for clients and implementers.</a:t>
                      </a:r>
                    </a:p>
                    <a:p>
                      <a:r>
                        <a:rPr lang="en-US" baseline="0" dirty="0" smtClean="0"/>
                        <a:t>Math models for structures</a:t>
                      </a:r>
                    </a:p>
                    <a:p>
                      <a:r>
                        <a:rPr lang="en-US" baseline="0" dirty="0" smtClean="0"/>
                        <a:t>Pre and Post conditions for operations.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Modular Reasoning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Each Module needs to be</a:t>
                      </a:r>
                      <a:r>
                        <a:rPr lang="en-US" baseline="0" dirty="0" smtClean="0"/>
                        <a:t> proven correct only once.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Verification</a:t>
                      </a:r>
                      <a:r>
                        <a:rPr lang="en-US" baseline="0" dirty="0" smtClean="0"/>
                        <a:t> Conditions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Mathematical Assertions equivalent to the correctness of the program.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Correctness Proofs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 of Proof Techniques to the program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in All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Introductory Level Programming</a:t>
            </a:r>
          </a:p>
          <a:p>
            <a:r>
              <a:rPr lang="en-US" dirty="0" smtClean="0"/>
              <a:t>Data Structures and Algorithms</a:t>
            </a:r>
          </a:p>
          <a:p>
            <a:r>
              <a:rPr lang="en-US" dirty="0" smtClean="0"/>
              <a:t>Software Engineering</a:t>
            </a:r>
          </a:p>
          <a:p>
            <a:r>
              <a:rPr lang="en-US" dirty="0" smtClean="0"/>
              <a:t>Theory of Programming Languages</a:t>
            </a:r>
          </a:p>
          <a:p>
            <a:r>
              <a:rPr lang="en-US" dirty="0" smtClean="0"/>
              <a:t>Electives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search in C++ library</a:t>
            </a:r>
          </a:p>
          <a:p>
            <a:r>
              <a:rPr lang="en-US" dirty="0" smtClean="0"/>
              <a:t>Proven correct?</a:t>
            </a:r>
          </a:p>
          <a:p>
            <a:r>
              <a:rPr lang="en-US" dirty="0" smtClean="0"/>
              <a:t>Failed!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Precise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distinguish between mathematical integers and computer integers</a:t>
            </a:r>
          </a:p>
          <a:p>
            <a:r>
              <a:rPr lang="en-US" dirty="0" smtClean="0"/>
              <a:t>Specs take this distinction into account.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Introductory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Informal and Formal Reasoning</a:t>
            </a:r>
          </a:p>
          <a:p>
            <a:r>
              <a:rPr lang="en-US" dirty="0" smtClean="0"/>
              <a:t>Reasoning Tables</a:t>
            </a:r>
          </a:p>
          <a:p>
            <a:r>
              <a:rPr lang="en-US" dirty="0" smtClean="0"/>
              <a:t>Reasoning </a:t>
            </a:r>
            <a:r>
              <a:rPr lang="en-US" dirty="0" smtClean="0"/>
              <a:t>based on specification without needing to see code.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548</Words>
  <Application>Microsoft Office PowerPoint</Application>
  <PresentationFormat>On-screen Show (4:3)</PresentationFormat>
  <Paragraphs>131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Mathematics throughout the CS Curriculum</vt:lpstr>
      <vt:lpstr>General Consensus</vt:lpstr>
      <vt:lpstr>The Problem</vt:lpstr>
      <vt:lpstr>Beyond the Classroom</vt:lpstr>
      <vt:lpstr>What reasoning skills are necessary? Concept Inventory</vt:lpstr>
      <vt:lpstr>Apply in All Courses</vt:lpstr>
      <vt:lpstr>Motivation for Reasoning</vt:lpstr>
      <vt:lpstr>Need Precise Specs</vt:lpstr>
      <vt:lpstr>Introductory Programming</vt:lpstr>
      <vt:lpstr>Example</vt:lpstr>
      <vt:lpstr>Increment</vt:lpstr>
      <vt:lpstr>Example</vt:lpstr>
      <vt:lpstr>Reasoning Table</vt:lpstr>
      <vt:lpstr>Upper Level</vt:lpstr>
      <vt:lpstr>Formal Methods Unit</vt:lpstr>
      <vt:lpstr>Precise Specifications</vt:lpstr>
      <vt:lpstr>Stack Model</vt:lpstr>
      <vt:lpstr>Example</vt:lpstr>
      <vt:lpstr>Proof Rules for Verification</vt:lpstr>
      <vt:lpstr>Verification Conditions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Mathematical Reasoning across the CS Curriculum</dc:title>
  <dc:creator>Joan Krone</dc:creator>
  <cp:lastModifiedBy>Joan Krone</cp:lastModifiedBy>
  <cp:revision>40</cp:revision>
  <dcterms:created xsi:type="dcterms:W3CDTF">2011-09-06T19:33:44Z</dcterms:created>
  <dcterms:modified xsi:type="dcterms:W3CDTF">2011-09-21T17:35:50Z</dcterms:modified>
</cp:coreProperties>
</file>