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7" r:id="rId3"/>
    <p:sldId id="259" r:id="rId4"/>
    <p:sldId id="258" r:id="rId5"/>
    <p:sldId id="261" r:id="rId6"/>
    <p:sldId id="262" r:id="rId7"/>
    <p:sldId id="267" r:id="rId8"/>
    <p:sldId id="268" r:id="rId9"/>
    <p:sldId id="281" r:id="rId10"/>
    <p:sldId id="260" r:id="rId11"/>
    <p:sldId id="263" r:id="rId12"/>
    <p:sldId id="264" r:id="rId13"/>
    <p:sldId id="265" r:id="rId14"/>
    <p:sldId id="269" r:id="rId15"/>
    <p:sldId id="294" r:id="rId16"/>
    <p:sldId id="273" r:id="rId17"/>
    <p:sldId id="270" r:id="rId18"/>
    <p:sldId id="266" r:id="rId19"/>
    <p:sldId id="271" r:id="rId20"/>
    <p:sldId id="272" r:id="rId21"/>
    <p:sldId id="274" r:id="rId22"/>
    <p:sldId id="275" r:id="rId23"/>
    <p:sldId id="276" r:id="rId24"/>
    <p:sldId id="277" r:id="rId25"/>
    <p:sldId id="278" r:id="rId26"/>
    <p:sldId id="279" r:id="rId27"/>
    <p:sldId id="280" r:id="rId28"/>
    <p:sldId id="282" r:id="rId29"/>
    <p:sldId id="283" r:id="rId30"/>
    <p:sldId id="284" r:id="rId31"/>
    <p:sldId id="285" r:id="rId32"/>
    <p:sldId id="286" r:id="rId33"/>
    <p:sldId id="287" r:id="rId34"/>
    <p:sldId id="292" r:id="rId35"/>
    <p:sldId id="288" r:id="rId36"/>
    <p:sldId id="289" r:id="rId37"/>
    <p:sldId id="290" r:id="rId38"/>
    <p:sldId id="293" r:id="rId39"/>
    <p:sldId id="295" r:id="rId40"/>
    <p:sldId id="296" r:id="rId41"/>
    <p:sldId id="29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 initials="J" lastIdx="17" clrIdx="0"/>
  <p:cmAuthor id="1" name="DUWindows7" initials="D" lastIdx="5"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9-20T15:50:59.812" idx="3">
    <p:pos x="10" y="10"/>
    <p:text>I see you're using curly braces and 'int' for the type name which implies a Java/C++ look.  But you also declare the parameter using a colon, which implies a Resolve look.</p:text>
  </p:cm>
</p:cmLst>
</file>

<file path=ppt/comments/comment10.xml><?xml version="1.0" encoding="utf-8"?>
<p:cmLst xmlns:a="http://schemas.openxmlformats.org/drawingml/2006/main" xmlns:r="http://schemas.openxmlformats.org/officeDocument/2006/relationships" xmlns:p="http://schemas.openxmlformats.org/presentationml/2006/main">
  <p:cm authorId="0" dt="2011-09-20T16:12:20.232" idx="12">
    <p:pos x="10" y="10"/>
    <p:text>In the 2nd bullet list below, parens are used to introduce an example or to clarify.  I saw the Length ( |alpha| )
line in bullet #3, and I saw a call to an operation called Length.</p:text>
  </p:cm>
</p:cmLst>
</file>

<file path=ppt/comments/comment11.xml><?xml version="1.0" encoding="utf-8"?>
<p:cmLst xmlns:a="http://schemas.openxmlformats.org/drawingml/2006/main" xmlns:r="http://schemas.openxmlformats.org/officeDocument/2006/relationships" xmlns:p="http://schemas.openxmlformats.org/presentationml/2006/main">
  <p:cm authorId="0" dt="2011-09-20T16:15:34.325" idx="13">
    <p:pos x="10" y="10"/>
    <p:text>OK, I see that you are setting up the reasoning table to catch the problem with Do_Nothing having a requires clause of true.</p:text>
  </p:cm>
  <p:cm authorId="0" dt="2011-09-20T16:16:17.079" idx="14">
    <p:pos x="106" y="106"/>
    <p:text>I'll bring a handout with the Stack spec so that the attendees will have it available when they do the Exercise on the next slide.  They'll need it for requires/ensures clauses for Pop and Push</p:text>
  </p:cm>
  <p:cm authorId="1" dt="2011-09-21T09:55:55.151" idx="3">
    <p:pos x="202" y="202"/>
    <p:text>Great!  I'll count on you to help them see that they will need a requries clause and to have table forms ready.
Thanks.</p:text>
  </p:cm>
</p:cmLst>
</file>

<file path=ppt/comments/comment12.xml><?xml version="1.0" encoding="utf-8"?>
<p:cmLst xmlns:a="http://schemas.openxmlformats.org/drawingml/2006/main" xmlns:r="http://schemas.openxmlformats.org/officeDocument/2006/relationships" xmlns:p="http://schemas.openxmlformats.org/presentationml/2006/main">
  <p:cm authorId="0" dt="2011-09-20T16:19:24.254" idx="15">
    <p:pos x="10" y="10"/>
    <p:text>So is the "problem" with the 1st bullet that in the reasoning table we only have  ...  in the assumes column in State 0?</p:text>
  </p:cm>
  <p:cm authorId="1" dt="2011-09-21T10:00:00.913" idx="4">
    <p:pos x="106" y="106"/>
    <p:text>They'll need to see 2 things :
1.  They'll need to know something about Pop for the program to work and that without the requires clause the reasoning fails.
2. The requries clause would be different if a Push were done first.
I hesititate to do this example just because we could make an argument that this is bad programming because you shouldn't need to know anything about thei implememtation in order to do the reasoning.
A purest would say that this implementation is wrong, because it doesn't meet the spec.  The only proper implmentations would be ones that do not Push or Pop.  they might check length or anything that doesn't need a require clause.
</p:text>
  </p:cm>
</p:cmLst>
</file>

<file path=ppt/comments/comment13.xml><?xml version="1.0" encoding="utf-8"?>
<p:cmLst xmlns:a="http://schemas.openxmlformats.org/drawingml/2006/main" xmlns:r="http://schemas.openxmlformats.org/officeDocument/2006/relationships" xmlns:p="http://schemas.openxmlformats.org/presentationml/2006/main">
  <p:cm authorId="0" dt="2011-09-20T16:20:30.396" idx="16">
    <p:pos x="10" y="10"/>
    <p:text>What about a handout that gives them the Queue spec without the requires and ensures clauses for all the operations, and they have to fill in those for this "Work" slide?</p:text>
  </p:cm>
  <p:cm authorId="1" dt="2011-09-21T10:01:22.744" idx="5">
    <p:pos x="106" y="106"/>
    <p:text>Excellent idea.  I'll bring some handouts for this.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1-09-20T15:52:13.243" idx="4">
    <p:pos x="10" y="10"/>
    <p:text>What are we going to have them do here?</p:text>
  </p:cm>
  <p:cm authorId="1" dt="2011-09-21T09:29:12.349" idx="1">
    <p:pos x="106" y="106"/>
    <p:text>informal reasoning to see if the ensures clause is met.  Talk about how the requires clause fits in, including briefvtalk about defensive programming.</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1-09-20T15:53:01.305" idx="5">
    <p:pos x="10" y="10"/>
    <p:text>I'm thinking that when we say "write specifications", we could say "write specifications (i.e., requires and ensures clauses)"</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1-09-20T15:53:35.696" idx="6">
    <p:pos x="10" y="10"/>
    <p:text>Same here, "Specify" becomes "Specify (by writing requires/ensures clauses)"</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1-09-20T15:57:06.033" idx="7">
    <p:pos x="10" y="10"/>
    <p:text>I'm thinking I can show them in a detailed way how to build the reasoning table for PlusTwo, and then have them build a reasoning table for TakeAwayTwo.</p:text>
  </p:cm>
  <p:cm authorId="1" dt="2011-09-21T09:35:30.066" idx="2">
    <p:pos x="106" y="106"/>
    <p:text>That sounds great.  Should we put this talbe up, but remove some of the entries, so you can add them later?  I guess we could animate the entries and work together as a group to fill in the table.  Then you can suggest decrement by 2, maybe hinting about min_int.</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1-09-20T15:59:32.777" idx="8">
    <p:pos x="10" y="10"/>
    <p:text>There's no 'requires' clause.  Yet overflow/underflow could happen.  Did you intend that?  I looked at later slides to see if you   mention it later, but didn't see it.</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1-09-20T15:59:52.771" idx="9">
    <p:pos x="10" y="10"/>
    <p:text>No 'requires' clause.</p:text>
  </p:cm>
</p:cmLst>
</file>

<file path=ppt/comments/comment8.xml><?xml version="1.0" encoding="utf-8"?>
<p:cmLst xmlns:a="http://schemas.openxmlformats.org/drawingml/2006/main" xmlns:r="http://schemas.openxmlformats.org/officeDocument/2006/relationships" xmlns:p="http://schemas.openxmlformats.org/presentationml/2006/main">
  <p:cm authorId="0" dt="2011-09-20T16:08:30.321" idx="10">
    <p:pos x="10" y="10"/>
    <p:text>Here is the exact language used for Push on Sun's web page that you referenced in previous slide:
"Pushes an item onto the top of this stack."</p:text>
  </p:cm>
  <p:cm authorId="0" dt="2011-09-20T16:09:19.088" idx="11">
    <p:pos x="106" y="106"/>
    <p:text>Java's AddElement uses the naming convention:  addElement</p:text>
  </p:cm>
</p:cmLst>
</file>

<file path=ppt/comments/comment9.xml><?xml version="1.0" encoding="utf-8"?>
<p:cmLst xmlns:a="http://schemas.openxmlformats.org/drawingml/2006/main" xmlns:r="http://schemas.openxmlformats.org/officeDocument/2006/relationships" xmlns:p="http://schemas.openxmlformats.org/presentationml/2006/main">
  <p:cm authorId="0" dt="2011-09-20T16:31:09.155" idx="17">
    <p:pos x="10" y="10"/>
    <p:text>It looks like you're missing a vertical bar for 
|input| &lt; Max_Int
on the middle bullet.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4BF733-B4DC-4BF4-8EDD-43EF10BCAEA2}" type="datetimeFigureOut">
              <a:rPr lang="en-US" smtClean="0"/>
              <a:pPr/>
              <a:t>9/22/2011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194211-3E6D-49DF-B5E9-B2259C762E85}" type="slidenum">
              <a:rPr lang="en-US" smtClean="0"/>
              <a:pPr/>
              <a:t>‹#›</a:t>
            </a:fld>
            <a:endParaRPr lang="en-US"/>
          </a:p>
        </p:txBody>
      </p:sp>
    </p:spTree>
    <p:extLst>
      <p:ext uri="{BB962C8B-B14F-4D97-AF65-F5344CB8AC3E}">
        <p14:creationId xmlns:p14="http://schemas.microsoft.com/office/powerpoint/2010/main" val="3442915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What?  How?  </a:t>
            </a:r>
            <a:r>
              <a:rPr lang="en-US" smtClean="0"/>
              <a:t>Where?</a:t>
            </a:r>
            <a:endParaRPr lang="en-US"/>
          </a:p>
        </p:txBody>
      </p:sp>
      <p:sp>
        <p:nvSpPr>
          <p:cNvPr id="4" name="Slide Number Placeholder 3"/>
          <p:cNvSpPr>
            <a:spLocks noGrp="1"/>
          </p:cNvSpPr>
          <p:nvPr>
            <p:ph type="sldNum" sz="quarter" idx="10"/>
          </p:nvPr>
        </p:nvSpPr>
        <p:spPr/>
        <p:txBody>
          <a:bodyPr/>
          <a:lstStyle/>
          <a:p>
            <a:fld id="{98194211-3E6D-49DF-B5E9-B2259C762E8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194211-3E6D-49DF-B5E9-B2259C762E85}" type="slidenum">
              <a:rPr lang="en-US" smtClean="0"/>
              <a:pPr/>
              <a:t>6</a:t>
            </a:fld>
            <a:endParaRPr lang="en-US"/>
          </a:p>
        </p:txBody>
      </p:sp>
    </p:spTree>
    <p:extLst>
      <p:ext uri="{BB962C8B-B14F-4D97-AF65-F5344CB8AC3E}">
        <p14:creationId xmlns:p14="http://schemas.microsoft.com/office/powerpoint/2010/main" val="403606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CABB804-0307-467E-B9AA-0AEF18A45C0D}" type="datetimeFigureOut">
              <a:rPr lang="en-US" smtClean="0"/>
              <a:pPr/>
              <a:t>9/22/2011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EF80116-897B-4DD5-9D7B-4636F4B246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ABB804-0307-467E-B9AA-0AEF18A45C0D}"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80116-897B-4DD5-9D7B-4636F4B246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ABB804-0307-467E-B9AA-0AEF18A45C0D}"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80116-897B-4DD5-9D7B-4636F4B246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ABB804-0307-467E-B9AA-0AEF18A45C0D}"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80116-897B-4DD5-9D7B-4636F4B246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ABB804-0307-467E-B9AA-0AEF18A45C0D}"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80116-897B-4DD5-9D7B-4636F4B246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ABB804-0307-467E-B9AA-0AEF18A45C0D}"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80116-897B-4DD5-9D7B-4636F4B246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ABB804-0307-467E-B9AA-0AEF18A45C0D}" type="datetimeFigureOut">
              <a:rPr lang="en-US" smtClean="0"/>
              <a:pPr/>
              <a:t>9/22/2011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F80116-897B-4DD5-9D7B-4636F4B246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ABB804-0307-467E-B9AA-0AEF18A45C0D}" type="datetimeFigureOut">
              <a:rPr lang="en-US" smtClean="0"/>
              <a:pPr/>
              <a:t>9/22/2011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F80116-897B-4DD5-9D7B-4636F4B246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BB804-0307-467E-B9AA-0AEF18A45C0D}" type="datetimeFigureOut">
              <a:rPr lang="en-US" smtClean="0"/>
              <a:pPr/>
              <a:t>9/22/2011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F80116-897B-4DD5-9D7B-4636F4B246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ABB804-0307-467E-B9AA-0AEF18A45C0D}"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80116-897B-4DD5-9D7B-4636F4B246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ABB804-0307-467E-B9AA-0AEF18A45C0D}"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EF80116-897B-4DD5-9D7B-4636F4B246C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ABB804-0307-467E-B9AA-0AEF18A45C0D}" type="datetimeFigureOut">
              <a:rPr lang="en-US" smtClean="0"/>
              <a:pPr/>
              <a:t>9/22/2011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EF80116-897B-4DD5-9D7B-4636F4B246C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s.clemson.edu/group/resolve/teaching/reasoning.html" TargetMode="External"/><Relationship Id="rId2" Type="http://schemas.openxmlformats.org/officeDocument/2006/relationships/hyperlink" Target="http://www.cse.ohio-state.edu/rs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doc.java.sun.com/DocWeb/api/java.util.Queue" TargetMode="External"/><Relationship Id="rId2" Type="http://schemas.openxmlformats.org/officeDocument/2006/relationships/hyperlink" Target="http://doc.java.sun.com/DocWeb/api/java.util.Stac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Applying Mathematical Reasoning throughout the CS Curriculum</a:t>
            </a:r>
            <a:br>
              <a:rPr lang="en-US"/>
            </a:br>
            <a:endParaRPr lang="en-US"/>
          </a:p>
        </p:txBody>
      </p:sp>
      <p:sp>
        <p:nvSpPr>
          <p:cNvPr id="3" name="Subtitle 2"/>
          <p:cNvSpPr>
            <a:spLocks noGrp="1"/>
          </p:cNvSpPr>
          <p:nvPr>
            <p:ph type="subTitle" idx="1"/>
          </p:nvPr>
        </p:nvSpPr>
        <p:spPr/>
        <p:txBody>
          <a:bodyPr/>
          <a:lstStyle/>
          <a:p>
            <a:r>
              <a:rPr lang="en-US" dirty="0" smtClean="0"/>
              <a:t>Addressing the Challenges of </a:t>
            </a:r>
            <a:r>
              <a:rPr lang="en-US" smtClean="0"/>
              <a:t>Current Software</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p:txBody>
          <a:bodyPr/>
          <a:lstStyle/>
          <a:p>
            <a:r>
              <a:rPr lang="en-US" dirty="0" smtClean="0"/>
              <a:t>Specify (write </a:t>
            </a:r>
            <a:r>
              <a:rPr lang="en-US" b="1" dirty="0" smtClean="0"/>
              <a:t>requires</a:t>
            </a:r>
            <a:r>
              <a:rPr lang="en-US" dirty="0" smtClean="0"/>
              <a:t> and </a:t>
            </a:r>
            <a:r>
              <a:rPr lang="en-US" b="1" dirty="0" smtClean="0"/>
              <a:t>ensures</a:t>
            </a:r>
            <a:r>
              <a:rPr lang="en-US" dirty="0" smtClean="0"/>
              <a:t> clauses )an operation that receives an integer and returns the value of that integer plus two.</a:t>
            </a:r>
          </a:p>
          <a:p>
            <a:r>
              <a:rPr lang="en-US" dirty="0" smtClean="0"/>
              <a:t>Implement your operation assuming you can access the  operation “Increment.”</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b="1" dirty="0" smtClean="0"/>
              <a:t>Operation</a:t>
            </a:r>
            <a:r>
              <a:rPr lang="en-US" dirty="0" smtClean="0"/>
              <a:t> </a:t>
            </a:r>
            <a:r>
              <a:rPr lang="en-US" dirty="0" err="1" smtClean="0"/>
              <a:t>PlusTwo</a:t>
            </a:r>
            <a:r>
              <a:rPr lang="en-US" dirty="0" smtClean="0"/>
              <a:t>(</a:t>
            </a:r>
            <a:r>
              <a:rPr lang="en-US" b="1" dirty="0" smtClean="0"/>
              <a:t>updates</a:t>
            </a:r>
            <a:r>
              <a:rPr lang="en-US" dirty="0" smtClean="0"/>
              <a:t> </a:t>
            </a:r>
            <a:r>
              <a:rPr lang="en-US" dirty="0" err="1" smtClean="0"/>
              <a:t>i</a:t>
            </a:r>
            <a:r>
              <a:rPr lang="en-US" dirty="0" smtClean="0"/>
              <a:t>: </a:t>
            </a:r>
            <a:r>
              <a:rPr lang="en-US" dirty="0" err="1" smtClean="0"/>
              <a:t>int</a:t>
            </a:r>
            <a:r>
              <a:rPr lang="en-US" dirty="0" smtClean="0"/>
              <a:t>);</a:t>
            </a:r>
          </a:p>
          <a:p>
            <a:pPr>
              <a:buNone/>
            </a:pPr>
            <a:r>
              <a:rPr lang="en-US" dirty="0" smtClean="0"/>
              <a:t>	</a:t>
            </a:r>
            <a:r>
              <a:rPr lang="en-US" b="1" dirty="0" smtClean="0"/>
              <a:t>requires</a:t>
            </a:r>
            <a:r>
              <a:rPr lang="en-US" dirty="0" smtClean="0"/>
              <a:t> </a:t>
            </a:r>
            <a:r>
              <a:rPr lang="en-US" dirty="0" err="1" smtClean="0"/>
              <a:t>i</a:t>
            </a:r>
            <a:r>
              <a:rPr lang="en-US" dirty="0" smtClean="0"/>
              <a:t> &lt; </a:t>
            </a:r>
            <a:r>
              <a:rPr lang="en-US" dirty="0" err="1" smtClean="0"/>
              <a:t>max_int</a:t>
            </a:r>
            <a:r>
              <a:rPr lang="en-US" dirty="0" smtClean="0"/>
              <a:t> – 1;</a:t>
            </a:r>
          </a:p>
          <a:p>
            <a:pPr>
              <a:buNone/>
            </a:pPr>
            <a:r>
              <a:rPr lang="en-US" dirty="0" smtClean="0"/>
              <a:t>	</a:t>
            </a:r>
            <a:r>
              <a:rPr lang="en-US" b="1" dirty="0" smtClean="0"/>
              <a:t>ensures</a:t>
            </a:r>
            <a:r>
              <a:rPr lang="en-US" dirty="0" smtClean="0"/>
              <a:t> </a:t>
            </a:r>
            <a:r>
              <a:rPr lang="en-US" dirty="0" err="1" smtClean="0"/>
              <a:t>i</a:t>
            </a:r>
            <a:r>
              <a:rPr lang="en-US" dirty="0" smtClean="0"/>
              <a:t> = #</a:t>
            </a:r>
            <a:r>
              <a:rPr lang="en-US" dirty="0" err="1" smtClean="0"/>
              <a:t>i</a:t>
            </a:r>
            <a:r>
              <a:rPr lang="en-US" dirty="0" smtClean="0"/>
              <a:t> + 2;</a:t>
            </a:r>
          </a:p>
          <a:p>
            <a:pPr>
              <a:buNone/>
            </a:pPr>
            <a:r>
              <a:rPr lang="en-US" dirty="0" err="1" smtClean="0"/>
              <a:t>PlusTwo</a:t>
            </a:r>
            <a:r>
              <a:rPr lang="en-US" dirty="0" smtClean="0"/>
              <a:t>( </a:t>
            </a:r>
            <a:r>
              <a:rPr lang="en-US" b="1" dirty="0" smtClean="0"/>
              <a:t>updates</a:t>
            </a:r>
            <a:r>
              <a:rPr lang="en-US" dirty="0" smtClean="0"/>
              <a:t> </a:t>
            </a:r>
            <a:r>
              <a:rPr lang="en-US" dirty="0" err="1" smtClean="0"/>
              <a:t>i</a:t>
            </a:r>
            <a:r>
              <a:rPr lang="en-US" dirty="0" smtClean="0"/>
              <a:t>: </a:t>
            </a:r>
            <a:r>
              <a:rPr lang="en-US" dirty="0" err="1" smtClean="0"/>
              <a:t>int</a:t>
            </a:r>
            <a:r>
              <a:rPr lang="en-US" dirty="0" smtClean="0"/>
              <a:t>)</a:t>
            </a:r>
          </a:p>
          <a:p>
            <a:pPr>
              <a:buNone/>
            </a:pPr>
            <a:r>
              <a:rPr lang="en-US" dirty="0" smtClean="0"/>
              <a:t>		Increment(</a:t>
            </a:r>
            <a:r>
              <a:rPr lang="en-US" dirty="0" err="1" smtClean="0"/>
              <a:t>i</a:t>
            </a:r>
            <a:r>
              <a:rPr lang="en-US" dirty="0" smtClean="0"/>
              <a:t>);</a:t>
            </a:r>
          </a:p>
          <a:p>
            <a:pPr>
              <a:buNone/>
            </a:pPr>
            <a:r>
              <a:rPr lang="en-US" dirty="0" smtClean="0"/>
              <a:t>		Increment(</a:t>
            </a:r>
            <a:r>
              <a:rPr lang="en-US" dirty="0" err="1" smtClean="0"/>
              <a:t>i</a:t>
            </a:r>
            <a:r>
              <a:rPr lang="en-US" dirty="0" smtClean="0"/>
              <a:t>);</a:t>
            </a:r>
          </a:p>
          <a:p>
            <a:pPr>
              <a:buNone/>
            </a:pPr>
            <a:r>
              <a:rPr lang="en-US" b="1" dirty="0"/>
              <a:t>e</a:t>
            </a:r>
            <a:r>
              <a:rPr lang="en-US" b="1" dirty="0" smtClean="0"/>
              <a:t>nd</a:t>
            </a:r>
            <a:r>
              <a:rPr lang="en-US" dirty="0" smtClean="0"/>
              <a:t> </a:t>
            </a:r>
            <a:r>
              <a:rPr lang="en-US" dirty="0" err="1" smtClean="0"/>
              <a:t>PlusTwo</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about the Program</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Table</a:t>
            </a:r>
            <a:endParaRPr lang="en-US" dirty="0"/>
          </a:p>
        </p:txBody>
      </p:sp>
      <p:graphicFrame>
        <p:nvGraphicFramePr>
          <p:cNvPr id="4" name="Content Placeholder 3"/>
          <p:cNvGraphicFramePr>
            <a:graphicFrameLocks noGrp="1"/>
          </p:cNvGraphicFramePr>
          <p:nvPr>
            <p:ph idx="1"/>
          </p:nvPr>
        </p:nvGraphicFramePr>
        <p:xfrm>
          <a:off x="457200" y="1935163"/>
          <a:ext cx="8229600" cy="33375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Operation</a:t>
                      </a:r>
                      <a:r>
                        <a:rPr lang="en-US" baseline="0" dirty="0" smtClean="0"/>
                        <a:t>  </a:t>
                      </a:r>
                      <a:r>
                        <a:rPr lang="en-US" baseline="0" dirty="0" err="1" smtClean="0"/>
                        <a:t>PlusTwo</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State</a:t>
                      </a:r>
                      <a:r>
                        <a:rPr lang="en-US" baseline="0" dirty="0" smtClean="0"/>
                        <a:t> Number</a:t>
                      </a:r>
                      <a:endParaRPr lang="en-US" dirty="0"/>
                    </a:p>
                  </a:txBody>
                  <a:tcPr/>
                </a:tc>
                <a:tc>
                  <a:txBody>
                    <a:bodyPr/>
                    <a:lstStyle/>
                    <a:p>
                      <a:r>
                        <a:rPr lang="en-US" dirty="0" smtClean="0"/>
                        <a:t>Assume</a:t>
                      </a:r>
                      <a:endParaRPr lang="en-US" dirty="0"/>
                    </a:p>
                  </a:txBody>
                  <a:tcPr/>
                </a:tc>
                <a:tc>
                  <a:txBody>
                    <a:bodyPr/>
                    <a:lstStyle/>
                    <a:p>
                      <a:r>
                        <a:rPr lang="en-US" dirty="0" smtClean="0"/>
                        <a:t>Confirm</a:t>
                      </a:r>
                      <a:endParaRPr lang="en-US" dirty="0"/>
                    </a:p>
                  </a:txBody>
                  <a:tcPr/>
                </a:tc>
              </a:tr>
              <a:tr h="370840">
                <a:tc>
                  <a:txBody>
                    <a:bodyPr/>
                    <a:lstStyle/>
                    <a:p>
                      <a:r>
                        <a:rPr lang="en-US" dirty="0" smtClean="0"/>
                        <a:t>0</a:t>
                      </a:r>
                      <a:endParaRPr lang="en-US" dirty="0"/>
                    </a:p>
                  </a:txBody>
                  <a:tcPr/>
                </a:tc>
                <a:tc>
                  <a:txBody>
                    <a:bodyPr/>
                    <a:lstStyle/>
                    <a:p>
                      <a:endParaRPr lang="en-US" dirty="0"/>
                    </a:p>
                  </a:txBody>
                  <a:tcPr/>
                </a:tc>
                <a:tc>
                  <a:txBody>
                    <a:bodyPr/>
                    <a:lstStyle/>
                    <a:p>
                      <a:r>
                        <a:rPr lang="en-US" dirty="0" err="1" smtClean="0"/>
                        <a:t>i</a:t>
                      </a:r>
                      <a:r>
                        <a:rPr lang="en-US" dirty="0" smtClean="0"/>
                        <a:t>  &lt; </a:t>
                      </a:r>
                      <a:r>
                        <a:rPr lang="en-US" dirty="0" err="1" smtClean="0"/>
                        <a:t>max_int</a:t>
                      </a:r>
                      <a:r>
                        <a:rPr lang="en-US" dirty="0" smtClean="0"/>
                        <a:t> - 1</a:t>
                      </a:r>
                      <a:endParaRPr lang="en-US" dirty="0"/>
                    </a:p>
                  </a:txBody>
                  <a:tcPr/>
                </a:tc>
              </a:tr>
              <a:tr h="370840">
                <a:tc>
                  <a:txBody>
                    <a:bodyPr/>
                    <a:lstStyle/>
                    <a:p>
                      <a:r>
                        <a:rPr lang="en-US" dirty="0" smtClean="0"/>
                        <a:t>Increment(</a:t>
                      </a:r>
                      <a:r>
                        <a:rPr lang="en-US" dirty="0" err="1" smtClean="0"/>
                        <a:t>i</a:t>
                      </a:r>
                      <a:r>
                        <a:rPr lang="en-US" dirty="0" smtClean="0"/>
                        <a:t>)</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1</a:t>
                      </a:r>
                      <a:endParaRPr lang="en-US" dirty="0"/>
                    </a:p>
                  </a:txBody>
                  <a:tcPr/>
                </a:tc>
                <a:tc>
                  <a:txBody>
                    <a:bodyPr/>
                    <a:lstStyle/>
                    <a:p>
                      <a:r>
                        <a:rPr lang="en-US" dirty="0" smtClean="0"/>
                        <a:t>i1</a:t>
                      </a:r>
                      <a:r>
                        <a:rPr lang="en-US" baseline="0" dirty="0" smtClean="0"/>
                        <a:t> = i0 + 1</a:t>
                      </a:r>
                      <a:endParaRPr lang="en-US" dirty="0"/>
                    </a:p>
                  </a:txBody>
                  <a:tcPr/>
                </a:tc>
                <a:tc>
                  <a:txBody>
                    <a:bodyPr/>
                    <a:lstStyle/>
                    <a:p>
                      <a:r>
                        <a:rPr lang="en-US" dirty="0" err="1" smtClean="0"/>
                        <a:t>i</a:t>
                      </a:r>
                      <a:r>
                        <a:rPr lang="en-US" dirty="0" smtClean="0"/>
                        <a:t>  &lt; </a:t>
                      </a:r>
                      <a:r>
                        <a:rPr lang="en-US" dirty="0" err="1" smtClean="0"/>
                        <a:t>max_int</a:t>
                      </a:r>
                      <a:endParaRPr lang="en-US" dirty="0"/>
                    </a:p>
                  </a:txBody>
                  <a:tcPr/>
                </a:tc>
              </a:tr>
              <a:tr h="370840">
                <a:tc>
                  <a:txBody>
                    <a:bodyPr/>
                    <a:lstStyle/>
                    <a:p>
                      <a:r>
                        <a:rPr lang="en-US" dirty="0" smtClean="0"/>
                        <a:t>Increment(</a:t>
                      </a:r>
                      <a:r>
                        <a:rPr lang="en-US" dirty="0" err="1" smtClean="0"/>
                        <a:t>i</a:t>
                      </a:r>
                      <a:r>
                        <a:rPr lang="en-US" dirty="0" smtClean="0"/>
                        <a:t>)</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2</a:t>
                      </a:r>
                      <a:endParaRPr lang="en-US" dirty="0"/>
                    </a:p>
                  </a:txBody>
                  <a:tcPr/>
                </a:tc>
                <a:tc>
                  <a:txBody>
                    <a:bodyPr/>
                    <a:lstStyle/>
                    <a:p>
                      <a:r>
                        <a:rPr lang="en-US" dirty="0" smtClean="0"/>
                        <a:t>i2 = i1 + 1</a:t>
                      </a:r>
                      <a:endParaRPr lang="en-US" dirty="0"/>
                    </a:p>
                  </a:txBody>
                  <a:tcPr/>
                </a:tc>
                <a:tc>
                  <a:txBody>
                    <a:bodyPr/>
                    <a:lstStyle/>
                    <a:p>
                      <a:r>
                        <a:rPr lang="en-US" dirty="0" smtClean="0"/>
                        <a:t>i2</a:t>
                      </a:r>
                      <a:r>
                        <a:rPr lang="en-US" baseline="0" dirty="0" smtClean="0"/>
                        <a:t>  = i0 + 2</a:t>
                      </a:r>
                      <a:endParaRPr lang="en-US" dirty="0"/>
                    </a:p>
                  </a:txBody>
                  <a:tcPr/>
                </a:tc>
              </a:tr>
              <a:tr h="370840">
                <a:tc>
                  <a:txBody>
                    <a:bodyPr/>
                    <a:lstStyle/>
                    <a:p>
                      <a:endParaRPr lang="en-US" dirty="0" smtClean="0"/>
                    </a:p>
                  </a:txBody>
                  <a:tcPr/>
                </a:tc>
                <a:tc>
                  <a:txBody>
                    <a:bodyPr/>
                    <a:lstStyle/>
                    <a:p>
                      <a:endParaRPr lang="en-US" dirty="0"/>
                    </a:p>
                  </a:txBody>
                  <a:tcPr/>
                </a:tc>
                <a:tc>
                  <a:txBody>
                    <a:bodyPr/>
                    <a:lstStyle/>
                    <a:p>
                      <a:endParaRPr lang="en-US" dirty="0"/>
                    </a:p>
                  </a:txBody>
                  <a:tcPr/>
                </a:tc>
              </a:tr>
              <a:tr h="370840">
                <a:tc>
                  <a:txBody>
                    <a:bodyPr/>
                    <a:lstStyle/>
                    <a:p>
                      <a:endParaRPr lang="en-US" dirty="0" smtClean="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p:txBody>
          <a:bodyPr/>
          <a:lstStyle/>
          <a:p>
            <a:pPr marL="0" indent="0">
              <a:buNone/>
            </a:pPr>
            <a:r>
              <a:rPr lang="en-US" sz="2000" dirty="0"/>
              <a:t> </a:t>
            </a:r>
            <a:r>
              <a:rPr lang="en-US" sz="2000" dirty="0" smtClean="0"/>
              <a:t>    Specification</a:t>
            </a:r>
            <a:r>
              <a:rPr lang="en-US" sz="2000" dirty="0"/>
              <a:t>: </a:t>
            </a:r>
            <a:r>
              <a:rPr lang="en-US" sz="2000" b="1" dirty="0"/>
              <a:t>Operation</a:t>
            </a:r>
            <a:r>
              <a:rPr lang="en-US" sz="2000" dirty="0"/>
              <a:t> Exchange(</a:t>
            </a:r>
            <a:r>
              <a:rPr lang="en-US" sz="2000" b="1" dirty="0"/>
              <a:t>updates</a:t>
            </a:r>
            <a:r>
              <a:rPr lang="en-US" sz="2000" dirty="0"/>
              <a:t> I, J: Integer</a:t>
            </a:r>
            <a:r>
              <a:rPr lang="en-US" sz="2000" dirty="0" smtClean="0"/>
              <a:t>);</a:t>
            </a:r>
          </a:p>
          <a:p>
            <a:pPr marL="0" indent="0">
              <a:buNone/>
            </a:pPr>
            <a:r>
              <a:rPr lang="en-US" sz="2000" dirty="0"/>
              <a:t>	</a:t>
            </a:r>
            <a:r>
              <a:rPr lang="en-US" sz="2000" dirty="0" smtClean="0"/>
              <a:t> </a:t>
            </a:r>
            <a:r>
              <a:rPr lang="en-US" sz="2000" b="1" dirty="0"/>
              <a:t>ensures</a:t>
            </a:r>
            <a:r>
              <a:rPr lang="en-US" sz="2000" dirty="0"/>
              <a:t> I = #J and J = #I; </a:t>
            </a:r>
          </a:p>
          <a:p>
            <a:pPr marL="0" indent="0">
              <a:buNone/>
            </a:pPr>
            <a:r>
              <a:rPr lang="en-US" sz="2000" dirty="0"/>
              <a:t/>
            </a:r>
            <a:br>
              <a:rPr lang="en-US" sz="2000" dirty="0"/>
            </a:br>
            <a:r>
              <a:rPr lang="en-US" sz="2000" dirty="0" smtClean="0"/>
              <a:t>     Code</a:t>
            </a:r>
            <a:r>
              <a:rPr lang="en-US" sz="2000" dirty="0"/>
              <a:t>: </a:t>
            </a:r>
            <a:r>
              <a:rPr lang="en-US" sz="2000" b="1" dirty="0"/>
              <a:t>Procedure</a:t>
            </a:r>
            <a:r>
              <a:rPr lang="en-US" sz="2000" dirty="0"/>
              <a:t> Exchange(</a:t>
            </a:r>
            <a:r>
              <a:rPr lang="en-US" sz="2000" b="1" dirty="0"/>
              <a:t>updates</a:t>
            </a:r>
            <a:r>
              <a:rPr lang="en-US" sz="2000" dirty="0"/>
              <a:t> I, J: Integer); </a:t>
            </a:r>
            <a:endParaRPr lang="en-US" sz="2000" dirty="0" smtClean="0"/>
          </a:p>
          <a:p>
            <a:pPr marL="0" indent="0">
              <a:buNone/>
            </a:pPr>
            <a:r>
              <a:rPr lang="en-US" sz="2000" dirty="0"/>
              <a:t>	</a:t>
            </a:r>
            <a:r>
              <a:rPr lang="en-US" sz="2000" dirty="0" smtClean="0"/>
              <a:t>I </a:t>
            </a:r>
            <a:r>
              <a:rPr lang="en-US" sz="2000" dirty="0"/>
              <a:t>:= Sum(I, J);</a:t>
            </a:r>
            <a:br>
              <a:rPr lang="en-US" sz="2000" dirty="0"/>
            </a:br>
            <a:r>
              <a:rPr lang="en-US" sz="2000" dirty="0" smtClean="0"/>
              <a:t>	J </a:t>
            </a:r>
            <a:r>
              <a:rPr lang="en-US" sz="2000" dirty="0"/>
              <a:t>:= Difference(I, J);</a:t>
            </a:r>
            <a:br>
              <a:rPr lang="en-US" sz="2000" dirty="0"/>
            </a:br>
            <a:r>
              <a:rPr lang="en-US" sz="2000" dirty="0" smtClean="0"/>
              <a:t>	I </a:t>
            </a:r>
            <a:r>
              <a:rPr lang="en-US" sz="2000" dirty="0"/>
              <a:t>:= Difference(I, J); </a:t>
            </a:r>
          </a:p>
          <a:p>
            <a:pPr marL="0" indent="0">
              <a:buNone/>
            </a:pPr>
            <a:r>
              <a:rPr lang="en-US" sz="2000" b="1" dirty="0" smtClean="0"/>
              <a:t>     End</a:t>
            </a:r>
            <a:r>
              <a:rPr lang="en-US" sz="2000" dirty="0" smtClean="0"/>
              <a:t> Exchange; </a:t>
            </a:r>
          </a:p>
          <a:p>
            <a:endParaRPr lang="en-US" dirty="0"/>
          </a:p>
        </p:txBody>
      </p:sp>
    </p:spTree>
    <p:extLst>
      <p:ext uri="{BB962C8B-B14F-4D97-AF65-F5344CB8AC3E}">
        <p14:creationId xmlns:p14="http://schemas.microsoft.com/office/powerpoint/2010/main" val="530956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 Specs Sufficient?</a:t>
            </a:r>
            <a:endParaRPr lang="en-US" dirty="0"/>
          </a:p>
        </p:txBody>
      </p:sp>
      <p:sp>
        <p:nvSpPr>
          <p:cNvPr id="3" name="Content Placeholder 2"/>
          <p:cNvSpPr>
            <a:spLocks noGrp="1"/>
          </p:cNvSpPr>
          <p:nvPr>
            <p:ph idx="1"/>
          </p:nvPr>
        </p:nvSpPr>
        <p:spPr/>
        <p:txBody>
          <a:bodyPr/>
          <a:lstStyle/>
          <a:p>
            <a:r>
              <a:rPr lang="en-US" dirty="0" smtClean="0"/>
              <a:t>What about </a:t>
            </a:r>
            <a:r>
              <a:rPr lang="en-US" dirty="0" err="1" smtClean="0"/>
              <a:t>min_int</a:t>
            </a:r>
            <a:r>
              <a:rPr lang="en-US" dirty="0" smtClean="0"/>
              <a:t> and </a:t>
            </a:r>
            <a:r>
              <a:rPr lang="en-US" dirty="0" err="1" smtClean="0"/>
              <a:t>max_int</a:t>
            </a:r>
            <a:r>
              <a:rPr lang="en-US" dirty="0" smtClean="0"/>
              <a:t>?</a:t>
            </a:r>
          </a:p>
          <a:p>
            <a:endParaRPr lang="en-US" dirty="0"/>
          </a:p>
          <a:p>
            <a:r>
              <a:rPr lang="en-US" dirty="0" smtClean="0"/>
              <a:t>Add a requires clause</a:t>
            </a:r>
            <a:endParaRPr lang="en-US" dirty="0"/>
          </a:p>
        </p:txBody>
      </p:sp>
    </p:spTree>
    <p:extLst>
      <p:ext uri="{BB962C8B-B14F-4D97-AF65-F5344CB8AC3E}">
        <p14:creationId xmlns:p14="http://schemas.microsoft.com/office/powerpoint/2010/main" val="208657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to Know</a:t>
            </a:r>
            <a:endParaRPr lang="en-US" dirty="0"/>
          </a:p>
        </p:txBody>
      </p:sp>
      <p:sp>
        <p:nvSpPr>
          <p:cNvPr id="3" name="Content Placeholder 2"/>
          <p:cNvSpPr>
            <a:spLocks noGrp="1"/>
          </p:cNvSpPr>
          <p:nvPr>
            <p:ph idx="1"/>
          </p:nvPr>
        </p:nvSpPr>
        <p:spPr/>
        <p:txBody>
          <a:bodyPr/>
          <a:lstStyle/>
          <a:p>
            <a:endParaRPr lang="en-US" sz="2400" b="1" dirty="0" smtClean="0"/>
          </a:p>
          <a:p>
            <a:pPr marL="0" indent="0">
              <a:buNone/>
            </a:pPr>
            <a:r>
              <a:rPr lang="en-US" sz="2400" b="1" dirty="0" smtClean="0"/>
              <a:t>Operation</a:t>
            </a:r>
            <a:r>
              <a:rPr lang="en-US" sz="2400" dirty="0" smtClean="0"/>
              <a:t> Difference (updates I: </a:t>
            </a:r>
            <a:r>
              <a:rPr lang="en-US" sz="2400" dirty="0" err="1" smtClean="0"/>
              <a:t>int</a:t>
            </a:r>
            <a:r>
              <a:rPr lang="en-US" sz="2400" dirty="0" smtClean="0"/>
              <a:t>, preserves J: </a:t>
            </a:r>
            <a:r>
              <a:rPr lang="en-US" sz="2400" dirty="0" err="1" smtClean="0"/>
              <a:t>int</a:t>
            </a:r>
            <a:r>
              <a:rPr lang="en-US" sz="2400" dirty="0" smtClean="0"/>
              <a:t>);</a:t>
            </a:r>
          </a:p>
          <a:p>
            <a:pPr marL="0" indent="0">
              <a:buNone/>
            </a:pPr>
            <a:r>
              <a:rPr lang="en-US" dirty="0"/>
              <a:t>	</a:t>
            </a:r>
            <a:r>
              <a:rPr lang="en-US" b="1" dirty="0" smtClean="0"/>
              <a:t>requires </a:t>
            </a:r>
            <a:r>
              <a:rPr lang="en-US" dirty="0" smtClean="0"/>
              <a:t>I – J &lt; </a:t>
            </a:r>
            <a:r>
              <a:rPr lang="en-US" dirty="0" err="1" smtClean="0"/>
              <a:t>max_int</a:t>
            </a:r>
            <a:r>
              <a:rPr lang="en-US" dirty="0" smtClean="0"/>
              <a:t> and I – J &gt; </a:t>
            </a:r>
            <a:r>
              <a:rPr lang="en-US" dirty="0" err="1" smtClean="0"/>
              <a:t>min_int</a:t>
            </a:r>
            <a:r>
              <a:rPr lang="en-US" dirty="0" smtClean="0"/>
              <a:t>;</a:t>
            </a:r>
          </a:p>
          <a:p>
            <a:pPr marL="0" indent="0">
              <a:buNone/>
            </a:pPr>
            <a:r>
              <a:rPr lang="en-US" sz="2400" b="1" dirty="0"/>
              <a:t>	</a:t>
            </a:r>
            <a:r>
              <a:rPr lang="en-US" sz="2400" b="1" dirty="0" smtClean="0"/>
              <a:t>ensures </a:t>
            </a:r>
            <a:r>
              <a:rPr lang="en-US" sz="2400" dirty="0" smtClean="0"/>
              <a:t>I = I – J;</a:t>
            </a:r>
          </a:p>
          <a:p>
            <a:pPr marL="0" indent="0">
              <a:buNone/>
            </a:pPr>
            <a:endParaRPr lang="en-US" sz="2400" dirty="0"/>
          </a:p>
          <a:p>
            <a:pPr marL="0" indent="0">
              <a:buNone/>
            </a:pPr>
            <a:r>
              <a:rPr lang="en-US" sz="2400" b="1" dirty="0" smtClean="0"/>
              <a:t>Operation Sum </a:t>
            </a:r>
            <a:r>
              <a:rPr lang="en-US" sz="2400" dirty="0" smtClean="0"/>
              <a:t>(</a:t>
            </a:r>
            <a:r>
              <a:rPr lang="en-US" sz="2400" b="1" dirty="0" smtClean="0"/>
              <a:t>updates</a:t>
            </a:r>
            <a:r>
              <a:rPr lang="en-US" sz="2400" dirty="0" smtClean="0"/>
              <a:t> I: </a:t>
            </a:r>
            <a:r>
              <a:rPr lang="en-US" sz="2400" dirty="0" err="1" smtClean="0"/>
              <a:t>int</a:t>
            </a:r>
            <a:r>
              <a:rPr lang="en-US" sz="2400" dirty="0" smtClean="0"/>
              <a:t>, </a:t>
            </a:r>
            <a:r>
              <a:rPr lang="en-US" sz="2400" b="1" dirty="0" smtClean="0"/>
              <a:t>preserves</a:t>
            </a:r>
            <a:r>
              <a:rPr lang="en-US" sz="2400" dirty="0" smtClean="0"/>
              <a:t> J: </a:t>
            </a:r>
            <a:r>
              <a:rPr lang="en-US" sz="2400" dirty="0" err="1" smtClean="0"/>
              <a:t>int</a:t>
            </a:r>
            <a:r>
              <a:rPr lang="en-US" sz="2400" dirty="0" smtClean="0"/>
              <a:t>);</a:t>
            </a:r>
          </a:p>
          <a:p>
            <a:pPr marL="0" indent="0">
              <a:buNone/>
            </a:pPr>
            <a:r>
              <a:rPr lang="en-US" sz="2400" dirty="0"/>
              <a:t>	</a:t>
            </a:r>
            <a:r>
              <a:rPr lang="en-US" sz="2400" b="1" dirty="0" smtClean="0"/>
              <a:t>requires</a:t>
            </a:r>
            <a:r>
              <a:rPr lang="en-US" sz="2400" dirty="0" smtClean="0"/>
              <a:t> I + J &lt; </a:t>
            </a:r>
            <a:r>
              <a:rPr lang="en-US" sz="2400" dirty="0" err="1" smtClean="0"/>
              <a:t>max_int</a:t>
            </a:r>
            <a:r>
              <a:rPr lang="en-US" sz="2400" dirty="0" smtClean="0"/>
              <a:t> and I + J &gt; </a:t>
            </a:r>
            <a:r>
              <a:rPr lang="en-US" sz="2400" dirty="0" err="1" smtClean="0"/>
              <a:t>min_int</a:t>
            </a:r>
            <a:r>
              <a:rPr lang="en-US" sz="2400" dirty="0" smtClean="0"/>
              <a:t>;</a:t>
            </a:r>
          </a:p>
          <a:p>
            <a:pPr marL="0" indent="0">
              <a:buNone/>
            </a:pPr>
            <a:r>
              <a:rPr lang="en-US" sz="2400" dirty="0"/>
              <a:t>	</a:t>
            </a:r>
            <a:r>
              <a:rPr lang="en-US" sz="2400" b="1" dirty="0" smtClean="0"/>
              <a:t>ensures</a:t>
            </a:r>
            <a:r>
              <a:rPr lang="en-US" sz="2400" dirty="0" smtClean="0"/>
              <a:t> I = I + J;</a:t>
            </a:r>
          </a:p>
          <a:p>
            <a:pPr marL="0" indent="0">
              <a:buNone/>
            </a:pPr>
            <a:endParaRPr lang="en-US" sz="2400" dirty="0"/>
          </a:p>
        </p:txBody>
      </p:sp>
    </p:spTree>
    <p:extLst>
      <p:ext uri="{BB962C8B-B14F-4D97-AF65-F5344CB8AC3E}">
        <p14:creationId xmlns:p14="http://schemas.microsoft.com/office/powerpoint/2010/main" val="26202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Table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300458"/>
              </p:ext>
            </p:extLst>
          </p:nvPr>
        </p:nvGraphicFramePr>
        <p:xfrm>
          <a:off x="457200" y="2514600"/>
          <a:ext cx="8229600" cy="36068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State Number</a:t>
                      </a:r>
                      <a:endParaRPr lang="en-US" dirty="0"/>
                    </a:p>
                  </a:txBody>
                  <a:tcPr/>
                </a:tc>
                <a:tc>
                  <a:txBody>
                    <a:bodyPr/>
                    <a:lstStyle/>
                    <a:p>
                      <a:r>
                        <a:rPr lang="en-US" dirty="0" smtClean="0"/>
                        <a:t>Assume</a:t>
                      </a:r>
                      <a:endParaRPr lang="en-US" dirty="0"/>
                    </a:p>
                  </a:txBody>
                  <a:tcPr/>
                </a:tc>
                <a:tc>
                  <a:txBody>
                    <a:bodyPr/>
                    <a:lstStyle/>
                    <a:p>
                      <a:r>
                        <a:rPr lang="en-US" dirty="0" smtClean="0"/>
                        <a:t>Confirm</a:t>
                      </a:r>
                      <a:endParaRPr lang="en-US" dirty="0"/>
                    </a:p>
                  </a:txBody>
                  <a:tcPr/>
                </a:tc>
              </a:tr>
              <a:tr h="370840">
                <a:tc>
                  <a:txBody>
                    <a:bodyPr/>
                    <a:lstStyle/>
                    <a:p>
                      <a:r>
                        <a:rPr lang="en-US" dirty="0" smtClean="0"/>
                        <a:t>0</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I0 – J0 &lt; </a:t>
                      </a:r>
                      <a:r>
                        <a:rPr lang="en-US" dirty="0" err="1" smtClean="0"/>
                        <a:t>max_int</a:t>
                      </a:r>
                      <a:r>
                        <a:rPr lang="en-US" dirty="0" smtClean="0"/>
                        <a:t> and </a:t>
                      </a:r>
                    </a:p>
                    <a:p>
                      <a:pPr marL="0" marR="0" indent="0" algn="l" defTabSz="914400" rtl="0" eaLnBrk="1" fontAlgn="auto" latinLnBrk="0" hangingPunct="1">
                        <a:lnSpc>
                          <a:spcPct val="100000"/>
                        </a:lnSpc>
                        <a:spcBef>
                          <a:spcPts val="0"/>
                        </a:spcBef>
                        <a:spcAft>
                          <a:spcPts val="0"/>
                        </a:spcAft>
                        <a:buClrTx/>
                        <a:buSzTx/>
                        <a:buFontTx/>
                        <a:buNone/>
                        <a:tabLst/>
                        <a:defRPr/>
                      </a:pPr>
                      <a:r>
                        <a:rPr lang="en-US" smtClean="0"/>
                        <a:t>I0 – J0 </a:t>
                      </a:r>
                      <a:r>
                        <a:rPr lang="en-US" dirty="0" smtClean="0"/>
                        <a:t>&gt; </a:t>
                      </a:r>
                      <a:r>
                        <a:rPr lang="en-US" dirty="0" err="1" smtClean="0"/>
                        <a:t>min_int</a:t>
                      </a:r>
                      <a:endParaRPr lang="en-US" dirty="0" smtClean="0"/>
                    </a:p>
                  </a:txBody>
                  <a:tcPr/>
                </a:tc>
              </a:tr>
              <a:tr h="370840">
                <a:tc>
                  <a:txBody>
                    <a:bodyPr/>
                    <a:lstStyle/>
                    <a:p>
                      <a:r>
                        <a:rPr lang="en-US" dirty="0" smtClean="0"/>
                        <a:t>I = Difference(I, J);</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1</a:t>
                      </a:r>
                      <a:endParaRPr lang="en-US" dirty="0"/>
                    </a:p>
                  </a:txBody>
                  <a:tcPr/>
                </a:tc>
                <a:tc>
                  <a:txBody>
                    <a:bodyPr/>
                    <a:lstStyle/>
                    <a:p>
                      <a:r>
                        <a:rPr lang="en-US" dirty="0" smtClean="0"/>
                        <a:t>I1 = I0 – J0 and J1 = J0</a:t>
                      </a:r>
                      <a:endParaRPr lang="en-US" dirty="0"/>
                    </a:p>
                  </a:txBody>
                  <a:tcPr/>
                </a:tc>
                <a:tc>
                  <a:txBody>
                    <a:bodyPr/>
                    <a:lstStyle/>
                    <a:p>
                      <a:endParaRPr lang="en-US"/>
                    </a:p>
                  </a:txBody>
                  <a:tcPr/>
                </a:tc>
              </a:tr>
              <a:tr h="370840">
                <a:tc>
                  <a:txBody>
                    <a:bodyPr/>
                    <a:lstStyle/>
                    <a:p>
                      <a:r>
                        <a:rPr lang="en-US" dirty="0" smtClean="0"/>
                        <a:t>J = Difference(I, J);</a:t>
                      </a:r>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2</a:t>
                      </a:r>
                      <a:endParaRPr lang="en-US" dirty="0"/>
                    </a:p>
                  </a:txBody>
                  <a:tcPr/>
                </a:tc>
                <a:tc>
                  <a:txBody>
                    <a:bodyPr/>
                    <a:lstStyle/>
                    <a:p>
                      <a:r>
                        <a:rPr lang="en-US" dirty="0" smtClean="0"/>
                        <a:t>J2 = I1 – J1 and I2 = I1</a:t>
                      </a:r>
                      <a:endParaRPr lang="en-US" dirty="0"/>
                    </a:p>
                  </a:txBody>
                  <a:tcPr/>
                </a:tc>
                <a:tc>
                  <a:txBody>
                    <a:bodyPr/>
                    <a:lstStyle/>
                    <a:p>
                      <a:endParaRPr lang="en-US"/>
                    </a:p>
                  </a:txBody>
                  <a:tcPr/>
                </a:tc>
              </a:tr>
              <a:tr h="370840">
                <a:tc>
                  <a:txBody>
                    <a:bodyPr/>
                    <a:lstStyle/>
                    <a:p>
                      <a:r>
                        <a:rPr lang="en-US" dirty="0" smtClean="0"/>
                        <a:t>I = Difference(I, J);</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3</a:t>
                      </a:r>
                      <a:endParaRPr lang="en-US" dirty="0"/>
                    </a:p>
                  </a:txBody>
                  <a:tcPr/>
                </a:tc>
                <a:tc>
                  <a:txBody>
                    <a:bodyPr/>
                    <a:lstStyle/>
                    <a:p>
                      <a:r>
                        <a:rPr lang="en-US" dirty="0" smtClean="0"/>
                        <a:t>I3 = I2 - J2 and J3 = J2</a:t>
                      </a:r>
                      <a:endParaRPr lang="en-US" dirty="0"/>
                    </a:p>
                  </a:txBody>
                  <a:tcPr/>
                </a:tc>
                <a:tc>
                  <a:txBody>
                    <a:bodyPr/>
                    <a:lstStyle/>
                    <a:p>
                      <a:r>
                        <a:rPr lang="en-US" dirty="0" smtClean="0"/>
                        <a:t>I3 = J0 and J3 = I0</a:t>
                      </a:r>
                      <a:endParaRPr lang="en-US" dirty="0"/>
                    </a:p>
                  </a:txBody>
                  <a:tcPr/>
                </a:tc>
              </a:tr>
              <a:tr h="370840">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3" name="TextBox 2"/>
          <p:cNvSpPr txBox="1"/>
          <p:nvPr/>
        </p:nvSpPr>
        <p:spPr>
          <a:xfrm>
            <a:off x="533400" y="2057400"/>
            <a:ext cx="2289208" cy="369332"/>
          </a:xfrm>
          <a:prstGeom prst="rect">
            <a:avLst/>
          </a:prstGeom>
          <a:noFill/>
        </p:spPr>
        <p:txBody>
          <a:bodyPr wrap="none" rtlCol="0">
            <a:spAutoFit/>
          </a:bodyPr>
          <a:lstStyle/>
          <a:p>
            <a:r>
              <a:rPr lang="en-US" dirty="0" smtClean="0"/>
              <a:t>Operation Exchange</a:t>
            </a:r>
            <a:endParaRPr lang="en-US" dirty="0"/>
          </a:p>
        </p:txBody>
      </p:sp>
    </p:spTree>
    <p:extLst>
      <p:ext uri="{BB962C8B-B14F-4D97-AF65-F5344CB8AC3E}">
        <p14:creationId xmlns:p14="http://schemas.microsoft.com/office/powerpoint/2010/main" val="3413663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p:txBody>
          <a:bodyPr/>
          <a:lstStyle/>
          <a:p>
            <a:r>
              <a:rPr lang="en-US" dirty="0" smtClean="0">
                <a:hlinkClick r:id="rId2"/>
              </a:rPr>
              <a:t>http://www.cse.ohio-state.edu/rsrg/</a:t>
            </a:r>
            <a:r>
              <a:rPr lang="en-US" dirty="0" smtClean="0"/>
              <a:t> </a:t>
            </a:r>
          </a:p>
          <a:p>
            <a:r>
              <a:rPr lang="en-US" dirty="0">
                <a:hlinkClick r:id="rId3"/>
              </a:rPr>
              <a:t>http://</a:t>
            </a:r>
            <a:r>
              <a:rPr lang="en-US" dirty="0" smtClean="0">
                <a:hlinkClick r:id="rId3"/>
              </a:rPr>
              <a:t>www.cs.clemson.edu/group/resolve/teaching/reasoning.html</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Arithmetic</a:t>
            </a:r>
            <a:endParaRPr lang="en-US" dirty="0"/>
          </a:p>
        </p:txBody>
      </p:sp>
      <p:sp>
        <p:nvSpPr>
          <p:cNvPr id="3" name="Content Placeholder 2"/>
          <p:cNvSpPr>
            <a:spLocks noGrp="1"/>
          </p:cNvSpPr>
          <p:nvPr>
            <p:ph idx="1"/>
          </p:nvPr>
        </p:nvSpPr>
        <p:spPr/>
        <p:txBody>
          <a:bodyPr/>
          <a:lstStyle/>
          <a:p>
            <a:r>
              <a:rPr lang="en-US" dirty="0" smtClean="0"/>
              <a:t>Specifying components</a:t>
            </a:r>
          </a:p>
          <a:p>
            <a:endParaRPr lang="en-US" dirty="0"/>
          </a:p>
          <a:p>
            <a:r>
              <a:rPr lang="en-US" dirty="0" smtClean="0"/>
              <a:t>Work:  How do java and C++ (or your favorite language) specify stacks?</a:t>
            </a:r>
            <a:endParaRPr lang="en-US" dirty="0"/>
          </a:p>
        </p:txBody>
      </p:sp>
    </p:spTree>
    <p:extLst>
      <p:ext uri="{BB962C8B-B14F-4D97-AF65-F5344CB8AC3E}">
        <p14:creationId xmlns:p14="http://schemas.microsoft.com/office/powerpoint/2010/main" val="2535685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Address</a:t>
            </a:r>
            <a:endParaRPr lang="en-US" dirty="0"/>
          </a:p>
        </p:txBody>
      </p:sp>
      <p:sp>
        <p:nvSpPr>
          <p:cNvPr id="3" name="Content Placeholder 2"/>
          <p:cNvSpPr>
            <a:spLocks noGrp="1"/>
          </p:cNvSpPr>
          <p:nvPr>
            <p:ph idx="1"/>
          </p:nvPr>
        </p:nvSpPr>
        <p:spPr/>
        <p:txBody>
          <a:bodyPr/>
          <a:lstStyle/>
          <a:p>
            <a:r>
              <a:rPr lang="en-US" dirty="0" smtClean="0"/>
              <a:t>Why?</a:t>
            </a:r>
          </a:p>
          <a:p>
            <a:r>
              <a:rPr lang="en-US" dirty="0" smtClean="0"/>
              <a:t>What?</a:t>
            </a:r>
          </a:p>
          <a:p>
            <a:r>
              <a:rPr lang="en-US" dirty="0" smtClean="0"/>
              <a:t>Where?  </a:t>
            </a:r>
          </a:p>
          <a:p>
            <a:r>
              <a:rPr lang="en-US" dirty="0" smtClean="0"/>
              <a:t>How?</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Specify a stack mathematically</a:t>
            </a:r>
            <a:endParaRPr lang="en-US" dirty="0"/>
          </a:p>
        </p:txBody>
      </p:sp>
      <p:sp>
        <p:nvSpPr>
          <p:cNvPr id="3" name="Content Placeholder 2"/>
          <p:cNvSpPr>
            <a:spLocks noGrp="1"/>
          </p:cNvSpPr>
          <p:nvPr>
            <p:ph idx="1"/>
          </p:nvPr>
        </p:nvSpPr>
        <p:spPr/>
        <p:txBody>
          <a:bodyPr/>
          <a:lstStyle/>
          <a:p>
            <a:r>
              <a:rPr lang="en-US" dirty="0" smtClean="0"/>
              <a:t>Describe in terms of mathematical strings</a:t>
            </a:r>
          </a:p>
          <a:p>
            <a:r>
              <a:rPr lang="en-US" dirty="0" smtClean="0"/>
              <a:t>For generality, describe all stacks with one spec</a:t>
            </a:r>
          </a:p>
          <a:p>
            <a:r>
              <a:rPr lang="en-US" dirty="0" smtClean="0"/>
              <a:t>Allow for multiple implementations to promote efficiency</a:t>
            </a:r>
            <a:endParaRPr lang="en-US" dirty="0"/>
          </a:p>
        </p:txBody>
      </p:sp>
    </p:spTree>
    <p:extLst>
      <p:ext uri="{BB962C8B-B14F-4D97-AF65-F5344CB8AC3E}">
        <p14:creationId xmlns:p14="http://schemas.microsoft.com/office/powerpoint/2010/main" val="41203721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r>
              <a:rPr lang="en-US" smtClean="0"/>
              <a:t>Requirements vs. Specifications</a:t>
            </a:r>
          </a:p>
        </p:txBody>
      </p:sp>
      <p:sp>
        <p:nvSpPr>
          <p:cNvPr id="24579" name="Rectangle 3"/>
          <p:cNvSpPr>
            <a:spLocks noGrp="1" noChangeArrowheads="1"/>
          </p:cNvSpPr>
          <p:nvPr>
            <p:ph idx="1"/>
          </p:nvPr>
        </p:nvSpPr>
        <p:spPr/>
        <p:txBody>
          <a:bodyPr>
            <a:normAutofit/>
          </a:bodyPr>
          <a:lstStyle/>
          <a:p>
            <a:r>
              <a:rPr lang="en-US" dirty="0" smtClean="0"/>
              <a:t>Requirements definition</a:t>
            </a:r>
          </a:p>
          <a:p>
            <a:pPr lvl="1"/>
            <a:r>
              <a:rPr lang="en-US" dirty="0" smtClean="0"/>
              <a:t>Intended for customers in addition to software developers</a:t>
            </a:r>
          </a:p>
          <a:p>
            <a:pPr lvl="1"/>
            <a:r>
              <a:rPr lang="en-US" dirty="0" smtClean="0"/>
              <a:t>Informal descriptions are necessary</a:t>
            </a:r>
          </a:p>
          <a:p>
            <a:endParaRPr lang="en-US" dirty="0" smtClean="0"/>
          </a:p>
          <a:p>
            <a:r>
              <a:rPr lang="en-US" dirty="0" smtClean="0"/>
              <a:t>Specification</a:t>
            </a:r>
          </a:p>
          <a:p>
            <a:pPr lvl="1"/>
            <a:r>
              <a:rPr lang="en-US" dirty="0" smtClean="0"/>
              <a:t>For use by members of a software development team</a:t>
            </a:r>
          </a:p>
          <a:p>
            <a:pPr lvl="1"/>
            <a:r>
              <a:rPr lang="en-US" dirty="0" smtClean="0"/>
              <a:t>Formal (mathematical) descriptions are necessary</a:t>
            </a:r>
          </a:p>
        </p:txBody>
      </p:sp>
      <p:sp>
        <p:nvSpPr>
          <p:cNvPr id="4" name="Slide Number Placeholder 3"/>
          <p:cNvSpPr>
            <a:spLocks noGrp="1"/>
          </p:cNvSpPr>
          <p:nvPr>
            <p:ph type="sldNum" sz="quarter" idx="12"/>
          </p:nvPr>
        </p:nvSpPr>
        <p:spPr/>
        <p:txBody>
          <a:bodyPr/>
          <a:lstStyle/>
          <a:p>
            <a:fld id="{C43A528E-FDEF-49AA-A19C-D4FF997D1413}" type="slidenum">
              <a:rPr lang="en-US" smtClean="0"/>
              <a:pPr/>
              <a:t>21</a:t>
            </a:fld>
            <a:endParaRPr lang="en-US" dirty="0"/>
          </a:p>
        </p:txBody>
      </p:sp>
    </p:spTree>
    <p:extLst>
      <p:ext uri="{BB962C8B-B14F-4D97-AF65-F5344CB8AC3E}">
        <p14:creationId xmlns:p14="http://schemas.microsoft.com/office/powerpoint/2010/main" val="1531966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Informal Specification:</a:t>
            </a:r>
            <a:br>
              <a:rPr lang="en-US" dirty="0" smtClean="0"/>
            </a:br>
            <a:r>
              <a:rPr lang="en-US" dirty="0" smtClean="0">
                <a:solidFill>
                  <a:schemeClr val="tx1"/>
                </a:solidFill>
              </a:rPr>
              <a:t>Examples</a:t>
            </a:r>
            <a:endParaRPr lang="en-US" dirty="0">
              <a:solidFill>
                <a:schemeClr val="tx1"/>
              </a:solidFill>
            </a:endParaRPr>
          </a:p>
        </p:txBody>
      </p:sp>
      <p:sp>
        <p:nvSpPr>
          <p:cNvPr id="7" name="Content Placeholder 6"/>
          <p:cNvSpPr>
            <a:spLocks noGrp="1"/>
          </p:cNvSpPr>
          <p:nvPr>
            <p:ph idx="1"/>
          </p:nvPr>
        </p:nvSpPr>
        <p:spPr/>
        <p:txBody>
          <a:bodyPr>
            <a:normAutofit fontScale="92500"/>
          </a:bodyPr>
          <a:lstStyle/>
          <a:p>
            <a:r>
              <a:rPr lang="en-US" dirty="0" smtClean="0"/>
              <a:t>C++ STL Template specifications</a:t>
            </a:r>
          </a:p>
          <a:p>
            <a:r>
              <a:rPr lang="en-US" dirty="0" smtClean="0"/>
              <a:t>Java </a:t>
            </a:r>
            <a:r>
              <a:rPr lang="en-US" dirty="0" err="1" smtClean="0"/>
              <a:t>util</a:t>
            </a:r>
            <a:r>
              <a:rPr lang="en-US" dirty="0" smtClean="0"/>
              <a:t> component specifications</a:t>
            </a:r>
          </a:p>
          <a:p>
            <a:pPr lvl="1"/>
            <a:r>
              <a:rPr lang="en-US" sz="2600" dirty="0">
                <a:hlinkClick r:id="rId2"/>
              </a:rPr>
              <a:t>http://</a:t>
            </a:r>
            <a:r>
              <a:rPr lang="en-US" sz="2600" dirty="0" smtClean="0">
                <a:hlinkClick r:id="rId2"/>
              </a:rPr>
              <a:t>doc.java.sun.com/DocWeb/api/java.util.Stack</a:t>
            </a:r>
            <a:endParaRPr lang="en-US" sz="2600" dirty="0" smtClean="0"/>
          </a:p>
          <a:p>
            <a:pPr lvl="1"/>
            <a:r>
              <a:rPr lang="en-US" sz="2600" dirty="0">
                <a:hlinkClick r:id="rId3"/>
              </a:rPr>
              <a:t>http://doc.java.sun.com/DocWeb/api/java.util.Queue</a:t>
            </a:r>
            <a:endParaRPr lang="en-US" dirty="0" smtClean="0"/>
          </a:p>
          <a:p>
            <a:endParaRPr lang="en-US" dirty="0"/>
          </a:p>
          <a:p>
            <a:r>
              <a:rPr lang="en-US" dirty="0" smtClean="0"/>
              <a:t>Questions for discussion</a:t>
            </a:r>
          </a:p>
          <a:p>
            <a:pPr lvl="1"/>
            <a:r>
              <a:rPr lang="en-US" dirty="0" smtClean="0"/>
              <a:t>Do they support information hiding?</a:t>
            </a:r>
          </a:p>
          <a:p>
            <a:pPr lvl="1"/>
            <a:r>
              <a:rPr lang="en-US" dirty="0" smtClean="0"/>
              <a:t>Do they support abstraction?</a:t>
            </a:r>
          </a:p>
          <a:p>
            <a:pPr lvl="1"/>
            <a:r>
              <a:rPr lang="en-US" dirty="0" smtClean="0"/>
              <a:t>Can they generalize?</a:t>
            </a:r>
          </a:p>
          <a:p>
            <a:pPr lvl="1"/>
            <a:r>
              <a:rPr lang="en-US" dirty="0" smtClean="0"/>
              <a:t>Is it possible to make them unambiguous?</a:t>
            </a:r>
            <a:endParaRPr lang="en-US" dirty="0"/>
          </a:p>
        </p:txBody>
      </p:sp>
      <p:sp>
        <p:nvSpPr>
          <p:cNvPr id="4" name="Slide Number Placeholder 3"/>
          <p:cNvSpPr>
            <a:spLocks noGrp="1"/>
          </p:cNvSpPr>
          <p:nvPr>
            <p:ph type="sldNum" sz="quarter" idx="12"/>
          </p:nvPr>
        </p:nvSpPr>
        <p:spPr/>
        <p:txBody>
          <a:bodyPr/>
          <a:lstStyle/>
          <a:p>
            <a:fld id="{C43A528E-FDEF-49AA-A19C-D4FF997D1413}" type="slidenum">
              <a:rPr lang="en-US" smtClean="0"/>
              <a:pPr/>
              <a:t>22</a:t>
            </a:fld>
            <a:endParaRPr lang="en-US" dirty="0"/>
          </a:p>
        </p:txBody>
      </p:sp>
    </p:spTree>
    <p:extLst>
      <p:ext uri="{BB962C8B-B14F-4D97-AF65-F5344CB8AC3E}">
        <p14:creationId xmlns:p14="http://schemas.microsoft.com/office/powerpoint/2010/main" val="1212043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Informal Specifications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Straightforward descriptions</a:t>
            </a:r>
          </a:p>
          <a:p>
            <a:pPr lvl="1"/>
            <a:r>
              <a:rPr lang="en-US" dirty="0" smtClean="0"/>
              <a:t>Push pushes an item onto the top of this stack</a:t>
            </a:r>
          </a:p>
          <a:p>
            <a:pPr lvl="1"/>
            <a:r>
              <a:rPr lang="en-US" dirty="0" smtClean="0"/>
              <a:t>How much do they help?</a:t>
            </a:r>
          </a:p>
          <a:p>
            <a:endParaRPr lang="en-US" dirty="0"/>
          </a:p>
          <a:p>
            <a:r>
              <a:rPr lang="en-US" dirty="0" smtClean="0"/>
              <a:t>Use of metaphors</a:t>
            </a:r>
          </a:p>
          <a:p>
            <a:pPr lvl="1"/>
            <a:r>
              <a:rPr lang="en-US" dirty="0" smtClean="0"/>
              <a:t>A Queue is like a line at a fast food restaurant</a:t>
            </a:r>
          </a:p>
          <a:p>
            <a:pPr lvl="1"/>
            <a:r>
              <a:rPr lang="en-US" dirty="0" smtClean="0"/>
              <a:t>Do they generalize?</a:t>
            </a:r>
          </a:p>
          <a:p>
            <a:endParaRPr lang="en-US" dirty="0"/>
          </a:p>
          <a:p>
            <a:r>
              <a:rPr lang="en-US" dirty="0" smtClean="0"/>
              <a:t>Use of implementation details</a:t>
            </a:r>
          </a:p>
          <a:p>
            <a:pPr lvl="1"/>
            <a:r>
              <a:rPr lang="en-US" dirty="0" smtClean="0"/>
              <a:t>Push behaves like </a:t>
            </a:r>
            <a:r>
              <a:rPr lang="en-US" dirty="0" err="1"/>
              <a:t>a</a:t>
            </a:r>
            <a:r>
              <a:rPr lang="en-US" dirty="0" err="1" smtClean="0"/>
              <a:t>ddElement</a:t>
            </a:r>
            <a:r>
              <a:rPr lang="en-US" dirty="0" smtClean="0"/>
              <a:t> method on Vector</a:t>
            </a:r>
          </a:p>
          <a:p>
            <a:pPr lvl="1"/>
            <a:r>
              <a:rPr lang="en-US" dirty="0" smtClean="0"/>
              <a:t>Is this appropriate for a user-oriented cover story?</a:t>
            </a:r>
            <a:endParaRPr lang="en-US" dirty="0"/>
          </a:p>
        </p:txBody>
      </p:sp>
      <p:sp>
        <p:nvSpPr>
          <p:cNvPr id="5" name="Slide Number Placeholder 4"/>
          <p:cNvSpPr>
            <a:spLocks noGrp="1"/>
          </p:cNvSpPr>
          <p:nvPr>
            <p:ph type="sldNum" sz="quarter" idx="12"/>
          </p:nvPr>
        </p:nvSpPr>
        <p:spPr/>
        <p:txBody>
          <a:bodyPr/>
          <a:lstStyle/>
          <a:p>
            <a:fld id="{C43A528E-FDEF-49AA-A19C-D4FF997D1413}" type="slidenum">
              <a:rPr lang="en-US" smtClean="0"/>
              <a:pPr/>
              <a:t>23</a:t>
            </a:fld>
            <a:endParaRPr lang="en-US" dirty="0"/>
          </a:p>
        </p:txBody>
      </p:sp>
    </p:spTree>
    <p:extLst>
      <p:ext uri="{BB962C8B-B14F-4D97-AF65-F5344CB8AC3E}">
        <p14:creationId xmlns:p14="http://schemas.microsoft.com/office/powerpoint/2010/main" val="3439267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Formal Interface Specification</a:t>
            </a:r>
            <a:endParaRPr lang="en-US" dirty="0"/>
          </a:p>
        </p:txBody>
      </p:sp>
      <p:sp>
        <p:nvSpPr>
          <p:cNvPr id="3" name="Content Placeholder 2"/>
          <p:cNvSpPr>
            <a:spLocks noGrp="1"/>
          </p:cNvSpPr>
          <p:nvPr>
            <p:ph idx="1"/>
          </p:nvPr>
        </p:nvSpPr>
        <p:spPr/>
        <p:txBody>
          <a:bodyPr>
            <a:normAutofit/>
          </a:bodyPr>
          <a:lstStyle/>
          <a:p>
            <a:r>
              <a:rPr lang="en-US" dirty="0" smtClean="0"/>
              <a:t>Communicates precisely the demands and responsibilities to component users and developers</a:t>
            </a:r>
          </a:p>
          <a:p>
            <a:endParaRPr lang="en-US" dirty="0"/>
          </a:p>
          <a:p>
            <a:r>
              <a:rPr lang="en-US" dirty="0" smtClean="0"/>
              <a:t>Allows for independent development of client and implementation components in parallel in a team environment</a:t>
            </a:r>
          </a:p>
          <a:p>
            <a:endParaRPr lang="en-US" dirty="0"/>
          </a:p>
          <a:p>
            <a:r>
              <a:rPr lang="en-US" dirty="0" smtClean="0"/>
              <a:t>Minimizes integration costs	</a:t>
            </a:r>
            <a:endParaRPr lang="en-US" dirty="0"/>
          </a:p>
        </p:txBody>
      </p:sp>
      <p:sp>
        <p:nvSpPr>
          <p:cNvPr id="5" name="Slide Number Placeholder 4"/>
          <p:cNvSpPr>
            <a:spLocks noGrp="1"/>
          </p:cNvSpPr>
          <p:nvPr>
            <p:ph type="sldNum" sz="quarter" idx="12"/>
          </p:nvPr>
        </p:nvSpPr>
        <p:spPr/>
        <p:txBody>
          <a:bodyPr/>
          <a:lstStyle/>
          <a:p>
            <a:fld id="{C43A528E-FDEF-49AA-A19C-D4FF997D1413}" type="slidenum">
              <a:rPr lang="en-US" smtClean="0"/>
              <a:pPr/>
              <a:t>24</a:t>
            </a:fld>
            <a:endParaRPr lang="en-US" dirty="0"/>
          </a:p>
        </p:txBody>
      </p:sp>
    </p:spTree>
    <p:extLst>
      <p:ext uri="{BB962C8B-B14F-4D97-AF65-F5344CB8AC3E}">
        <p14:creationId xmlns:p14="http://schemas.microsoft.com/office/powerpoint/2010/main" val="1875708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Reasoning Benefits</a:t>
            </a:r>
            <a:endParaRPr lang="en-US" dirty="0"/>
          </a:p>
        </p:txBody>
      </p:sp>
      <p:sp>
        <p:nvSpPr>
          <p:cNvPr id="3" name="Content Placeholder 2"/>
          <p:cNvSpPr>
            <a:spLocks noGrp="1"/>
          </p:cNvSpPr>
          <p:nvPr>
            <p:ph idx="1"/>
          </p:nvPr>
        </p:nvSpPr>
        <p:spPr/>
        <p:txBody>
          <a:bodyPr/>
          <a:lstStyle/>
          <a:p>
            <a:r>
              <a:rPr lang="en-US" dirty="0" smtClean="0"/>
              <a:t>Formal Specifications make it possible to formally reason about correctness of software</a:t>
            </a:r>
          </a:p>
          <a:p>
            <a:endParaRPr lang="en-US" dirty="0"/>
          </a:p>
          <a:p>
            <a:r>
              <a:rPr lang="en-US" dirty="0" smtClean="0"/>
              <a:t>Such reasoning may be manual or mechanical (i.e. with automate support)</a:t>
            </a:r>
            <a:endParaRPr lang="en-US" dirty="0"/>
          </a:p>
        </p:txBody>
      </p:sp>
      <p:sp>
        <p:nvSpPr>
          <p:cNvPr id="5" name="Slide Number Placeholder 4"/>
          <p:cNvSpPr>
            <a:spLocks noGrp="1"/>
          </p:cNvSpPr>
          <p:nvPr>
            <p:ph type="sldNum" sz="quarter" idx="12"/>
          </p:nvPr>
        </p:nvSpPr>
        <p:spPr/>
        <p:txBody>
          <a:bodyPr/>
          <a:lstStyle/>
          <a:p>
            <a:fld id="{C43A528E-FDEF-49AA-A19C-D4FF997D1413}" type="slidenum">
              <a:rPr lang="en-US" smtClean="0"/>
              <a:pPr/>
              <a:t>25</a:t>
            </a:fld>
            <a:endParaRPr lang="en-US" dirty="0"/>
          </a:p>
        </p:txBody>
      </p:sp>
    </p:spTree>
    <p:extLst>
      <p:ext uri="{BB962C8B-B14F-4D97-AF65-F5344CB8AC3E}">
        <p14:creationId xmlns:p14="http://schemas.microsoft.com/office/powerpoint/2010/main" val="11226933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Languages for Formal Specification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ANNA (and SPARK) for Ada</a:t>
            </a:r>
          </a:p>
          <a:p>
            <a:r>
              <a:rPr lang="en-US" dirty="0" smtClean="0"/>
              <a:t>JML for Java</a:t>
            </a:r>
          </a:p>
          <a:p>
            <a:r>
              <a:rPr lang="en-US" dirty="0" smtClean="0"/>
              <a:t>Larch/C++ for C++</a:t>
            </a:r>
          </a:p>
          <a:p>
            <a:r>
              <a:rPr lang="en-US" dirty="0" smtClean="0"/>
              <a:t>Spec# for C3</a:t>
            </a:r>
          </a:p>
          <a:p>
            <a:r>
              <a:rPr lang="en-US" dirty="0" smtClean="0"/>
              <a:t>…</a:t>
            </a:r>
          </a:p>
          <a:p>
            <a:r>
              <a:rPr lang="en-US" dirty="0" smtClean="0"/>
              <a:t>Eiffel</a:t>
            </a:r>
          </a:p>
          <a:p>
            <a:r>
              <a:rPr lang="en-US" dirty="0" smtClean="0"/>
              <a:t>RESOLVE</a:t>
            </a:r>
          </a:p>
          <a:p>
            <a:r>
              <a:rPr lang="en-US" dirty="0" smtClean="0"/>
              <a:t>…</a:t>
            </a:r>
          </a:p>
          <a:p>
            <a:r>
              <a:rPr lang="en-US" dirty="0" smtClean="0"/>
              <a:t>VDM</a:t>
            </a:r>
          </a:p>
          <a:p>
            <a:r>
              <a:rPr lang="en-US" dirty="0"/>
              <a:t>Z</a:t>
            </a:r>
          </a:p>
        </p:txBody>
      </p:sp>
      <p:sp>
        <p:nvSpPr>
          <p:cNvPr id="5" name="Slide Number Placeholder 4"/>
          <p:cNvSpPr>
            <a:spLocks noGrp="1"/>
          </p:cNvSpPr>
          <p:nvPr>
            <p:ph type="sldNum" sz="quarter" idx="12"/>
          </p:nvPr>
        </p:nvSpPr>
        <p:spPr/>
        <p:txBody>
          <a:bodyPr/>
          <a:lstStyle/>
          <a:p>
            <a:fld id="{C43A528E-FDEF-49AA-A19C-D4FF997D1413}" type="slidenum">
              <a:rPr lang="en-US" smtClean="0"/>
              <a:pPr/>
              <a:t>26</a:t>
            </a:fld>
            <a:endParaRPr lang="en-US" dirty="0"/>
          </a:p>
        </p:txBody>
      </p:sp>
    </p:spTree>
    <p:extLst>
      <p:ext uri="{BB962C8B-B14F-4D97-AF65-F5344CB8AC3E}">
        <p14:creationId xmlns:p14="http://schemas.microsoft.com/office/powerpoint/2010/main" val="22774230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Specification Language 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Some specification languages are designed for particular programming languages</a:t>
            </a:r>
          </a:p>
          <a:p>
            <a:endParaRPr lang="en-US" dirty="0"/>
          </a:p>
          <a:p>
            <a:r>
              <a:rPr lang="en-US" dirty="0" smtClean="0"/>
              <a:t>Some are general purpose</a:t>
            </a:r>
          </a:p>
          <a:p>
            <a:endParaRPr lang="en-US" dirty="0"/>
          </a:p>
          <a:p>
            <a:r>
              <a:rPr lang="en-US" dirty="0" smtClean="0"/>
              <a:t>Some specification languages are integrated with programming constructs</a:t>
            </a:r>
          </a:p>
          <a:p>
            <a:endParaRPr lang="en-US" dirty="0"/>
          </a:p>
          <a:p>
            <a:r>
              <a:rPr lang="en-US" dirty="0" smtClean="0"/>
              <a:t>A few additionally integrate the ability to perform formal mathematical reasoning</a:t>
            </a:r>
            <a:endParaRPr lang="en-US" dirty="0"/>
          </a:p>
        </p:txBody>
      </p:sp>
      <p:sp>
        <p:nvSpPr>
          <p:cNvPr id="5" name="Slide Number Placeholder 4"/>
          <p:cNvSpPr>
            <a:spLocks noGrp="1"/>
          </p:cNvSpPr>
          <p:nvPr>
            <p:ph type="sldNum" sz="quarter" idx="12"/>
          </p:nvPr>
        </p:nvSpPr>
        <p:spPr/>
        <p:txBody>
          <a:bodyPr/>
          <a:lstStyle/>
          <a:p>
            <a:fld id="{C43A528E-FDEF-49AA-A19C-D4FF997D1413}" type="slidenum">
              <a:rPr lang="en-US" smtClean="0"/>
              <a:pPr/>
              <a:t>27</a:t>
            </a:fld>
            <a:endParaRPr lang="en-US" dirty="0"/>
          </a:p>
        </p:txBody>
      </p:sp>
    </p:spTree>
    <p:extLst>
      <p:ext uri="{BB962C8B-B14F-4D97-AF65-F5344CB8AC3E}">
        <p14:creationId xmlns:p14="http://schemas.microsoft.com/office/powerpoint/2010/main" val="31744119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Meaning of Specifications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Requirements and guarantees</a:t>
            </a:r>
          </a:p>
          <a:p>
            <a:pPr lvl="1"/>
            <a:r>
              <a:rPr lang="en-US" dirty="0" smtClean="0"/>
              <a:t>Requires clauses are preconditions</a:t>
            </a:r>
          </a:p>
          <a:p>
            <a:pPr lvl="1"/>
            <a:r>
              <a:rPr lang="en-US" dirty="0" smtClean="0"/>
              <a:t>Ensures clauses are </a:t>
            </a:r>
            <a:r>
              <a:rPr lang="en-US" dirty="0" err="1" smtClean="0"/>
              <a:t>postconditions</a:t>
            </a:r>
            <a:endParaRPr lang="en-US" dirty="0" smtClean="0"/>
          </a:p>
          <a:p>
            <a:endParaRPr lang="en-US" dirty="0"/>
          </a:p>
          <a:p>
            <a:r>
              <a:rPr lang="en-US" dirty="0" smtClean="0"/>
              <a:t>Callers are responsible for requirements</a:t>
            </a:r>
          </a:p>
          <a:p>
            <a:pPr lvl="1"/>
            <a:r>
              <a:rPr lang="en-US" dirty="0" smtClean="0"/>
              <a:t>Caller of Increment is responsible for making sure </a:t>
            </a:r>
          </a:p>
          <a:p>
            <a:pPr marL="393192" lvl="1" indent="0">
              <a:buNone/>
            </a:pPr>
            <a:r>
              <a:rPr lang="en-US" dirty="0"/>
              <a:t> </a:t>
            </a:r>
            <a:r>
              <a:rPr lang="en-US" dirty="0" smtClean="0"/>
              <a:t>   I &lt; </a:t>
            </a:r>
            <a:r>
              <a:rPr lang="en-US" dirty="0" err="1" smtClean="0"/>
              <a:t>max_int</a:t>
            </a:r>
            <a:endParaRPr lang="en-US" dirty="0" smtClean="0"/>
          </a:p>
          <a:p>
            <a:endParaRPr lang="en-US" dirty="0"/>
          </a:p>
          <a:p>
            <a:r>
              <a:rPr lang="en-US" dirty="0" smtClean="0"/>
              <a:t>Guarantees hold only if callers meet their requirements</a:t>
            </a:r>
            <a:endParaRPr lang="en-US" dirty="0"/>
          </a:p>
        </p:txBody>
      </p:sp>
      <p:sp>
        <p:nvSpPr>
          <p:cNvPr id="5" name="Slide Number Placeholder 4"/>
          <p:cNvSpPr>
            <a:spLocks noGrp="1"/>
          </p:cNvSpPr>
          <p:nvPr>
            <p:ph type="sldNum" sz="quarter" idx="12"/>
          </p:nvPr>
        </p:nvSpPr>
        <p:spPr/>
        <p:txBody>
          <a:bodyPr/>
          <a:lstStyle/>
          <a:p>
            <a:fld id="{C43A528E-FDEF-49AA-A19C-D4FF997D1413}" type="slidenum">
              <a:rPr lang="en-US" smtClean="0"/>
              <a:pPr/>
              <a:t>28</a:t>
            </a:fld>
            <a:endParaRPr lang="en-US" dirty="0"/>
          </a:p>
        </p:txBody>
      </p:sp>
    </p:spTree>
    <p:extLst>
      <p:ext uri="{BB962C8B-B14F-4D97-AF65-F5344CB8AC3E}">
        <p14:creationId xmlns:p14="http://schemas.microsoft.com/office/powerpoint/2010/main" val="35632236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Mathematical Strings</a:t>
            </a:r>
            <a:endParaRPr lang="en-US" dirty="0"/>
          </a:p>
        </p:txBody>
      </p:sp>
      <p:sp>
        <p:nvSpPr>
          <p:cNvPr id="3" name="Content Placeholder 2"/>
          <p:cNvSpPr>
            <a:spLocks noGrp="1"/>
          </p:cNvSpPr>
          <p:nvPr>
            <p:ph idx="1"/>
          </p:nvPr>
        </p:nvSpPr>
        <p:spPr/>
        <p:txBody>
          <a:bodyPr/>
          <a:lstStyle/>
          <a:p>
            <a:r>
              <a:rPr lang="en-US" dirty="0" smtClean="0"/>
              <a:t>Unlike sets, strings have order</a:t>
            </a:r>
          </a:p>
          <a:p>
            <a:pPr lvl="1"/>
            <a:r>
              <a:rPr lang="en-US" dirty="0" smtClean="0"/>
              <a:t>Example: </a:t>
            </a:r>
            <a:r>
              <a:rPr lang="en-US" dirty="0" err="1" smtClean="0"/>
              <a:t>Str</a:t>
            </a:r>
            <a:r>
              <a:rPr lang="en-US" dirty="0" smtClean="0"/>
              <a:t>(Z) for String of integers</a:t>
            </a:r>
          </a:p>
          <a:p>
            <a:endParaRPr lang="en-US" dirty="0"/>
          </a:p>
          <a:p>
            <a:r>
              <a:rPr lang="en-US" dirty="0" smtClean="0"/>
              <a:t>Notations</a:t>
            </a:r>
          </a:p>
          <a:p>
            <a:pPr lvl="1"/>
            <a:r>
              <a:rPr lang="en-US" dirty="0" smtClean="0"/>
              <a:t>Empty string (</a:t>
            </a:r>
            <a:r>
              <a:rPr lang="en-US" dirty="0"/>
              <a:t>w</a:t>
            </a:r>
            <a:r>
              <a:rPr lang="en-US" dirty="0" smtClean="0"/>
              <a:t>ritten: </a:t>
            </a:r>
            <a:r>
              <a:rPr lang="en-US" dirty="0" err="1" smtClean="0"/>
              <a:t>empty_string</a:t>
            </a:r>
            <a:r>
              <a:rPr lang="en-US" dirty="0" smtClean="0"/>
              <a:t> or </a:t>
            </a:r>
            <a:r>
              <a:rPr lang="en-US" dirty="0">
                <a:latin typeface="Symbol" pitchFamily="18" charset="2"/>
              </a:rPr>
              <a:t>L</a:t>
            </a:r>
            <a:r>
              <a:rPr lang="en-US" dirty="0" smtClean="0"/>
              <a:t>)</a:t>
            </a:r>
          </a:p>
          <a:p>
            <a:pPr lvl="1"/>
            <a:r>
              <a:rPr lang="en-US" dirty="0" smtClean="0"/>
              <a:t>Concatenation:  alpha </a:t>
            </a:r>
            <a:r>
              <a:rPr lang="en-US" dirty="0"/>
              <a:t>o</a:t>
            </a:r>
            <a:r>
              <a:rPr lang="en-US" dirty="0" smtClean="0"/>
              <a:t> beta</a:t>
            </a:r>
          </a:p>
          <a:p>
            <a:pPr lvl="1"/>
            <a:r>
              <a:rPr lang="en-US" dirty="0" smtClean="0"/>
              <a:t>Length (written: |alpha| )</a:t>
            </a:r>
          </a:p>
          <a:p>
            <a:pPr lvl="1"/>
            <a:r>
              <a:rPr lang="en-US" dirty="0" smtClean="0"/>
              <a:t>String containing one entry (e.g., &lt;5&gt;)</a:t>
            </a:r>
            <a:endParaRPr lang="en-US" dirty="0"/>
          </a:p>
        </p:txBody>
      </p:sp>
      <p:sp>
        <p:nvSpPr>
          <p:cNvPr id="4" name="Footer Placeholder 3"/>
          <p:cNvSpPr>
            <a:spLocks noGrp="1"/>
          </p:cNvSpPr>
          <p:nvPr>
            <p:ph type="ftr" sz="quarter" idx="11"/>
          </p:nvPr>
        </p:nvSpPr>
        <p:spPr>
          <a:xfrm>
            <a:off x="3048000" y="6400800"/>
            <a:ext cx="3352800" cy="365125"/>
          </a:xfrm>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C43A528E-FDEF-49AA-A19C-D4FF997D1413}" type="slidenum">
              <a:rPr lang="en-US" smtClean="0"/>
              <a:pPr/>
              <a:t>29</a:t>
            </a:fld>
            <a:endParaRPr lang="en-US" dirty="0"/>
          </a:p>
        </p:txBody>
      </p:sp>
    </p:spTree>
    <p:extLst>
      <p:ext uri="{BB962C8B-B14F-4D97-AF65-F5344CB8AC3E}">
        <p14:creationId xmlns:p14="http://schemas.microsoft.com/office/powerpoint/2010/main" val="2403305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Work</a:t>
            </a:r>
            <a:endParaRPr lang="en-US" dirty="0"/>
          </a:p>
        </p:txBody>
      </p:sp>
      <p:sp>
        <p:nvSpPr>
          <p:cNvPr id="3" name="Content Placeholder 2"/>
          <p:cNvSpPr>
            <a:spLocks noGrp="1"/>
          </p:cNvSpPr>
          <p:nvPr>
            <p:ph idx="1"/>
          </p:nvPr>
        </p:nvSpPr>
        <p:spPr/>
        <p:txBody>
          <a:bodyPr/>
          <a:lstStyle/>
          <a:p>
            <a:r>
              <a:rPr lang="en-US" dirty="0" smtClean="0"/>
              <a:t>Binary search specifications</a:t>
            </a:r>
          </a:p>
          <a:p>
            <a:r>
              <a:rPr lang="en-US" dirty="0" smtClean="0"/>
              <a:t>Java</a:t>
            </a:r>
          </a:p>
          <a:p>
            <a:r>
              <a:rPr lang="en-US" dirty="0" smtClean="0"/>
              <a:t>C++</a:t>
            </a:r>
          </a:p>
          <a:p>
            <a:r>
              <a:rPr lang="en-US" dirty="0" smtClean="0"/>
              <a:t>Any other language</a:t>
            </a:r>
          </a:p>
          <a:p>
            <a:r>
              <a:rPr lang="en-US" dirty="0" smtClean="0"/>
              <a:t>Are the algorithms correct?</a:t>
            </a:r>
          </a:p>
          <a:p>
            <a:r>
              <a:rPr lang="en-US" dirty="0" smtClean="0"/>
              <a:t>Do the implementations work?</a:t>
            </a:r>
          </a:p>
          <a:p>
            <a:r>
              <a:rPr lang="en-US" dirty="0" smtClean="0"/>
              <a:t>What’s the difference?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Stack Template Specification</a:t>
            </a:r>
            <a:endParaRPr lang="en-US" dirty="0"/>
          </a:p>
        </p:txBody>
      </p:sp>
      <p:sp>
        <p:nvSpPr>
          <p:cNvPr id="3" name="Content Placeholder 2"/>
          <p:cNvSpPr>
            <a:spLocks noGrp="1"/>
          </p:cNvSpPr>
          <p:nvPr>
            <p:ph idx="1"/>
          </p:nvPr>
        </p:nvSpPr>
        <p:spPr/>
        <p:txBody>
          <a:bodyPr>
            <a:normAutofit fontScale="92500"/>
          </a:bodyPr>
          <a:lstStyle/>
          <a:p>
            <a:r>
              <a:rPr lang="en-US" dirty="0" smtClean="0"/>
              <a:t>We </a:t>
            </a:r>
            <a:r>
              <a:rPr lang="en-US" dirty="0" smtClean="0"/>
              <a:t>will use general stacks for this example reasoning</a:t>
            </a:r>
          </a:p>
          <a:p>
            <a:endParaRPr lang="en-US" dirty="0"/>
          </a:p>
          <a:p>
            <a:r>
              <a:rPr lang="en-US" dirty="0" smtClean="0"/>
              <a:t>Suppose </a:t>
            </a:r>
            <a:r>
              <a:rPr lang="en-US" dirty="0" err="1" smtClean="0"/>
              <a:t>Stack_Template</a:t>
            </a:r>
            <a:r>
              <a:rPr lang="en-US" dirty="0" smtClean="0"/>
              <a:t> is parameterized by type Entry and Integer </a:t>
            </a:r>
            <a:r>
              <a:rPr lang="en-US" dirty="0" err="1" smtClean="0"/>
              <a:t>Max_Depth</a:t>
            </a:r>
            <a:endParaRPr lang="en-US" dirty="0" smtClean="0"/>
          </a:p>
          <a:p>
            <a:endParaRPr lang="en-US" dirty="0"/>
          </a:p>
          <a:p>
            <a:r>
              <a:rPr lang="en-US" dirty="0" smtClean="0"/>
              <a:t>Mathematical Modeling</a:t>
            </a:r>
          </a:p>
          <a:p>
            <a:pPr marL="0" indent="0">
              <a:buNone/>
            </a:pPr>
            <a:r>
              <a:rPr lang="en-US" dirty="0"/>
              <a:t>	</a:t>
            </a:r>
            <a:r>
              <a:rPr lang="en-US" dirty="0" err="1" smtClean="0"/>
              <a:t>Type_Family</a:t>
            </a:r>
            <a:r>
              <a:rPr lang="en-US" dirty="0" smtClean="0"/>
              <a:t> </a:t>
            </a:r>
            <a:r>
              <a:rPr lang="en-US" dirty="0" smtClean="0"/>
              <a:t>Stack </a:t>
            </a:r>
            <a:r>
              <a:rPr lang="en-US" dirty="0" smtClean="0">
                <a:latin typeface="Lucida Sans Unicode"/>
                <a:cs typeface="Lucida Sans Unicode"/>
              </a:rPr>
              <a:t>⊆ </a:t>
            </a:r>
            <a:r>
              <a:rPr lang="en-US" dirty="0" err="1" smtClean="0"/>
              <a:t>Str</a:t>
            </a:r>
            <a:r>
              <a:rPr lang="en-US" dirty="0" smtClean="0"/>
              <a:t>(Entry</a:t>
            </a:r>
            <a:r>
              <a:rPr lang="en-US" dirty="0" smtClean="0"/>
              <a:t>);</a:t>
            </a:r>
          </a:p>
          <a:p>
            <a:pPr marL="0" indent="0">
              <a:buNone/>
            </a:pPr>
            <a:r>
              <a:rPr lang="en-US" dirty="0"/>
              <a:t>	</a:t>
            </a:r>
            <a:r>
              <a:rPr lang="en-US" dirty="0" smtClean="0"/>
              <a:t>	exemplar S;</a:t>
            </a:r>
          </a:p>
          <a:p>
            <a:pPr marL="0" indent="0">
              <a:buNone/>
            </a:pPr>
            <a:r>
              <a:rPr lang="en-US" dirty="0"/>
              <a:t>	</a:t>
            </a:r>
            <a:r>
              <a:rPr lang="en-US" dirty="0" smtClean="0"/>
              <a:t>	constraints |S| </a:t>
            </a:r>
            <a:r>
              <a:rPr lang="en-US" dirty="0" smtClean="0"/>
              <a:t>≤ </a:t>
            </a:r>
            <a:r>
              <a:rPr lang="en-US" dirty="0" err="1" smtClean="0"/>
              <a:t>Max_Depth</a:t>
            </a:r>
            <a:r>
              <a:rPr lang="en-US" dirty="0" smtClean="0"/>
              <a:t>;</a:t>
            </a:r>
          </a:p>
          <a:p>
            <a:pPr marL="0" indent="0">
              <a:buNone/>
            </a:pPr>
            <a:r>
              <a:rPr lang="en-US" dirty="0"/>
              <a:t>	</a:t>
            </a:r>
            <a:r>
              <a:rPr lang="en-US" dirty="0" smtClean="0"/>
              <a:t>	initialization ensures S = </a:t>
            </a:r>
            <a:r>
              <a:rPr lang="el-GR" dirty="0" smtClean="0">
                <a:latin typeface="Lucida Sans Unicode"/>
                <a:cs typeface="Lucida Sans Unicode"/>
              </a:rPr>
              <a:t>Λ</a:t>
            </a:r>
            <a:r>
              <a:rPr lang="en-US" dirty="0" smtClean="0">
                <a:latin typeface="Lucida Sans Unicode"/>
                <a:cs typeface="Lucida Sans Unicode"/>
              </a:rPr>
              <a:t>;</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3A528E-FDEF-49AA-A19C-D4FF997D1413}" type="slidenum">
              <a:rPr lang="en-US" smtClean="0"/>
              <a:pPr/>
              <a:t>30</a:t>
            </a:fld>
            <a:endParaRPr lang="en-US" dirty="0"/>
          </a:p>
        </p:txBody>
      </p:sp>
    </p:spTree>
    <p:extLst>
      <p:ext uri="{BB962C8B-B14F-4D97-AF65-F5344CB8AC3E}">
        <p14:creationId xmlns:p14="http://schemas.microsoft.com/office/powerpoint/2010/main" val="208870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Specification of Stack Operations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Operation</a:t>
            </a:r>
            <a:r>
              <a:rPr lang="en-US" dirty="0" smtClean="0"/>
              <a:t> Push (</a:t>
            </a:r>
            <a:r>
              <a:rPr lang="en-US" b="1" dirty="0" smtClean="0"/>
              <a:t>alters</a:t>
            </a:r>
            <a:r>
              <a:rPr lang="en-US" dirty="0" smtClean="0"/>
              <a:t> E: Entry; </a:t>
            </a:r>
            <a:r>
              <a:rPr lang="en-US" b="1" dirty="0" smtClean="0"/>
              <a:t>updates</a:t>
            </a:r>
            <a:r>
              <a:rPr lang="en-US" dirty="0" smtClean="0"/>
              <a:t> S: Stack)</a:t>
            </a:r>
          </a:p>
          <a:p>
            <a:pPr marL="0" indent="0">
              <a:buNone/>
            </a:pPr>
            <a:r>
              <a:rPr lang="en-US" dirty="0"/>
              <a:t>	</a:t>
            </a:r>
            <a:r>
              <a:rPr lang="en-US" b="1" dirty="0" smtClean="0"/>
              <a:t>requires</a:t>
            </a:r>
            <a:r>
              <a:rPr lang="en-US" dirty="0" smtClean="0"/>
              <a:t> |S| &lt; </a:t>
            </a:r>
            <a:r>
              <a:rPr lang="en-US" dirty="0" err="1" smtClean="0"/>
              <a:t>Max_Depth</a:t>
            </a:r>
            <a:r>
              <a:rPr lang="en-US" dirty="0" smtClean="0"/>
              <a:t>;</a:t>
            </a:r>
          </a:p>
          <a:p>
            <a:pPr marL="0" indent="0">
              <a:buNone/>
            </a:pPr>
            <a:r>
              <a:rPr lang="en-US" dirty="0"/>
              <a:t>	</a:t>
            </a:r>
            <a:r>
              <a:rPr lang="en-US" b="1" dirty="0" smtClean="0"/>
              <a:t>ensures</a:t>
            </a:r>
            <a:r>
              <a:rPr lang="en-US" dirty="0" smtClean="0"/>
              <a:t> S = &lt;#E&gt; o #S;</a:t>
            </a:r>
          </a:p>
          <a:p>
            <a:pPr marL="0" indent="0">
              <a:buNone/>
            </a:pPr>
            <a:endParaRPr lang="en-US" dirty="0"/>
          </a:p>
          <a:p>
            <a:pPr marL="0" indent="0">
              <a:buNone/>
            </a:pPr>
            <a:r>
              <a:rPr lang="en-US" b="1" dirty="0" smtClean="0"/>
              <a:t>Operation</a:t>
            </a:r>
            <a:r>
              <a:rPr lang="en-US" dirty="0" smtClean="0"/>
              <a:t> Pop (</a:t>
            </a:r>
            <a:r>
              <a:rPr lang="en-US" b="1" dirty="0" smtClean="0"/>
              <a:t>replaces</a:t>
            </a:r>
            <a:r>
              <a:rPr lang="en-US" dirty="0" smtClean="0"/>
              <a:t> R: Entry; </a:t>
            </a:r>
            <a:r>
              <a:rPr lang="en-US" b="1" dirty="0" smtClean="0"/>
              <a:t>updates</a:t>
            </a:r>
            <a:r>
              <a:rPr lang="en-US" dirty="0" smtClean="0"/>
              <a:t> S: Stack)</a:t>
            </a:r>
          </a:p>
          <a:p>
            <a:pPr marL="0" indent="0">
              <a:buNone/>
            </a:pPr>
            <a:r>
              <a:rPr lang="en-US" dirty="0"/>
              <a:t>	</a:t>
            </a:r>
            <a:r>
              <a:rPr lang="en-US" b="1" dirty="0" smtClean="0"/>
              <a:t>requires</a:t>
            </a:r>
            <a:r>
              <a:rPr lang="en-US" dirty="0" smtClean="0"/>
              <a:t> |S| &gt; 0;</a:t>
            </a:r>
          </a:p>
          <a:p>
            <a:pPr marL="0" indent="0">
              <a:buNone/>
            </a:pPr>
            <a:r>
              <a:rPr lang="en-US" dirty="0" smtClean="0"/>
              <a:t>	</a:t>
            </a:r>
            <a:r>
              <a:rPr lang="en-US" b="1" dirty="0" smtClean="0"/>
              <a:t>ensures</a:t>
            </a:r>
            <a:r>
              <a:rPr lang="en-US" dirty="0" smtClean="0"/>
              <a:t> #S = &lt;R&gt; o S;</a:t>
            </a:r>
          </a:p>
          <a:p>
            <a:pPr marL="0" indent="0">
              <a:buNone/>
            </a:pPr>
            <a:endParaRPr lang="en-US" dirty="0"/>
          </a:p>
          <a:p>
            <a:pPr marL="0" indent="0">
              <a:buNone/>
            </a:pPr>
            <a:r>
              <a:rPr lang="en-US" b="1" dirty="0" smtClean="0"/>
              <a:t>Operation</a:t>
            </a:r>
            <a:r>
              <a:rPr lang="en-US" dirty="0" smtClean="0"/>
              <a:t> Depth (</a:t>
            </a:r>
            <a:r>
              <a:rPr lang="en-US" b="1" dirty="0" smtClean="0"/>
              <a:t>restores</a:t>
            </a:r>
            <a:r>
              <a:rPr lang="en-US" dirty="0" smtClean="0"/>
              <a:t> S: Stack): Integer</a:t>
            </a:r>
          </a:p>
          <a:p>
            <a:pPr marL="0" indent="0">
              <a:buNone/>
            </a:pPr>
            <a:r>
              <a:rPr lang="en-US" dirty="0"/>
              <a:t>	</a:t>
            </a:r>
            <a:r>
              <a:rPr lang="en-US" b="1" dirty="0" smtClean="0"/>
              <a:t>ensures</a:t>
            </a:r>
            <a:r>
              <a:rPr lang="en-US" dirty="0" smtClean="0"/>
              <a:t> Depth = |S|;</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3A528E-FDEF-49AA-A19C-D4FF997D1413}" type="slidenum">
              <a:rPr lang="en-US" smtClean="0"/>
              <a:pPr/>
              <a:t>31</a:t>
            </a:fld>
            <a:endParaRPr lang="en-US" dirty="0"/>
          </a:p>
        </p:txBody>
      </p:sp>
    </p:spTree>
    <p:extLst>
      <p:ext uri="{BB962C8B-B14F-4D97-AF65-F5344CB8AC3E}">
        <p14:creationId xmlns:p14="http://schemas.microsoft.com/office/powerpoint/2010/main" val="38098554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Specification</a:t>
            </a:r>
          </a:p>
          <a:p>
            <a:pPr marL="0" indent="0">
              <a:buNone/>
            </a:pPr>
            <a:r>
              <a:rPr lang="en-US" dirty="0"/>
              <a:t>	</a:t>
            </a:r>
            <a:r>
              <a:rPr lang="en-US" b="1" dirty="0" smtClean="0"/>
              <a:t>Operation</a:t>
            </a:r>
            <a:r>
              <a:rPr lang="en-US" dirty="0" smtClean="0"/>
              <a:t> </a:t>
            </a:r>
            <a:r>
              <a:rPr lang="en-US" dirty="0" err="1" smtClean="0"/>
              <a:t>Do_Nothing</a:t>
            </a:r>
            <a:r>
              <a:rPr lang="en-US" dirty="0" smtClean="0"/>
              <a:t> (</a:t>
            </a:r>
            <a:r>
              <a:rPr lang="en-US" b="1" dirty="0" smtClean="0"/>
              <a:t>restores</a:t>
            </a:r>
            <a:r>
              <a:rPr lang="en-US" dirty="0" smtClean="0"/>
              <a:t> S: Stack)</a:t>
            </a:r>
          </a:p>
          <a:p>
            <a:pPr marL="0" indent="0">
              <a:buNone/>
            </a:pPr>
            <a:r>
              <a:rPr lang="en-US" dirty="0" smtClean="0"/>
              <a:t>		</a:t>
            </a:r>
            <a:r>
              <a:rPr lang="en-US" b="1" dirty="0" smtClean="0"/>
              <a:t>ensures</a:t>
            </a:r>
            <a:r>
              <a:rPr lang="en-US" dirty="0" smtClean="0"/>
              <a:t> S = #S</a:t>
            </a:r>
          </a:p>
          <a:p>
            <a:pPr marL="0" indent="0">
              <a:buNone/>
            </a:pPr>
            <a:r>
              <a:rPr lang="en-US" dirty="0" smtClean="0"/>
              <a:t>Code: (Same as </a:t>
            </a:r>
            <a:r>
              <a:rPr lang="en-US" dirty="0" err="1" smtClean="0"/>
              <a:t>S.Push</a:t>
            </a:r>
            <a:r>
              <a:rPr lang="en-US" dirty="0" smtClean="0"/>
              <a:t>(</a:t>
            </a:r>
            <a:r>
              <a:rPr lang="en-US" dirty="0" err="1" smtClean="0"/>
              <a:t>S.Pop</a:t>
            </a:r>
            <a:r>
              <a:rPr lang="en-US" dirty="0" smtClean="0"/>
              <a:t>()) in Java)</a:t>
            </a:r>
          </a:p>
          <a:p>
            <a:pPr marL="0" indent="0">
              <a:buNone/>
            </a:pPr>
            <a:r>
              <a:rPr lang="en-US" dirty="0"/>
              <a:t>	</a:t>
            </a:r>
            <a:r>
              <a:rPr lang="en-US" b="1" dirty="0" smtClean="0"/>
              <a:t>Procedure</a:t>
            </a:r>
            <a:r>
              <a:rPr lang="en-US" dirty="0" smtClean="0"/>
              <a:t> </a:t>
            </a:r>
            <a:r>
              <a:rPr lang="en-US" dirty="0" err="1" smtClean="0"/>
              <a:t>Do_Nothing</a:t>
            </a:r>
            <a:r>
              <a:rPr lang="en-US" dirty="0" smtClean="0"/>
              <a:t> (</a:t>
            </a:r>
            <a:r>
              <a:rPr lang="en-US" b="1" dirty="0" smtClean="0"/>
              <a:t>restores</a:t>
            </a:r>
            <a:r>
              <a:rPr lang="en-US" dirty="0" smtClean="0"/>
              <a:t> S: Stack)</a:t>
            </a:r>
          </a:p>
          <a:p>
            <a:pPr marL="0" indent="0">
              <a:buNone/>
            </a:pPr>
            <a:r>
              <a:rPr lang="en-US" dirty="0"/>
              <a:t>	</a:t>
            </a:r>
            <a:r>
              <a:rPr lang="en-US" dirty="0" smtClean="0"/>
              <a:t>	</a:t>
            </a:r>
            <a:r>
              <a:rPr lang="en-US" b="1" dirty="0" err="1" smtClean="0"/>
              <a:t>Var</a:t>
            </a:r>
            <a:r>
              <a:rPr lang="en-US" dirty="0" smtClean="0"/>
              <a:t> E: Entry</a:t>
            </a:r>
          </a:p>
          <a:p>
            <a:pPr marL="0" indent="0">
              <a:buNone/>
            </a:pPr>
            <a:r>
              <a:rPr lang="en-US" dirty="0"/>
              <a:t>	</a:t>
            </a:r>
            <a:r>
              <a:rPr lang="en-US" dirty="0" smtClean="0"/>
              <a:t>	Pop(E,S);</a:t>
            </a:r>
          </a:p>
          <a:p>
            <a:pPr marL="0" indent="0">
              <a:buNone/>
            </a:pPr>
            <a:r>
              <a:rPr lang="en-US" dirty="0"/>
              <a:t>	</a:t>
            </a:r>
            <a:r>
              <a:rPr lang="en-US" dirty="0" smtClean="0"/>
              <a:t>	Push(E,S);</a:t>
            </a:r>
          </a:p>
          <a:p>
            <a:pPr marL="0" indent="0">
              <a:buNone/>
            </a:pPr>
            <a:r>
              <a:rPr lang="en-US" dirty="0"/>
              <a:t>	</a:t>
            </a:r>
            <a:r>
              <a:rPr lang="en-US" b="1" dirty="0" smtClean="0"/>
              <a:t>end</a:t>
            </a:r>
            <a:r>
              <a:rPr lang="en-US" dirty="0" smtClean="0"/>
              <a:t> </a:t>
            </a:r>
            <a:r>
              <a:rPr lang="en-US" dirty="0" err="1" smtClean="0"/>
              <a:t>Do_Nothing</a:t>
            </a:r>
            <a:r>
              <a:rPr lang="en-US" dirty="0"/>
              <a:t>;</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3A528E-FDEF-49AA-A19C-D4FF997D1413}" type="slidenum">
              <a:rPr lang="en-US" smtClean="0"/>
              <a:pPr/>
              <a:t>32</a:t>
            </a:fld>
            <a:endParaRPr lang="en-US" dirty="0"/>
          </a:p>
        </p:txBody>
      </p:sp>
    </p:spTree>
    <p:extLst>
      <p:ext uri="{BB962C8B-B14F-4D97-AF65-F5344CB8AC3E}">
        <p14:creationId xmlns:p14="http://schemas.microsoft.com/office/powerpoint/2010/main" val="25018591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Exercise: Complete Table and Prove</a:t>
            </a:r>
            <a:endParaRPr lang="en-US" dirty="0">
              <a:solidFill>
                <a:srgbClr val="FFFF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63367998"/>
              </p:ext>
            </p:extLst>
          </p:nvPr>
        </p:nvGraphicFramePr>
        <p:xfrm>
          <a:off x="469557" y="2181740"/>
          <a:ext cx="8229600" cy="2503170"/>
        </p:xfrm>
        <a:graphic>
          <a:graphicData uri="http://schemas.openxmlformats.org/drawingml/2006/table">
            <a:tbl>
              <a:tblPr firstRow="1" bandRow="1">
                <a:tableStyleId>{5C22544A-7EE6-4342-B048-85BDC9FD1C3A}</a:tableStyleId>
              </a:tblPr>
              <a:tblGrid>
                <a:gridCol w="790832"/>
                <a:gridCol w="2496065"/>
                <a:gridCol w="2397211"/>
                <a:gridCol w="2545492"/>
              </a:tblGrid>
              <a:tr h="417195">
                <a:tc>
                  <a:txBody>
                    <a:bodyPr/>
                    <a:lstStyle/>
                    <a:p>
                      <a:endParaRPr lang="en-US" sz="2000" dirty="0"/>
                    </a:p>
                  </a:txBody>
                  <a:tcPr marT="51435" marB="51435"/>
                </a:tc>
                <a:tc>
                  <a:txBody>
                    <a:bodyPr/>
                    <a:lstStyle/>
                    <a:p>
                      <a:endParaRPr lang="en-US" sz="2000"/>
                    </a:p>
                  </a:txBody>
                  <a:tcPr marT="51435" marB="51435"/>
                </a:tc>
                <a:tc>
                  <a:txBody>
                    <a:bodyPr/>
                    <a:lstStyle/>
                    <a:p>
                      <a:pPr algn="ctr"/>
                      <a:r>
                        <a:rPr lang="en-US" sz="2000" dirty="0" smtClean="0"/>
                        <a:t>Assume</a:t>
                      </a:r>
                      <a:endParaRPr lang="en-US" sz="2000" dirty="0"/>
                    </a:p>
                  </a:txBody>
                  <a:tcPr marT="51435" marB="51435"/>
                </a:tc>
                <a:tc>
                  <a:txBody>
                    <a:bodyPr/>
                    <a:lstStyle/>
                    <a:p>
                      <a:pPr algn="ctr"/>
                      <a:r>
                        <a:rPr lang="en-US" sz="2000" dirty="0" smtClean="0"/>
                        <a:t>Confirm</a:t>
                      </a:r>
                      <a:endParaRPr lang="en-US" sz="2000" dirty="0"/>
                    </a:p>
                  </a:txBody>
                  <a:tcPr marT="51435" marB="51435"/>
                </a:tc>
              </a:tr>
              <a:tr h="417195">
                <a:tc>
                  <a:txBody>
                    <a:bodyPr/>
                    <a:lstStyle/>
                    <a:p>
                      <a:r>
                        <a:rPr lang="en-US" sz="2000" dirty="0" smtClean="0"/>
                        <a:t>0</a:t>
                      </a:r>
                      <a:endParaRPr lang="en-US" sz="2000" dirty="0"/>
                    </a:p>
                  </a:txBody>
                  <a:tcPr marT="51435" marB="51435"/>
                </a:tc>
                <a:tc>
                  <a:txBody>
                    <a:bodyPr/>
                    <a:lstStyle/>
                    <a:p>
                      <a:endParaRPr lang="en-US" sz="2000"/>
                    </a:p>
                  </a:txBody>
                  <a:tcPr marT="51435" marB="51435"/>
                </a:tc>
                <a:tc>
                  <a:txBody>
                    <a:bodyPr/>
                    <a:lstStyle/>
                    <a:p>
                      <a:pPr algn="ctr"/>
                      <a:r>
                        <a:rPr lang="en-US" sz="2000" dirty="0" smtClean="0"/>
                        <a:t>…</a:t>
                      </a:r>
                      <a:endParaRPr lang="en-US" sz="2000" dirty="0"/>
                    </a:p>
                  </a:txBody>
                  <a:tcPr marT="51435" marB="51435"/>
                </a:tc>
                <a:tc>
                  <a:txBody>
                    <a:bodyPr/>
                    <a:lstStyle/>
                    <a:p>
                      <a:pPr algn="ctr"/>
                      <a:r>
                        <a:rPr lang="en-US" sz="2000" dirty="0" smtClean="0"/>
                        <a:t>…</a:t>
                      </a:r>
                      <a:endParaRPr lang="en-US" sz="2000" dirty="0"/>
                    </a:p>
                  </a:txBody>
                  <a:tcPr marT="51435" marB="51435"/>
                </a:tc>
              </a:tr>
              <a:tr h="417195">
                <a:tc>
                  <a:txBody>
                    <a:bodyPr/>
                    <a:lstStyle/>
                    <a:p>
                      <a:endParaRPr lang="en-US" sz="2000" dirty="0"/>
                    </a:p>
                  </a:txBody>
                  <a:tcPr marT="51435" marB="51435"/>
                </a:tc>
                <a:tc>
                  <a:txBody>
                    <a:bodyPr/>
                    <a:lstStyle/>
                    <a:p>
                      <a:r>
                        <a:rPr lang="en-US" sz="2000" dirty="0" smtClean="0"/>
                        <a:t>Pop(E, S);</a:t>
                      </a:r>
                      <a:endParaRPr lang="en-US" sz="2000" dirty="0"/>
                    </a:p>
                  </a:txBody>
                  <a:tcPr marT="51435" marB="51435"/>
                </a:tc>
                <a:tc>
                  <a:txBody>
                    <a:bodyPr/>
                    <a:lstStyle/>
                    <a:p>
                      <a:pPr algn="ctr"/>
                      <a:endParaRPr lang="en-US" sz="2000" dirty="0"/>
                    </a:p>
                  </a:txBody>
                  <a:tcPr marT="51435" marB="51435"/>
                </a:tc>
                <a:tc>
                  <a:txBody>
                    <a:bodyPr/>
                    <a:lstStyle/>
                    <a:p>
                      <a:pPr algn="ctr"/>
                      <a:endParaRPr lang="en-US" sz="2000" dirty="0"/>
                    </a:p>
                  </a:txBody>
                  <a:tcPr marT="51435" marB="51435"/>
                </a:tc>
              </a:tr>
              <a:tr h="417195">
                <a:tc>
                  <a:txBody>
                    <a:bodyPr/>
                    <a:lstStyle/>
                    <a:p>
                      <a:r>
                        <a:rPr lang="en-US" sz="2000" dirty="0" smtClean="0"/>
                        <a:t>1</a:t>
                      </a:r>
                      <a:endParaRPr lang="en-US" sz="2000" dirty="0"/>
                    </a:p>
                  </a:txBody>
                  <a:tcPr marT="51435" marB="51435"/>
                </a:tc>
                <a:tc>
                  <a:txBody>
                    <a:bodyPr/>
                    <a:lstStyle/>
                    <a:p>
                      <a:endParaRPr lang="en-US" sz="2000" dirty="0"/>
                    </a:p>
                  </a:txBody>
                  <a:tcPr marT="51435" marB="51435"/>
                </a:tc>
                <a:tc>
                  <a:txBody>
                    <a:bodyPr/>
                    <a:lstStyle/>
                    <a:p>
                      <a:pPr algn="ctr"/>
                      <a:r>
                        <a:rPr lang="en-US" sz="2000" dirty="0" smtClean="0"/>
                        <a:t>…</a:t>
                      </a:r>
                      <a:endParaRPr lang="en-US" sz="2000" dirty="0"/>
                    </a:p>
                  </a:txBody>
                  <a:tcPr marT="51435" marB="51435"/>
                </a:tc>
                <a:tc>
                  <a:txBody>
                    <a:bodyPr/>
                    <a:lstStyle/>
                    <a:p>
                      <a:pPr algn="ctr"/>
                      <a:r>
                        <a:rPr lang="en-US" sz="2000" dirty="0" smtClean="0"/>
                        <a:t>…</a:t>
                      </a:r>
                      <a:endParaRPr lang="en-US" sz="2000" dirty="0"/>
                    </a:p>
                  </a:txBody>
                  <a:tcPr marT="51435" marB="51435"/>
                </a:tc>
              </a:tr>
              <a:tr h="417195">
                <a:tc>
                  <a:txBody>
                    <a:bodyPr/>
                    <a:lstStyle/>
                    <a:p>
                      <a:endParaRPr lang="en-US" sz="2000" dirty="0"/>
                    </a:p>
                  </a:txBody>
                  <a:tcPr marT="51435" marB="51435"/>
                </a:tc>
                <a:tc>
                  <a:txBody>
                    <a:bodyPr/>
                    <a:lstStyle/>
                    <a:p>
                      <a:r>
                        <a:rPr lang="en-US" sz="2000" dirty="0" smtClean="0"/>
                        <a:t>Push</a:t>
                      </a:r>
                      <a:r>
                        <a:rPr lang="en-US" sz="2000" baseline="0" dirty="0" smtClean="0"/>
                        <a:t>(E, S);</a:t>
                      </a:r>
                      <a:endParaRPr lang="en-US" sz="2000" dirty="0"/>
                    </a:p>
                  </a:txBody>
                  <a:tcPr marT="51435" marB="51435"/>
                </a:tc>
                <a:tc>
                  <a:txBody>
                    <a:bodyPr/>
                    <a:lstStyle/>
                    <a:p>
                      <a:pPr algn="ctr"/>
                      <a:endParaRPr lang="en-US" sz="2000" dirty="0"/>
                    </a:p>
                  </a:txBody>
                  <a:tcPr marT="51435" marB="51435"/>
                </a:tc>
                <a:tc>
                  <a:txBody>
                    <a:bodyPr/>
                    <a:lstStyle/>
                    <a:p>
                      <a:pPr algn="ctr"/>
                      <a:endParaRPr lang="en-US" sz="2000" dirty="0"/>
                    </a:p>
                  </a:txBody>
                  <a:tcPr marT="51435" marB="51435"/>
                </a:tc>
              </a:tr>
              <a:tr h="417195">
                <a:tc>
                  <a:txBody>
                    <a:bodyPr/>
                    <a:lstStyle/>
                    <a:p>
                      <a:r>
                        <a:rPr lang="en-US" sz="2000" dirty="0" smtClean="0"/>
                        <a:t>2</a:t>
                      </a:r>
                      <a:endParaRPr lang="en-US" sz="2000" dirty="0"/>
                    </a:p>
                  </a:txBody>
                  <a:tcPr marT="51435" marB="51435"/>
                </a:tc>
                <a:tc>
                  <a:txBody>
                    <a:bodyPr/>
                    <a:lstStyle/>
                    <a:p>
                      <a:endParaRPr lang="en-US" sz="2000" dirty="0"/>
                    </a:p>
                  </a:txBody>
                  <a:tcPr marT="51435" marB="51435"/>
                </a:tc>
                <a:tc>
                  <a:txBody>
                    <a:bodyPr/>
                    <a:lstStyle/>
                    <a:p>
                      <a:pPr algn="ctr"/>
                      <a:r>
                        <a:rPr lang="en-US" sz="2000" dirty="0" smtClean="0"/>
                        <a:t>…</a:t>
                      </a:r>
                      <a:endParaRPr lang="en-US" sz="2000" dirty="0"/>
                    </a:p>
                  </a:txBody>
                  <a:tcPr marT="51435" marB="51435"/>
                </a:tc>
                <a:tc>
                  <a:txBody>
                    <a:bodyPr/>
                    <a:lstStyle/>
                    <a:p>
                      <a:pPr algn="ctr"/>
                      <a:r>
                        <a:rPr lang="en-US" sz="2000" dirty="0" smtClean="0">
                          <a:solidFill>
                            <a:srgbClr val="002060"/>
                          </a:solidFill>
                        </a:rPr>
                        <a:t>…</a:t>
                      </a:r>
                      <a:endParaRPr lang="en-US" sz="2000" dirty="0">
                        <a:solidFill>
                          <a:srgbClr val="002060"/>
                        </a:solidFill>
                      </a:endParaRPr>
                    </a:p>
                  </a:txBody>
                  <a:tcPr marT="51435" marB="51435"/>
                </a:tc>
              </a:tr>
            </a:tbl>
          </a:graphicData>
        </a:graphic>
      </p:graphicFrame>
      <p:sp>
        <p:nvSpPr>
          <p:cNvPr id="4" name="Footer Placeholder 3"/>
          <p:cNvSpPr>
            <a:spLocks noGrp="1"/>
          </p:cNvSpPr>
          <p:nvPr>
            <p:ph type="ftr" sz="quarter" idx="11"/>
          </p:nvPr>
        </p:nvSpPr>
        <p:spPr/>
        <p:txBody>
          <a:bodyPr/>
          <a:lstStyle/>
          <a:p>
            <a:r>
              <a:rPr lang="en-US" smtClean="0"/>
              <a:t>CS 315                                                                             Spring 2011</a:t>
            </a:r>
            <a:endParaRPr lang="en-US" dirty="0"/>
          </a:p>
        </p:txBody>
      </p:sp>
      <p:sp>
        <p:nvSpPr>
          <p:cNvPr id="5" name="Slide Number Placeholder 4"/>
          <p:cNvSpPr>
            <a:spLocks noGrp="1"/>
          </p:cNvSpPr>
          <p:nvPr>
            <p:ph type="sldNum" sz="quarter" idx="12"/>
          </p:nvPr>
        </p:nvSpPr>
        <p:spPr/>
        <p:txBody>
          <a:bodyPr/>
          <a:lstStyle/>
          <a:p>
            <a:fld id="{C43A528E-FDEF-49AA-A19C-D4FF997D1413}" type="slidenum">
              <a:rPr lang="en-US" smtClean="0"/>
              <a:pPr/>
              <a:t>33</a:t>
            </a:fld>
            <a:endParaRPr lang="en-US" dirty="0"/>
          </a:p>
        </p:txBody>
      </p:sp>
    </p:spTree>
    <p:extLst>
      <p:ext uri="{BB962C8B-B14F-4D97-AF65-F5344CB8AC3E}">
        <p14:creationId xmlns:p14="http://schemas.microsoft.com/office/powerpoint/2010/main" val="33208563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Specification</a:t>
            </a:r>
          </a:p>
          <a:p>
            <a:pPr marL="0" indent="0">
              <a:buNone/>
            </a:pPr>
            <a:r>
              <a:rPr lang="en-US" dirty="0"/>
              <a:t>	</a:t>
            </a:r>
            <a:r>
              <a:rPr lang="en-US" b="1" dirty="0" smtClean="0"/>
              <a:t>Operation</a:t>
            </a:r>
            <a:r>
              <a:rPr lang="en-US" dirty="0" smtClean="0"/>
              <a:t> </a:t>
            </a:r>
            <a:r>
              <a:rPr lang="en-US" dirty="0" err="1" smtClean="0"/>
              <a:t>Do_Nothing</a:t>
            </a:r>
            <a:r>
              <a:rPr lang="en-US" dirty="0" smtClean="0"/>
              <a:t> (</a:t>
            </a:r>
            <a:r>
              <a:rPr lang="en-US" b="1" dirty="0" smtClean="0"/>
              <a:t>restores</a:t>
            </a:r>
            <a:r>
              <a:rPr lang="en-US" dirty="0" smtClean="0"/>
              <a:t> S: Stack)</a:t>
            </a:r>
          </a:p>
          <a:p>
            <a:pPr marL="0" indent="0">
              <a:buNone/>
            </a:pPr>
            <a:r>
              <a:rPr lang="en-US" dirty="0" smtClean="0"/>
              <a:t>		</a:t>
            </a:r>
            <a:r>
              <a:rPr lang="en-US" b="1" dirty="0" smtClean="0"/>
              <a:t>requires</a:t>
            </a:r>
            <a:r>
              <a:rPr lang="en-US" dirty="0" smtClean="0"/>
              <a:t> |S| &gt; 0;</a:t>
            </a:r>
          </a:p>
          <a:p>
            <a:pPr marL="0" indent="0">
              <a:buNone/>
            </a:pPr>
            <a:r>
              <a:rPr lang="en-US" dirty="0" smtClean="0"/>
              <a:t>		</a:t>
            </a:r>
            <a:r>
              <a:rPr lang="en-US" b="1" dirty="0" smtClean="0"/>
              <a:t>ensures</a:t>
            </a:r>
            <a:r>
              <a:rPr lang="en-US" dirty="0" smtClean="0"/>
              <a:t> S = #S</a:t>
            </a:r>
          </a:p>
          <a:p>
            <a:pPr marL="0" indent="0">
              <a:buNone/>
            </a:pPr>
            <a:r>
              <a:rPr lang="en-US" dirty="0" smtClean="0"/>
              <a:t>Code: (Same as </a:t>
            </a:r>
            <a:r>
              <a:rPr lang="en-US" dirty="0" err="1" smtClean="0"/>
              <a:t>S.Push</a:t>
            </a:r>
            <a:r>
              <a:rPr lang="en-US" dirty="0" smtClean="0"/>
              <a:t>(</a:t>
            </a:r>
            <a:r>
              <a:rPr lang="en-US" dirty="0" err="1" smtClean="0"/>
              <a:t>S.Pop</a:t>
            </a:r>
            <a:r>
              <a:rPr lang="en-US" dirty="0" smtClean="0"/>
              <a:t>()) in Java)</a:t>
            </a:r>
          </a:p>
          <a:p>
            <a:pPr marL="0" indent="0">
              <a:buNone/>
            </a:pPr>
            <a:r>
              <a:rPr lang="en-US" dirty="0"/>
              <a:t>	</a:t>
            </a:r>
            <a:r>
              <a:rPr lang="en-US" b="1" dirty="0" smtClean="0"/>
              <a:t>Procedure</a:t>
            </a:r>
            <a:r>
              <a:rPr lang="en-US" dirty="0" smtClean="0"/>
              <a:t> </a:t>
            </a:r>
            <a:r>
              <a:rPr lang="en-US" dirty="0" err="1" smtClean="0"/>
              <a:t>Do_Nothing</a:t>
            </a:r>
            <a:r>
              <a:rPr lang="en-US" dirty="0" smtClean="0"/>
              <a:t> (</a:t>
            </a:r>
            <a:r>
              <a:rPr lang="en-US" b="1" dirty="0" smtClean="0"/>
              <a:t>restores</a:t>
            </a:r>
            <a:r>
              <a:rPr lang="en-US" dirty="0" smtClean="0"/>
              <a:t> S: Stack)</a:t>
            </a:r>
          </a:p>
          <a:p>
            <a:pPr marL="0" indent="0">
              <a:buNone/>
            </a:pPr>
            <a:r>
              <a:rPr lang="en-US" dirty="0"/>
              <a:t>	</a:t>
            </a:r>
            <a:r>
              <a:rPr lang="en-US" dirty="0" smtClean="0"/>
              <a:t>	</a:t>
            </a:r>
            <a:r>
              <a:rPr lang="en-US" b="1" dirty="0" err="1" smtClean="0"/>
              <a:t>Var</a:t>
            </a:r>
            <a:r>
              <a:rPr lang="en-US" dirty="0" smtClean="0"/>
              <a:t> E: Entry</a:t>
            </a:r>
          </a:p>
          <a:p>
            <a:pPr marL="0" indent="0">
              <a:buNone/>
            </a:pPr>
            <a:r>
              <a:rPr lang="en-US" dirty="0"/>
              <a:t>	</a:t>
            </a:r>
            <a:r>
              <a:rPr lang="en-US" dirty="0" smtClean="0"/>
              <a:t>	Pop(E,S);</a:t>
            </a:r>
          </a:p>
          <a:p>
            <a:pPr marL="0" indent="0">
              <a:buNone/>
            </a:pPr>
            <a:r>
              <a:rPr lang="en-US" dirty="0"/>
              <a:t>	</a:t>
            </a:r>
            <a:r>
              <a:rPr lang="en-US" dirty="0" smtClean="0"/>
              <a:t>	Push(E,S);</a:t>
            </a:r>
          </a:p>
          <a:p>
            <a:pPr marL="0" indent="0">
              <a:buNone/>
            </a:pPr>
            <a:r>
              <a:rPr lang="en-US" dirty="0"/>
              <a:t>	</a:t>
            </a:r>
            <a:r>
              <a:rPr lang="en-US" b="1" dirty="0" smtClean="0"/>
              <a:t>end</a:t>
            </a:r>
            <a:r>
              <a:rPr lang="en-US" dirty="0" smtClean="0"/>
              <a:t> </a:t>
            </a:r>
            <a:r>
              <a:rPr lang="en-US" dirty="0" err="1" smtClean="0"/>
              <a:t>Do_Nothing</a:t>
            </a:r>
            <a:r>
              <a:rPr lang="en-US" dirty="0"/>
              <a:t>;</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3A528E-FDEF-49AA-A19C-D4FF997D1413}" type="slidenum">
              <a:rPr lang="en-US" smtClean="0"/>
              <a:pPr/>
              <a:t>34</a:t>
            </a:fld>
            <a:endParaRPr lang="en-US" dirty="0"/>
          </a:p>
        </p:txBody>
      </p:sp>
    </p:spTree>
    <p:extLst>
      <p:ext uri="{BB962C8B-B14F-4D97-AF65-F5344CB8AC3E}">
        <p14:creationId xmlns:p14="http://schemas.microsoft.com/office/powerpoint/2010/main" val="25018591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Exercise: Complete Table and Prove</a:t>
            </a:r>
            <a:endParaRPr lang="en-US" dirty="0">
              <a:solidFill>
                <a:srgbClr val="FFFF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53268025"/>
              </p:ext>
            </p:extLst>
          </p:nvPr>
        </p:nvGraphicFramePr>
        <p:xfrm>
          <a:off x="469557" y="2181740"/>
          <a:ext cx="8229600" cy="2503170"/>
        </p:xfrm>
        <a:graphic>
          <a:graphicData uri="http://schemas.openxmlformats.org/drawingml/2006/table">
            <a:tbl>
              <a:tblPr firstRow="1" bandRow="1">
                <a:tableStyleId>{5C22544A-7EE6-4342-B048-85BDC9FD1C3A}</a:tableStyleId>
              </a:tblPr>
              <a:tblGrid>
                <a:gridCol w="790832"/>
                <a:gridCol w="2496065"/>
                <a:gridCol w="2397211"/>
                <a:gridCol w="2545492"/>
              </a:tblGrid>
              <a:tr h="417195">
                <a:tc>
                  <a:txBody>
                    <a:bodyPr/>
                    <a:lstStyle/>
                    <a:p>
                      <a:endParaRPr lang="en-US" sz="2000" dirty="0"/>
                    </a:p>
                  </a:txBody>
                  <a:tcPr marT="51435" marB="51435"/>
                </a:tc>
                <a:tc>
                  <a:txBody>
                    <a:bodyPr/>
                    <a:lstStyle/>
                    <a:p>
                      <a:endParaRPr lang="en-US" sz="2000"/>
                    </a:p>
                  </a:txBody>
                  <a:tcPr marT="51435" marB="51435"/>
                </a:tc>
                <a:tc>
                  <a:txBody>
                    <a:bodyPr/>
                    <a:lstStyle/>
                    <a:p>
                      <a:pPr algn="ctr"/>
                      <a:r>
                        <a:rPr lang="en-US" sz="2000" dirty="0" smtClean="0"/>
                        <a:t>Assume</a:t>
                      </a:r>
                      <a:endParaRPr lang="en-US" sz="2000" dirty="0"/>
                    </a:p>
                  </a:txBody>
                  <a:tcPr marT="51435" marB="51435"/>
                </a:tc>
                <a:tc>
                  <a:txBody>
                    <a:bodyPr/>
                    <a:lstStyle/>
                    <a:p>
                      <a:pPr algn="ctr"/>
                      <a:r>
                        <a:rPr lang="en-US" sz="2000" dirty="0" smtClean="0"/>
                        <a:t>Confirm</a:t>
                      </a:r>
                      <a:endParaRPr lang="en-US" sz="2000" dirty="0"/>
                    </a:p>
                  </a:txBody>
                  <a:tcPr marT="51435" marB="51435"/>
                </a:tc>
              </a:tr>
              <a:tr h="417195">
                <a:tc>
                  <a:txBody>
                    <a:bodyPr/>
                    <a:lstStyle/>
                    <a:p>
                      <a:r>
                        <a:rPr lang="en-US" sz="2000" dirty="0" smtClean="0"/>
                        <a:t>0</a:t>
                      </a:r>
                      <a:endParaRPr lang="en-US" sz="2000" dirty="0"/>
                    </a:p>
                  </a:txBody>
                  <a:tcPr marT="51435" marB="51435"/>
                </a:tc>
                <a:tc>
                  <a:txBody>
                    <a:bodyPr/>
                    <a:lstStyle/>
                    <a:p>
                      <a:endParaRPr lang="en-US" sz="2000" dirty="0"/>
                    </a:p>
                  </a:txBody>
                  <a:tcPr marT="51435" marB="51435"/>
                </a:tc>
                <a:tc>
                  <a:txBody>
                    <a:bodyPr/>
                    <a:lstStyle/>
                    <a:p>
                      <a:pPr algn="ctr"/>
                      <a:r>
                        <a:rPr lang="en-US" sz="2000" dirty="0" smtClean="0"/>
                        <a:t>…</a:t>
                      </a:r>
                      <a:endParaRPr lang="en-US" sz="2000" dirty="0"/>
                    </a:p>
                  </a:txBody>
                  <a:tcPr marT="51435" marB="51435"/>
                </a:tc>
                <a:tc>
                  <a:txBody>
                    <a:bodyPr/>
                    <a:lstStyle/>
                    <a:p>
                      <a:pPr algn="ctr"/>
                      <a:r>
                        <a:rPr lang="en-US" sz="2000" dirty="0" smtClean="0"/>
                        <a:t>|S0|</a:t>
                      </a:r>
                      <a:r>
                        <a:rPr lang="en-US" sz="2000" baseline="0" dirty="0" smtClean="0"/>
                        <a:t> &gt; 0</a:t>
                      </a:r>
                      <a:endParaRPr lang="en-US" sz="2000" dirty="0"/>
                    </a:p>
                  </a:txBody>
                  <a:tcPr marT="51435" marB="51435"/>
                </a:tc>
              </a:tr>
              <a:tr h="417195">
                <a:tc>
                  <a:txBody>
                    <a:bodyPr/>
                    <a:lstStyle/>
                    <a:p>
                      <a:endParaRPr lang="en-US" sz="2000" dirty="0"/>
                    </a:p>
                  </a:txBody>
                  <a:tcPr marT="51435" marB="51435"/>
                </a:tc>
                <a:tc>
                  <a:txBody>
                    <a:bodyPr/>
                    <a:lstStyle/>
                    <a:p>
                      <a:r>
                        <a:rPr lang="en-US" sz="2000" dirty="0" smtClean="0"/>
                        <a:t>Pop(E, S);</a:t>
                      </a:r>
                      <a:endParaRPr lang="en-US" sz="2000" dirty="0"/>
                    </a:p>
                  </a:txBody>
                  <a:tcPr marT="51435" marB="51435"/>
                </a:tc>
                <a:tc>
                  <a:txBody>
                    <a:bodyPr/>
                    <a:lstStyle/>
                    <a:p>
                      <a:pPr algn="ctr"/>
                      <a:endParaRPr lang="en-US" sz="2000" dirty="0"/>
                    </a:p>
                  </a:txBody>
                  <a:tcPr marT="51435" marB="51435"/>
                </a:tc>
                <a:tc>
                  <a:txBody>
                    <a:bodyPr/>
                    <a:lstStyle/>
                    <a:p>
                      <a:pPr algn="ctr"/>
                      <a:endParaRPr lang="en-US" sz="2000" dirty="0"/>
                    </a:p>
                  </a:txBody>
                  <a:tcPr marT="51435" marB="51435"/>
                </a:tc>
              </a:tr>
              <a:tr h="417195">
                <a:tc>
                  <a:txBody>
                    <a:bodyPr/>
                    <a:lstStyle/>
                    <a:p>
                      <a:r>
                        <a:rPr lang="en-US" sz="2000" dirty="0" smtClean="0"/>
                        <a:t>1</a:t>
                      </a:r>
                      <a:endParaRPr lang="en-US" sz="2000" dirty="0"/>
                    </a:p>
                  </a:txBody>
                  <a:tcPr marT="51435" marB="51435"/>
                </a:tc>
                <a:tc>
                  <a:txBody>
                    <a:bodyPr/>
                    <a:lstStyle/>
                    <a:p>
                      <a:endParaRPr lang="en-US" sz="2000" dirty="0"/>
                    </a:p>
                  </a:txBody>
                  <a:tcPr marT="51435" marB="51435"/>
                </a:tc>
                <a:tc>
                  <a:txBody>
                    <a:bodyPr/>
                    <a:lstStyle/>
                    <a:p>
                      <a:pPr algn="ctr"/>
                      <a:r>
                        <a:rPr lang="en-US" sz="2000" dirty="0" smtClean="0"/>
                        <a:t>S0 = &lt;E1&gt; o S1</a:t>
                      </a:r>
                      <a:endParaRPr lang="en-US" sz="2000" dirty="0"/>
                    </a:p>
                  </a:txBody>
                  <a:tcPr marT="51435" marB="51435"/>
                </a:tc>
                <a:tc>
                  <a:txBody>
                    <a:bodyPr/>
                    <a:lstStyle/>
                    <a:p>
                      <a:pPr algn="ctr"/>
                      <a:r>
                        <a:rPr lang="en-US" sz="2000" dirty="0" smtClean="0"/>
                        <a:t>|S1| &lt; </a:t>
                      </a:r>
                      <a:r>
                        <a:rPr lang="en-US" sz="2000" dirty="0" err="1" smtClean="0"/>
                        <a:t>Max_Depth</a:t>
                      </a:r>
                      <a:endParaRPr lang="en-US" sz="2000" dirty="0"/>
                    </a:p>
                  </a:txBody>
                  <a:tcPr marT="51435" marB="51435"/>
                </a:tc>
              </a:tr>
              <a:tr h="417195">
                <a:tc>
                  <a:txBody>
                    <a:bodyPr/>
                    <a:lstStyle/>
                    <a:p>
                      <a:endParaRPr lang="en-US" sz="2000" dirty="0"/>
                    </a:p>
                  </a:txBody>
                  <a:tcPr marT="51435" marB="51435"/>
                </a:tc>
                <a:tc>
                  <a:txBody>
                    <a:bodyPr/>
                    <a:lstStyle/>
                    <a:p>
                      <a:r>
                        <a:rPr lang="en-US" sz="2000" dirty="0" smtClean="0"/>
                        <a:t>Push</a:t>
                      </a:r>
                      <a:r>
                        <a:rPr lang="en-US" sz="2000" baseline="0" dirty="0" smtClean="0"/>
                        <a:t>(E, S);</a:t>
                      </a:r>
                      <a:endParaRPr lang="en-US" sz="2000" dirty="0"/>
                    </a:p>
                  </a:txBody>
                  <a:tcPr marT="51435" marB="51435"/>
                </a:tc>
                <a:tc>
                  <a:txBody>
                    <a:bodyPr/>
                    <a:lstStyle/>
                    <a:p>
                      <a:pPr algn="ctr"/>
                      <a:endParaRPr lang="en-US" sz="2000" dirty="0"/>
                    </a:p>
                  </a:txBody>
                  <a:tcPr marT="51435" marB="51435"/>
                </a:tc>
                <a:tc>
                  <a:txBody>
                    <a:bodyPr/>
                    <a:lstStyle/>
                    <a:p>
                      <a:pPr algn="ctr"/>
                      <a:endParaRPr lang="en-US" sz="2000" dirty="0"/>
                    </a:p>
                  </a:txBody>
                  <a:tcPr marT="51435" marB="51435"/>
                </a:tc>
              </a:tr>
              <a:tr h="417195">
                <a:tc>
                  <a:txBody>
                    <a:bodyPr/>
                    <a:lstStyle/>
                    <a:p>
                      <a:r>
                        <a:rPr lang="en-US" sz="2000" dirty="0" smtClean="0"/>
                        <a:t>2</a:t>
                      </a:r>
                      <a:endParaRPr lang="en-US" sz="2000" dirty="0"/>
                    </a:p>
                  </a:txBody>
                  <a:tcPr marT="51435" marB="51435"/>
                </a:tc>
                <a:tc>
                  <a:txBody>
                    <a:bodyPr/>
                    <a:lstStyle/>
                    <a:p>
                      <a:endParaRPr lang="en-US" sz="2000" dirty="0"/>
                    </a:p>
                  </a:txBody>
                  <a:tcPr marT="51435" marB="51435"/>
                </a:tc>
                <a:tc>
                  <a:txBody>
                    <a:bodyPr/>
                    <a:lstStyle/>
                    <a:p>
                      <a:pPr algn="ctr"/>
                      <a:r>
                        <a:rPr lang="en-US" sz="2000" dirty="0" smtClean="0"/>
                        <a:t>S2 = &lt;E1&gt;</a:t>
                      </a:r>
                      <a:r>
                        <a:rPr lang="en-US" sz="2000" baseline="0" dirty="0" smtClean="0"/>
                        <a:t> </a:t>
                      </a:r>
                      <a:r>
                        <a:rPr lang="en-US" sz="2000" dirty="0" smtClean="0"/>
                        <a:t>o S1</a:t>
                      </a:r>
                      <a:endParaRPr lang="en-US" sz="2000" dirty="0"/>
                    </a:p>
                  </a:txBody>
                  <a:tcPr marT="51435" marB="51435"/>
                </a:tc>
                <a:tc>
                  <a:txBody>
                    <a:bodyPr/>
                    <a:lstStyle/>
                    <a:p>
                      <a:pPr algn="ctr"/>
                      <a:r>
                        <a:rPr lang="en-US" sz="2000" dirty="0" smtClean="0">
                          <a:solidFill>
                            <a:srgbClr val="002060"/>
                          </a:solidFill>
                        </a:rPr>
                        <a:t>S2 = S0</a:t>
                      </a:r>
                      <a:endParaRPr lang="en-US" sz="2000" dirty="0">
                        <a:solidFill>
                          <a:srgbClr val="002060"/>
                        </a:solidFill>
                      </a:endParaRPr>
                    </a:p>
                  </a:txBody>
                  <a:tcPr marT="51435" marB="51435"/>
                </a:tc>
              </a:tr>
            </a:tbl>
          </a:graphicData>
        </a:graphic>
      </p:graphicFrame>
      <p:sp>
        <p:nvSpPr>
          <p:cNvPr id="4" name="Footer Placeholder 3"/>
          <p:cNvSpPr>
            <a:spLocks noGrp="1"/>
          </p:cNvSpPr>
          <p:nvPr>
            <p:ph type="ftr" sz="quarter" idx="11"/>
          </p:nvPr>
        </p:nvSpPr>
        <p:spPr/>
        <p:txBody>
          <a:bodyPr/>
          <a:lstStyle/>
          <a:p>
            <a:r>
              <a:rPr lang="en-US" smtClean="0"/>
              <a:t>CS 315                                                                             Spring 2011</a:t>
            </a:r>
            <a:endParaRPr lang="en-US" dirty="0"/>
          </a:p>
        </p:txBody>
      </p:sp>
      <p:sp>
        <p:nvSpPr>
          <p:cNvPr id="5" name="Slide Number Placeholder 4"/>
          <p:cNvSpPr>
            <a:spLocks noGrp="1"/>
          </p:cNvSpPr>
          <p:nvPr>
            <p:ph type="sldNum" sz="quarter" idx="12"/>
          </p:nvPr>
        </p:nvSpPr>
        <p:spPr/>
        <p:txBody>
          <a:bodyPr/>
          <a:lstStyle/>
          <a:p>
            <a:fld id="{C43A528E-FDEF-49AA-A19C-D4FF997D1413}" type="slidenum">
              <a:rPr lang="en-US" smtClean="0"/>
              <a:pPr/>
              <a:t>35</a:t>
            </a:fld>
            <a:endParaRPr lang="en-US" dirty="0"/>
          </a:p>
        </p:txBody>
      </p:sp>
      <p:sp>
        <p:nvSpPr>
          <p:cNvPr id="8" name="TextBox 7"/>
          <p:cNvSpPr txBox="1"/>
          <p:nvPr/>
        </p:nvSpPr>
        <p:spPr>
          <a:xfrm>
            <a:off x="0" y="1265025"/>
            <a:ext cx="9144000" cy="461665"/>
          </a:xfrm>
          <a:prstGeom prst="rect">
            <a:avLst/>
          </a:prstGeom>
          <a:solidFill>
            <a:schemeClr val="accent1"/>
          </a:solidFill>
        </p:spPr>
        <p:txBody>
          <a:bodyPr wrap="square" rtlCol="0">
            <a:spAutoFit/>
          </a:bodyPr>
          <a:lstStyle/>
          <a:p>
            <a:pPr algn="ctr"/>
            <a:r>
              <a:rPr lang="en-US" sz="2400" dirty="0" smtClean="0"/>
              <a:t>Answers</a:t>
            </a:r>
            <a:endParaRPr lang="en-US" sz="2400" dirty="0"/>
          </a:p>
        </p:txBody>
      </p:sp>
    </p:spTree>
    <p:extLst>
      <p:ext uri="{BB962C8B-B14F-4D97-AF65-F5344CB8AC3E}">
        <p14:creationId xmlns:p14="http://schemas.microsoft.com/office/powerpoint/2010/main" val="332085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Problem?</a:t>
            </a:r>
            <a:endParaRPr lang="en-US" dirty="0"/>
          </a:p>
        </p:txBody>
      </p:sp>
      <p:sp>
        <p:nvSpPr>
          <p:cNvPr id="3" name="Content Placeholder 2"/>
          <p:cNvSpPr>
            <a:spLocks noGrp="1"/>
          </p:cNvSpPr>
          <p:nvPr>
            <p:ph idx="1"/>
          </p:nvPr>
        </p:nvSpPr>
        <p:spPr/>
        <p:txBody>
          <a:bodyPr/>
          <a:lstStyle/>
          <a:p>
            <a:r>
              <a:rPr lang="en-US" dirty="0" smtClean="0"/>
              <a:t>Can you guarantee that Pop will do the right thing?</a:t>
            </a:r>
          </a:p>
          <a:p>
            <a:r>
              <a:rPr lang="en-US" dirty="0" smtClean="0"/>
              <a:t>What if your code first did a Push and then a Pop?</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p:txBody>
          <a:bodyPr/>
          <a:lstStyle/>
          <a:p>
            <a:r>
              <a:rPr lang="en-US" dirty="0" smtClean="0"/>
              <a:t>Write a generic specification for Queues.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Component Examples</a:t>
            </a:r>
            <a:endParaRPr lang="en-US" dirty="0"/>
          </a:p>
        </p:txBody>
      </p:sp>
      <p:sp>
        <p:nvSpPr>
          <p:cNvPr id="3" name="Content Placeholder 2"/>
          <p:cNvSpPr>
            <a:spLocks noGrp="1"/>
          </p:cNvSpPr>
          <p:nvPr>
            <p:ph idx="1"/>
          </p:nvPr>
        </p:nvSpPr>
        <p:spPr/>
        <p:txBody>
          <a:bodyPr/>
          <a:lstStyle/>
          <a:p>
            <a:r>
              <a:rPr lang="en-US" dirty="0" smtClean="0"/>
              <a:t>http://resolve.cs.clemson.edu/interface/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Rules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808780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t>Current software is too large for one person to understand.</a:t>
            </a:r>
          </a:p>
          <a:p>
            <a:r>
              <a:rPr lang="en-US" dirty="0" smtClean="0"/>
              <a:t>Students need tools for dealing with all sizes of projects.</a:t>
            </a:r>
          </a:p>
          <a:p>
            <a:r>
              <a:rPr lang="en-US" dirty="0" smtClean="0"/>
              <a:t>Maintenance makes up the majority of jobs.</a:t>
            </a:r>
          </a:p>
          <a:p>
            <a:r>
              <a:rPr lang="en-US" dirty="0" smtClean="0"/>
              <a:t>Students need to separate specifications from implementations.</a:t>
            </a:r>
          </a:p>
          <a:p>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Rules for Verification</a:t>
            </a:r>
            <a:endParaRPr lang="en-US" dirty="0"/>
          </a:p>
        </p:txBody>
      </p:sp>
      <p:sp>
        <p:nvSpPr>
          <p:cNvPr id="3" name="Content Placeholder 2"/>
          <p:cNvSpPr>
            <a:spLocks noGrp="1"/>
          </p:cNvSpPr>
          <p:nvPr>
            <p:ph idx="1"/>
          </p:nvPr>
        </p:nvSpPr>
        <p:spPr/>
        <p:txBody>
          <a:bodyPr/>
          <a:lstStyle/>
          <a:p>
            <a:pPr marL="0" indent="0">
              <a:buNone/>
            </a:pPr>
            <a:r>
              <a:rPr lang="en-US" dirty="0" smtClean="0"/>
              <a:t>code: </a:t>
            </a:r>
            <a:r>
              <a:rPr lang="en-US" b="1" dirty="0" smtClean="0"/>
              <a:t>Assume </a:t>
            </a:r>
            <a:r>
              <a:rPr lang="en-US" dirty="0" smtClean="0"/>
              <a:t>B; code1; </a:t>
            </a:r>
            <a:r>
              <a:rPr lang="en-US" b="1" dirty="0" smtClean="0"/>
              <a:t>Confirm </a:t>
            </a:r>
            <a:r>
              <a:rPr lang="en-US" dirty="0" smtClean="0"/>
              <a:t>Q;</a:t>
            </a:r>
          </a:p>
          <a:p>
            <a:pPr marL="0" indent="0">
              <a:buNone/>
            </a:pPr>
            <a:r>
              <a:rPr lang="en-US" dirty="0" smtClean="0"/>
              <a:t>code; </a:t>
            </a:r>
            <a:r>
              <a:rPr lang="en-US" b="1" dirty="0" smtClean="0"/>
              <a:t>Assume </a:t>
            </a:r>
            <a:r>
              <a:rPr lang="en-US" dirty="0" smtClean="0"/>
              <a:t>B; code2; </a:t>
            </a:r>
            <a:r>
              <a:rPr lang="en-US" b="1" dirty="0" smtClean="0"/>
              <a:t>Confirm </a:t>
            </a:r>
            <a:r>
              <a:rPr lang="en-US" dirty="0" smtClean="0"/>
              <a:t>Q;</a:t>
            </a:r>
          </a:p>
          <a:p>
            <a:pPr marL="0" indent="0">
              <a:buNone/>
            </a:pPr>
            <a:r>
              <a:rPr lang="en-US" dirty="0" smtClean="0"/>
              <a:t>--------------------------------------------------------------</a:t>
            </a:r>
          </a:p>
          <a:p>
            <a:pPr marL="0" indent="0">
              <a:buNone/>
            </a:pPr>
            <a:r>
              <a:rPr lang="en-US" dirty="0" smtClean="0"/>
              <a:t>code; </a:t>
            </a:r>
            <a:r>
              <a:rPr lang="en-US" b="1" dirty="0" smtClean="0"/>
              <a:t>If B then</a:t>
            </a:r>
            <a:r>
              <a:rPr lang="en-US" dirty="0" smtClean="0"/>
              <a:t> code1 </a:t>
            </a:r>
            <a:r>
              <a:rPr lang="en-US" b="1" dirty="0" smtClean="0"/>
              <a:t>else</a:t>
            </a:r>
            <a:r>
              <a:rPr lang="en-US" dirty="0" smtClean="0"/>
              <a:t> code2; </a:t>
            </a:r>
            <a:r>
              <a:rPr lang="en-US" b="1" dirty="0" err="1" smtClean="0"/>
              <a:t>endif</a:t>
            </a:r>
            <a:r>
              <a:rPr lang="en-US" dirty="0" smtClean="0"/>
              <a:t>; </a:t>
            </a:r>
            <a:r>
              <a:rPr lang="en-US" b="1" dirty="0" smtClean="0"/>
              <a:t>Confirm </a:t>
            </a:r>
            <a:r>
              <a:rPr lang="en-US" dirty="0" smtClean="0"/>
              <a:t>Q;</a:t>
            </a:r>
          </a:p>
          <a:p>
            <a:pPr marL="0" indent="0">
              <a:buNone/>
            </a:pPr>
            <a:endParaRPr lang="en-US" dirty="0" smtClean="0"/>
          </a:p>
          <a:p>
            <a:pPr marL="0" indent="0">
              <a:buNone/>
            </a:pPr>
            <a:r>
              <a:rPr lang="en-US" dirty="0" smtClean="0"/>
              <a:t>No need to consider individual states.</a:t>
            </a:r>
            <a:endParaRPr lang="en-US" dirty="0"/>
          </a:p>
        </p:txBody>
      </p:sp>
    </p:spTree>
    <p:extLst>
      <p:ext uri="{BB962C8B-B14F-4D97-AF65-F5344CB8AC3E}">
        <p14:creationId xmlns:p14="http://schemas.microsoft.com/office/powerpoint/2010/main" val="28769216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buNone/>
            </a:pPr>
            <a:r>
              <a:rPr lang="en-US" b="1" dirty="0" smtClean="0"/>
              <a:t>Assume </a:t>
            </a:r>
            <a:r>
              <a:rPr lang="en-US" dirty="0" smtClean="0"/>
              <a:t>y ≠ 0;</a:t>
            </a:r>
          </a:p>
          <a:p>
            <a:pPr>
              <a:buNone/>
            </a:pPr>
            <a:r>
              <a:rPr lang="en-US" dirty="0" smtClean="0"/>
              <a:t>	 z := w/y;</a:t>
            </a:r>
          </a:p>
          <a:p>
            <a:pPr>
              <a:buNone/>
            </a:pPr>
            <a:endParaRPr lang="en-US" dirty="0" smtClean="0"/>
          </a:p>
          <a:p>
            <a:pPr>
              <a:buNone/>
            </a:pPr>
            <a:r>
              <a:rPr lang="en-US" dirty="0" smtClean="0"/>
              <a:t>	</a:t>
            </a:r>
            <a:r>
              <a:rPr lang="en-US" b="1" dirty="0" smtClean="0"/>
              <a:t>if</a:t>
            </a:r>
            <a:r>
              <a:rPr lang="en-US" dirty="0" smtClean="0"/>
              <a:t>  z ≥</a:t>
            </a:r>
            <a:r>
              <a:rPr lang="en-US" b="1" dirty="0" smtClean="0"/>
              <a:t> </a:t>
            </a:r>
            <a:r>
              <a:rPr lang="en-US" dirty="0" smtClean="0"/>
              <a:t>0</a:t>
            </a:r>
            <a:r>
              <a:rPr lang="en-US" b="1" dirty="0" smtClean="0"/>
              <a:t>  then</a:t>
            </a:r>
            <a:r>
              <a:rPr lang="en-US" dirty="0" smtClean="0"/>
              <a:t> abs := z</a:t>
            </a:r>
          </a:p>
          <a:p>
            <a:pPr>
              <a:buNone/>
            </a:pPr>
            <a:r>
              <a:rPr lang="en-US" dirty="0" smtClean="0"/>
              <a:t>	         </a:t>
            </a:r>
            <a:r>
              <a:rPr lang="en-US" b="1" dirty="0" smtClean="0"/>
              <a:t>else</a:t>
            </a:r>
            <a:r>
              <a:rPr lang="en-US" dirty="0" smtClean="0"/>
              <a:t> abs := -z</a:t>
            </a:r>
          </a:p>
          <a:p>
            <a:pPr>
              <a:buNone/>
            </a:pPr>
            <a:r>
              <a:rPr lang="en-US" dirty="0" smtClean="0"/>
              <a:t>	</a:t>
            </a:r>
            <a:r>
              <a:rPr lang="en-US" b="1" dirty="0" err="1" smtClean="0"/>
              <a:t>endif</a:t>
            </a:r>
            <a:r>
              <a:rPr lang="en-US" dirty="0" smtClean="0"/>
              <a:t>;</a:t>
            </a:r>
          </a:p>
          <a:p>
            <a:pPr>
              <a:buNone/>
            </a:pPr>
            <a:r>
              <a:rPr lang="en-US" b="1" dirty="0" smtClean="0"/>
              <a:t>Confirm</a:t>
            </a:r>
            <a:r>
              <a:rPr lang="en-US" dirty="0" smtClean="0"/>
              <a:t> abs = |w/y|; </a:t>
            </a:r>
          </a:p>
          <a:p>
            <a:endParaRPr lang="en-US" dirty="0"/>
          </a:p>
        </p:txBody>
      </p:sp>
    </p:spTree>
    <p:extLst>
      <p:ext uri="{BB962C8B-B14F-4D97-AF65-F5344CB8AC3E}">
        <p14:creationId xmlns:p14="http://schemas.microsoft.com/office/powerpoint/2010/main" val="36475975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 the </a:t>
            </a:r>
            <a:r>
              <a:rPr lang="en-US" smtClean="0"/>
              <a:t>rule automatically</a:t>
            </a:r>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(1) </a:t>
            </a:r>
            <a:r>
              <a:rPr lang="en-US" b="1" dirty="0" smtClean="0"/>
              <a:t>Assume </a:t>
            </a:r>
            <a:r>
              <a:rPr lang="en-US" dirty="0" smtClean="0"/>
              <a:t>y ≠ 0;</a:t>
            </a:r>
          </a:p>
          <a:p>
            <a:pPr>
              <a:buNone/>
            </a:pPr>
            <a:r>
              <a:rPr lang="en-US" dirty="0" smtClean="0"/>
              <a:t> 	z := w/y;</a:t>
            </a:r>
          </a:p>
          <a:p>
            <a:pPr>
              <a:buNone/>
            </a:pPr>
            <a:r>
              <a:rPr lang="en-US" b="1" dirty="0" smtClean="0"/>
              <a:t>	Assume </a:t>
            </a:r>
            <a:r>
              <a:rPr lang="en-US" dirty="0" smtClean="0"/>
              <a:t>z ≥</a:t>
            </a:r>
            <a:r>
              <a:rPr lang="en-US" b="1" dirty="0" smtClean="0"/>
              <a:t> </a:t>
            </a:r>
            <a:r>
              <a:rPr lang="en-US" dirty="0" smtClean="0"/>
              <a:t>0</a:t>
            </a:r>
            <a:r>
              <a:rPr lang="en-US" b="1" dirty="0" smtClean="0"/>
              <a:t> ;</a:t>
            </a:r>
            <a:endParaRPr lang="en-US" dirty="0" smtClean="0"/>
          </a:p>
          <a:p>
            <a:pPr>
              <a:buNone/>
            </a:pPr>
            <a:r>
              <a:rPr lang="en-US" b="1" dirty="0" smtClean="0"/>
              <a:t>        </a:t>
            </a:r>
            <a:r>
              <a:rPr lang="en-US" dirty="0" smtClean="0"/>
              <a:t>abs := z;</a:t>
            </a:r>
          </a:p>
          <a:p>
            <a:pPr>
              <a:buNone/>
            </a:pPr>
            <a:r>
              <a:rPr lang="en-US" dirty="0" smtClean="0"/>
              <a:t>   </a:t>
            </a:r>
            <a:r>
              <a:rPr lang="en-US" b="1" dirty="0" smtClean="0"/>
              <a:t>Confirm </a:t>
            </a:r>
            <a:r>
              <a:rPr lang="en-US" dirty="0" smtClean="0"/>
              <a:t>abs = |w/y|; </a:t>
            </a:r>
          </a:p>
          <a:p>
            <a:pPr>
              <a:buNone/>
            </a:pPr>
            <a:r>
              <a:rPr lang="en-US" dirty="0" smtClean="0"/>
              <a:t> </a:t>
            </a:r>
          </a:p>
          <a:p>
            <a:pPr>
              <a:buNone/>
            </a:pPr>
            <a:r>
              <a:rPr lang="en-US" dirty="0" smtClean="0"/>
              <a:t>(2) </a:t>
            </a:r>
            <a:r>
              <a:rPr lang="en-US" b="1" dirty="0" smtClean="0"/>
              <a:t>Assume </a:t>
            </a:r>
            <a:r>
              <a:rPr lang="en-US" dirty="0" smtClean="0"/>
              <a:t>y ≠ 0;</a:t>
            </a:r>
          </a:p>
          <a:p>
            <a:pPr>
              <a:buNone/>
            </a:pPr>
            <a:r>
              <a:rPr lang="en-US" dirty="0" smtClean="0"/>
              <a:t> 	z := w/y;</a:t>
            </a:r>
          </a:p>
          <a:p>
            <a:pPr>
              <a:buNone/>
            </a:pPr>
            <a:r>
              <a:rPr lang="en-US" b="1" dirty="0" smtClean="0"/>
              <a:t>	Assume </a:t>
            </a:r>
            <a:r>
              <a:rPr lang="en-US" dirty="0" smtClean="0">
                <a:sym typeface="Symbol"/>
              </a:rPr>
              <a:t></a:t>
            </a:r>
            <a:r>
              <a:rPr lang="en-US" dirty="0" smtClean="0"/>
              <a:t>(z ≥</a:t>
            </a:r>
            <a:r>
              <a:rPr lang="en-US" b="1" dirty="0" smtClean="0"/>
              <a:t> </a:t>
            </a:r>
            <a:r>
              <a:rPr lang="en-US" dirty="0" smtClean="0"/>
              <a:t>0);</a:t>
            </a:r>
            <a:r>
              <a:rPr lang="en-US" b="1" dirty="0" smtClean="0"/>
              <a:t>          </a:t>
            </a:r>
          </a:p>
          <a:p>
            <a:pPr>
              <a:buNone/>
            </a:pPr>
            <a:r>
              <a:rPr lang="en-US" dirty="0" smtClean="0"/>
              <a:t>		abs := z;</a:t>
            </a:r>
          </a:p>
          <a:p>
            <a:pPr>
              <a:buNone/>
            </a:pPr>
            <a:r>
              <a:rPr lang="en-US" dirty="0" smtClean="0"/>
              <a:t>   </a:t>
            </a:r>
            <a:r>
              <a:rPr lang="en-US" b="1" dirty="0" smtClean="0"/>
              <a:t>Confirm</a:t>
            </a:r>
            <a:r>
              <a:rPr lang="en-US" dirty="0" smtClean="0"/>
              <a:t> abs = |w/y|;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reasoning skills are necessary?</a:t>
            </a:r>
            <a:br>
              <a:rPr lang="en-US" sz="3200" dirty="0" smtClean="0"/>
            </a:br>
            <a:r>
              <a:rPr lang="en-US" sz="3200" dirty="0" smtClean="0"/>
              <a:t>Concept Inventory</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1528990"/>
              </p:ext>
            </p:extLst>
          </p:nvPr>
        </p:nvGraphicFramePr>
        <p:xfrm>
          <a:off x="457200" y="1935163"/>
          <a:ext cx="8229600" cy="3962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600" dirty="0" smtClean="0"/>
                        <a:t>Boolean Logic</a:t>
                      </a:r>
                      <a:endParaRPr lang="en-US" sz="1600" dirty="0"/>
                    </a:p>
                  </a:txBody>
                  <a:tcPr/>
                </a:tc>
                <a:tc>
                  <a:txBody>
                    <a:bodyPr/>
                    <a:lstStyle/>
                    <a:p>
                      <a:r>
                        <a:rPr lang="en-US" sz="1600" dirty="0" smtClean="0"/>
                        <a:t>Standard Logic Symbols, Standard Proof Techniques</a:t>
                      </a:r>
                      <a:endParaRPr lang="en-US" sz="1600" dirty="0"/>
                    </a:p>
                  </a:txBody>
                  <a:tcPr/>
                </a:tc>
              </a:tr>
              <a:tr h="370840">
                <a:tc>
                  <a:txBody>
                    <a:bodyPr/>
                    <a:lstStyle/>
                    <a:p>
                      <a:r>
                        <a:rPr lang="en-US" sz="1600" dirty="0" smtClean="0"/>
                        <a:t>Discrete Math Structures</a:t>
                      </a:r>
                      <a:endParaRPr lang="en-US" sz="1600" dirty="0"/>
                    </a:p>
                  </a:txBody>
                  <a:tcPr/>
                </a:tc>
                <a:tc>
                  <a:txBody>
                    <a:bodyPr/>
                    <a:lstStyle/>
                    <a:p>
                      <a:r>
                        <a:rPr lang="en-US" sz="1600" dirty="0" smtClean="0"/>
                        <a:t>Sets,</a:t>
                      </a:r>
                      <a:r>
                        <a:rPr lang="en-US" sz="1600" baseline="0" dirty="0" smtClean="0"/>
                        <a:t> Strings, Numbers, Relations, and other mathematical theories as needed</a:t>
                      </a:r>
                      <a:endParaRPr lang="en-US" sz="1600" dirty="0"/>
                    </a:p>
                  </a:txBody>
                  <a:tcPr/>
                </a:tc>
              </a:tr>
              <a:tr h="370840">
                <a:tc>
                  <a:txBody>
                    <a:bodyPr/>
                    <a:lstStyle/>
                    <a:p>
                      <a:r>
                        <a:rPr lang="en-US" sz="1600" dirty="0" smtClean="0"/>
                        <a:t>Precise Specifications</a:t>
                      </a:r>
                      <a:endParaRPr lang="en-US" sz="1600" dirty="0"/>
                    </a:p>
                  </a:txBody>
                  <a:tcPr/>
                </a:tc>
                <a:tc>
                  <a:txBody>
                    <a:bodyPr/>
                    <a:lstStyle/>
                    <a:p>
                      <a:r>
                        <a:rPr lang="en-US" sz="1600" dirty="0" smtClean="0"/>
                        <a:t>Mathematical Descriptions of Software </a:t>
                      </a:r>
                      <a:r>
                        <a:rPr lang="en-US" sz="1600" baseline="0" dirty="0" smtClean="0"/>
                        <a:t> interfaces for clients and implementers.</a:t>
                      </a:r>
                    </a:p>
                    <a:p>
                      <a:r>
                        <a:rPr lang="en-US" sz="1600" baseline="0" dirty="0" smtClean="0"/>
                        <a:t>Math models for structures</a:t>
                      </a:r>
                    </a:p>
                    <a:p>
                      <a:r>
                        <a:rPr lang="en-US" sz="1600" baseline="0" dirty="0" smtClean="0"/>
                        <a:t>Pre and Post conditions for operations.</a:t>
                      </a:r>
                      <a:endParaRPr lang="en-US" sz="1600" dirty="0"/>
                    </a:p>
                  </a:txBody>
                  <a:tcPr/>
                </a:tc>
              </a:tr>
              <a:tr h="370840">
                <a:tc>
                  <a:txBody>
                    <a:bodyPr/>
                    <a:lstStyle/>
                    <a:p>
                      <a:r>
                        <a:rPr lang="en-US" sz="1600" dirty="0" smtClean="0"/>
                        <a:t>Modular Reasoning</a:t>
                      </a:r>
                      <a:endParaRPr lang="en-US" sz="1600" dirty="0"/>
                    </a:p>
                  </a:txBody>
                  <a:tcPr/>
                </a:tc>
                <a:tc>
                  <a:txBody>
                    <a:bodyPr/>
                    <a:lstStyle/>
                    <a:p>
                      <a:r>
                        <a:rPr lang="en-US" sz="1600" dirty="0" smtClean="0"/>
                        <a:t>Each Module needs to be</a:t>
                      </a:r>
                      <a:r>
                        <a:rPr lang="en-US" sz="1600" baseline="0" dirty="0" smtClean="0"/>
                        <a:t> proven correct only once.</a:t>
                      </a:r>
                      <a:endParaRPr lang="en-US" sz="1600" dirty="0"/>
                    </a:p>
                  </a:txBody>
                  <a:tcPr/>
                </a:tc>
              </a:tr>
              <a:tr h="370840">
                <a:tc>
                  <a:txBody>
                    <a:bodyPr/>
                    <a:lstStyle/>
                    <a:p>
                      <a:r>
                        <a:rPr lang="en-US" sz="1600" dirty="0" smtClean="0"/>
                        <a:t>Verification</a:t>
                      </a:r>
                      <a:r>
                        <a:rPr lang="en-US" sz="1600" baseline="0" dirty="0" smtClean="0"/>
                        <a:t> Conditions</a:t>
                      </a:r>
                      <a:endParaRPr lang="en-US" sz="1600" dirty="0"/>
                    </a:p>
                  </a:txBody>
                  <a:tcPr/>
                </a:tc>
                <a:tc>
                  <a:txBody>
                    <a:bodyPr/>
                    <a:lstStyle/>
                    <a:p>
                      <a:r>
                        <a:rPr lang="en-US" sz="1600" dirty="0" smtClean="0"/>
                        <a:t>Mathematical Assertions equivalent to the correctness of the program.</a:t>
                      </a:r>
                      <a:endParaRPr lang="en-US" sz="1600" dirty="0"/>
                    </a:p>
                  </a:txBody>
                  <a:tcPr/>
                </a:tc>
              </a:tr>
              <a:tr h="370840">
                <a:tc>
                  <a:txBody>
                    <a:bodyPr/>
                    <a:lstStyle/>
                    <a:p>
                      <a:r>
                        <a:rPr lang="en-US" sz="1600" dirty="0" smtClean="0"/>
                        <a:t>Correctness Proofs</a:t>
                      </a:r>
                      <a:endParaRPr lang="en-US" sz="1600" dirty="0"/>
                    </a:p>
                  </a:txBody>
                  <a:tcPr/>
                </a:tc>
                <a:tc>
                  <a:txBody>
                    <a:bodyPr/>
                    <a:lstStyle/>
                    <a:p>
                      <a:r>
                        <a:rPr lang="en-US" sz="1600" dirty="0" smtClean="0"/>
                        <a:t>Application of Proof Techniques to the program</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 for Increment</a:t>
            </a:r>
            <a:endParaRPr lang="en-US" dirty="0"/>
          </a:p>
        </p:txBody>
      </p:sp>
      <p:sp>
        <p:nvSpPr>
          <p:cNvPr id="3" name="Content Placeholder 2"/>
          <p:cNvSpPr>
            <a:spLocks noGrp="1"/>
          </p:cNvSpPr>
          <p:nvPr>
            <p:ph idx="1"/>
          </p:nvPr>
        </p:nvSpPr>
        <p:spPr/>
        <p:txBody>
          <a:bodyPr/>
          <a:lstStyle/>
          <a:p>
            <a:pPr>
              <a:buNone/>
            </a:pPr>
            <a:r>
              <a:rPr lang="en-US" b="1" dirty="0" smtClean="0"/>
              <a:t>Operation</a:t>
            </a:r>
            <a:r>
              <a:rPr lang="en-US" dirty="0" smtClean="0"/>
              <a:t> Increment(updates </a:t>
            </a:r>
            <a:r>
              <a:rPr lang="en-US" dirty="0" err="1" smtClean="0"/>
              <a:t>i</a:t>
            </a:r>
            <a:r>
              <a:rPr lang="en-US" dirty="0" smtClean="0"/>
              <a:t>: </a:t>
            </a:r>
            <a:r>
              <a:rPr lang="en-US" dirty="0" err="1" smtClean="0"/>
              <a:t>int</a:t>
            </a:r>
            <a:r>
              <a:rPr lang="en-US" dirty="0" smtClean="0"/>
              <a:t>)</a:t>
            </a:r>
          </a:p>
          <a:p>
            <a:pPr>
              <a:buNone/>
            </a:pPr>
            <a:r>
              <a:rPr lang="en-US" dirty="0" smtClean="0"/>
              <a:t>	</a:t>
            </a:r>
            <a:r>
              <a:rPr lang="en-US" b="1" dirty="0" smtClean="0"/>
              <a:t>requires</a:t>
            </a:r>
            <a:r>
              <a:rPr lang="en-US" dirty="0" smtClean="0"/>
              <a:t> i &lt; </a:t>
            </a:r>
            <a:r>
              <a:rPr lang="en-US" dirty="0" err="1" smtClean="0"/>
              <a:t>max_int</a:t>
            </a:r>
            <a:r>
              <a:rPr lang="en-US" dirty="0" smtClean="0"/>
              <a:t>;</a:t>
            </a:r>
          </a:p>
          <a:p>
            <a:pPr>
              <a:buNone/>
            </a:pPr>
            <a:r>
              <a:rPr lang="en-US" dirty="0" smtClean="0"/>
              <a:t>	</a:t>
            </a:r>
            <a:r>
              <a:rPr lang="en-US" b="1" dirty="0" smtClean="0"/>
              <a:t>ensures </a:t>
            </a:r>
            <a:r>
              <a:rPr lang="en-US" dirty="0" err="1" smtClean="0"/>
              <a:t>i</a:t>
            </a:r>
            <a:r>
              <a:rPr lang="en-US" dirty="0" smtClean="0"/>
              <a:t> = #</a:t>
            </a:r>
            <a:r>
              <a:rPr lang="en-US" dirty="0" err="1" smtClean="0"/>
              <a:t>i</a:t>
            </a:r>
            <a:r>
              <a:rPr lang="en-US" dirty="0" smtClean="0"/>
              <a:t> + 1;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Increment</a:t>
            </a:r>
            <a:endParaRPr lang="en-US" dirty="0"/>
          </a:p>
        </p:txBody>
      </p:sp>
      <p:sp>
        <p:nvSpPr>
          <p:cNvPr id="3" name="Content Placeholder 2"/>
          <p:cNvSpPr>
            <a:spLocks noGrp="1"/>
          </p:cNvSpPr>
          <p:nvPr>
            <p:ph idx="1"/>
          </p:nvPr>
        </p:nvSpPr>
        <p:spPr/>
        <p:txBody>
          <a:bodyPr/>
          <a:lstStyle/>
          <a:p>
            <a:r>
              <a:rPr lang="en-US" dirty="0" smtClean="0"/>
              <a:t>Increment(updates i: </a:t>
            </a:r>
            <a:r>
              <a:rPr lang="en-US" dirty="0" err="1" smtClean="0"/>
              <a:t>int</a:t>
            </a:r>
            <a:r>
              <a:rPr lang="en-US" dirty="0" smtClean="0"/>
              <a:t>);</a:t>
            </a:r>
          </a:p>
          <a:p>
            <a:pPr marL="0" indent="0">
              <a:buNone/>
            </a:pPr>
            <a:r>
              <a:rPr lang="en-US" dirty="0"/>
              <a:t>	</a:t>
            </a:r>
            <a:endParaRPr lang="en-US" dirty="0" smtClean="0"/>
          </a:p>
          <a:p>
            <a:pPr marL="0" indent="0">
              <a:buNone/>
            </a:pPr>
            <a:r>
              <a:rPr lang="en-US" dirty="0"/>
              <a:t>	</a:t>
            </a:r>
            <a:r>
              <a:rPr lang="en-US" dirty="0" smtClean="0"/>
              <a:t>	i = i + 1;</a:t>
            </a:r>
          </a:p>
          <a:p>
            <a:pPr marL="0" indent="0">
              <a:buNone/>
            </a:pPr>
            <a:r>
              <a:rPr lang="en-US" dirty="0" smtClean="0"/>
              <a:t>    </a:t>
            </a:r>
            <a:r>
              <a:rPr lang="en-US" b="1" dirty="0" smtClean="0"/>
              <a:t>end</a:t>
            </a:r>
            <a:r>
              <a:rPr lang="en-US" dirty="0" smtClean="0"/>
              <a:t> Increment;</a:t>
            </a:r>
          </a:p>
        </p:txBody>
      </p:sp>
    </p:spTree>
    <p:extLst>
      <p:ext uri="{BB962C8B-B14F-4D97-AF65-F5344CB8AC3E}">
        <p14:creationId xmlns:p14="http://schemas.microsoft.com/office/powerpoint/2010/main" val="3085305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about Increment</a:t>
            </a:r>
            <a:endParaRPr lang="en-US" dirty="0"/>
          </a:p>
        </p:txBody>
      </p:sp>
      <p:sp>
        <p:nvSpPr>
          <p:cNvPr id="3" name="Content Placeholder 2"/>
          <p:cNvSpPr>
            <a:spLocks noGrp="1"/>
          </p:cNvSpPr>
          <p:nvPr>
            <p:ph idx="1"/>
          </p:nvPr>
        </p:nvSpPr>
        <p:spPr/>
        <p:txBody>
          <a:bodyPr/>
          <a:lstStyle/>
          <a:p>
            <a:r>
              <a:rPr lang="en-US" dirty="0" smtClean="0"/>
              <a:t>Does the implementation meet the specification?</a:t>
            </a:r>
          </a:p>
          <a:p>
            <a:r>
              <a:rPr lang="en-US" dirty="0" smtClean="0"/>
              <a:t>How does the requires clause it in?</a:t>
            </a:r>
          </a:p>
          <a:p>
            <a:r>
              <a:rPr lang="en-US" dirty="0"/>
              <a:t>Are there other possible implementations</a:t>
            </a:r>
            <a:r>
              <a:rPr lang="en-US" dirty="0" smtClean="0"/>
              <a:t>?</a:t>
            </a:r>
          </a:p>
          <a:p>
            <a:pPr lvl="1"/>
            <a:r>
              <a:rPr lang="en-US" dirty="0" smtClean="0"/>
              <a:t>Subtract 4 and add 5?</a:t>
            </a:r>
          </a:p>
          <a:p>
            <a:pPr lvl="1"/>
            <a:r>
              <a:rPr lang="en-US" dirty="0" smtClean="0"/>
              <a:t>Why not?</a:t>
            </a:r>
            <a:endParaRPr lang="en-US" dirty="0"/>
          </a:p>
        </p:txBody>
      </p:sp>
    </p:spTree>
    <p:extLst>
      <p:ext uri="{BB962C8B-B14F-4D97-AF65-F5344CB8AC3E}">
        <p14:creationId xmlns:p14="http://schemas.microsoft.com/office/powerpoint/2010/main" val="3014562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p:txBody>
          <a:bodyPr/>
          <a:lstStyle/>
          <a:p>
            <a:r>
              <a:rPr lang="en-US" dirty="0" smtClean="0"/>
              <a:t>Write specifications for Decrement</a:t>
            </a:r>
          </a:p>
          <a:p>
            <a:pPr marL="0" indent="0">
              <a:buNone/>
            </a:pPr>
            <a:r>
              <a:rPr lang="en-US" dirty="0" smtClean="0"/>
              <a:t>	(</a:t>
            </a:r>
            <a:r>
              <a:rPr lang="en-US" b="1" dirty="0" smtClean="0"/>
              <a:t>requires</a:t>
            </a:r>
            <a:r>
              <a:rPr lang="en-US" dirty="0" smtClean="0"/>
              <a:t> and </a:t>
            </a:r>
            <a:r>
              <a:rPr lang="en-US" b="1" dirty="0" smtClean="0"/>
              <a:t>ensures</a:t>
            </a:r>
            <a:r>
              <a:rPr lang="en-US" dirty="0" smtClean="0"/>
              <a:t> clauses)</a:t>
            </a:r>
          </a:p>
          <a:p>
            <a:r>
              <a:rPr lang="en-US" dirty="0" smtClean="0"/>
              <a:t>Write an implementation assuming that there is a built in minus for integers.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628</TotalTime>
  <Words>1103</Words>
  <Application>Microsoft Office PowerPoint</Application>
  <PresentationFormat>On-screen Show (4:3)</PresentationFormat>
  <Paragraphs>334</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Applying Mathematical Reasoning throughout the CS Curriculum </vt:lpstr>
      <vt:lpstr>Questions to Address</vt:lpstr>
      <vt:lpstr>Some Work</vt:lpstr>
      <vt:lpstr>Why?</vt:lpstr>
      <vt:lpstr>What reasoning skills are necessary? Concept Inventory</vt:lpstr>
      <vt:lpstr>Specifications for Increment</vt:lpstr>
      <vt:lpstr>Implementation of Increment</vt:lpstr>
      <vt:lpstr>Reason about Increment</vt:lpstr>
      <vt:lpstr>Work</vt:lpstr>
      <vt:lpstr>Work</vt:lpstr>
      <vt:lpstr>PowerPoint Presentation</vt:lpstr>
      <vt:lpstr>Reason about the Program</vt:lpstr>
      <vt:lpstr>Reasoning Table</vt:lpstr>
      <vt:lpstr>Work</vt:lpstr>
      <vt:lpstr>Are the Specs Sufficient?</vt:lpstr>
      <vt:lpstr>Need to Know</vt:lpstr>
      <vt:lpstr>Reasoning Table</vt:lpstr>
      <vt:lpstr>More examples</vt:lpstr>
      <vt:lpstr>Beyond Arithmetic</vt:lpstr>
      <vt:lpstr>Specify a stack mathematically</vt:lpstr>
      <vt:lpstr>Requirements vs. Specifications</vt:lpstr>
      <vt:lpstr>Informal Specification: Examples</vt:lpstr>
      <vt:lpstr>Informal Specifications</vt:lpstr>
      <vt:lpstr>Formal Interface Specification</vt:lpstr>
      <vt:lpstr>Reasoning Benefits</vt:lpstr>
      <vt:lpstr>Languages for Formal Specification</vt:lpstr>
      <vt:lpstr>Specification Language Summary</vt:lpstr>
      <vt:lpstr>Meaning of Specifications</vt:lpstr>
      <vt:lpstr>Mathematical Strings</vt:lpstr>
      <vt:lpstr>General Stack Template Specification</vt:lpstr>
      <vt:lpstr>Specification of Stack Operations</vt:lpstr>
      <vt:lpstr>Example</vt:lpstr>
      <vt:lpstr>Exercise: Complete Table and Prove</vt:lpstr>
      <vt:lpstr>Example</vt:lpstr>
      <vt:lpstr>Exercise: Complete Table and Prove</vt:lpstr>
      <vt:lpstr>What’s the Problem?</vt:lpstr>
      <vt:lpstr>Work</vt:lpstr>
      <vt:lpstr>Generic Component Examples</vt:lpstr>
      <vt:lpstr>Proof Rules</vt:lpstr>
      <vt:lpstr>Proof Rules for Verification</vt:lpstr>
      <vt:lpstr>Example</vt:lpstr>
      <vt:lpstr>Apply the rule automatically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Mathematical Reasoning throughout the CS Curriculum</dc:title>
  <dc:creator>Joan Krone</dc:creator>
  <cp:lastModifiedBy>DUWindows7</cp:lastModifiedBy>
  <cp:revision>62</cp:revision>
  <dcterms:created xsi:type="dcterms:W3CDTF">2011-09-06T19:37:28Z</dcterms:created>
  <dcterms:modified xsi:type="dcterms:W3CDTF">2011-09-22T13:03:43Z</dcterms:modified>
</cp:coreProperties>
</file>