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1"/>
  </p:notesMasterIdLst>
  <p:sldIdLst>
    <p:sldId id="256" r:id="rId2"/>
    <p:sldId id="283" r:id="rId3"/>
    <p:sldId id="278" r:id="rId4"/>
    <p:sldId id="279" r:id="rId5"/>
    <p:sldId id="347" r:id="rId6"/>
    <p:sldId id="281" r:id="rId7"/>
    <p:sldId id="323" r:id="rId8"/>
    <p:sldId id="324" r:id="rId9"/>
    <p:sldId id="326" r:id="rId10"/>
    <p:sldId id="325" r:id="rId11"/>
    <p:sldId id="355" r:id="rId12"/>
    <p:sldId id="356" r:id="rId13"/>
    <p:sldId id="296" r:id="rId14"/>
    <p:sldId id="337" r:id="rId15"/>
    <p:sldId id="289" r:id="rId16"/>
    <p:sldId id="357" r:id="rId17"/>
    <p:sldId id="349" r:id="rId18"/>
    <p:sldId id="339" r:id="rId19"/>
    <p:sldId id="292" r:id="rId20"/>
    <p:sldId id="288" r:id="rId21"/>
    <p:sldId id="306" r:id="rId22"/>
    <p:sldId id="333" r:id="rId23"/>
    <p:sldId id="335" r:id="rId24"/>
    <p:sldId id="348" r:id="rId25"/>
    <p:sldId id="282" r:id="rId26"/>
    <p:sldId id="363" r:id="rId27"/>
    <p:sldId id="284" r:id="rId28"/>
    <p:sldId id="318" r:id="rId29"/>
    <p:sldId id="344" r:id="rId30"/>
    <p:sldId id="299" r:id="rId31"/>
    <p:sldId id="311" r:id="rId32"/>
    <p:sldId id="304" r:id="rId33"/>
    <p:sldId id="310" r:id="rId34"/>
    <p:sldId id="305" r:id="rId35"/>
    <p:sldId id="301" r:id="rId36"/>
    <p:sldId id="303" r:id="rId37"/>
    <p:sldId id="362" r:id="rId38"/>
    <p:sldId id="322" r:id="rId39"/>
    <p:sldId id="313" r:id="rId40"/>
    <p:sldId id="345" r:id="rId41"/>
    <p:sldId id="350" r:id="rId42"/>
    <p:sldId id="364" r:id="rId43"/>
    <p:sldId id="312" r:id="rId44"/>
    <p:sldId id="365" r:id="rId45"/>
    <p:sldId id="351" r:id="rId46"/>
    <p:sldId id="321" r:id="rId47"/>
    <p:sldId id="352" r:id="rId48"/>
    <p:sldId id="314" r:id="rId49"/>
    <p:sldId id="346" r:id="rId50"/>
    <p:sldId id="317" r:id="rId51"/>
    <p:sldId id="343" r:id="rId52"/>
    <p:sldId id="369" r:id="rId53"/>
    <p:sldId id="368" r:id="rId54"/>
    <p:sldId id="370" r:id="rId55"/>
    <p:sldId id="272" r:id="rId56"/>
    <p:sldId id="267" r:id="rId57"/>
    <p:sldId id="266" r:id="rId58"/>
    <p:sldId id="268" r:id="rId59"/>
    <p:sldId id="269" r:id="rId60"/>
    <p:sldId id="270" r:id="rId61"/>
    <p:sldId id="308" r:id="rId62"/>
    <p:sldId id="309" r:id="rId63"/>
    <p:sldId id="307" r:id="rId64"/>
    <p:sldId id="361" r:id="rId65"/>
    <p:sldId id="265" r:id="rId66"/>
    <p:sldId id="428" r:id="rId67"/>
    <p:sldId id="433" r:id="rId68"/>
    <p:sldId id="273" r:id="rId69"/>
    <p:sldId id="274" r:id="rId70"/>
    <p:sldId id="275" r:id="rId71"/>
    <p:sldId id="276" r:id="rId72"/>
    <p:sldId id="341" r:id="rId73"/>
    <p:sldId id="342" r:id="rId74"/>
    <p:sldId id="290" r:id="rId75"/>
    <p:sldId id="271" r:id="rId76"/>
    <p:sldId id="285" r:id="rId77"/>
    <p:sldId id="353" r:id="rId78"/>
    <p:sldId id="295" r:id="rId79"/>
    <p:sldId id="358" r:id="rId80"/>
    <p:sldId id="359" r:id="rId81"/>
    <p:sldId id="298" r:id="rId82"/>
    <p:sldId id="360" r:id="rId83"/>
    <p:sldId id="293" r:id="rId84"/>
    <p:sldId id="291" r:id="rId85"/>
    <p:sldId id="294" r:id="rId86"/>
    <p:sldId id="286" r:id="rId87"/>
    <p:sldId id="287" r:id="rId88"/>
    <p:sldId id="280" r:id="rId89"/>
    <p:sldId id="329" r:id="rId90"/>
    <p:sldId id="327" r:id="rId91"/>
    <p:sldId id="328" r:id="rId92"/>
    <p:sldId id="319" r:id="rId93"/>
    <p:sldId id="302" r:id="rId94"/>
    <p:sldId id="330" r:id="rId95"/>
    <p:sldId id="300" r:id="rId96"/>
    <p:sldId id="315" r:id="rId97"/>
    <p:sldId id="316" r:id="rId98"/>
    <p:sldId id="366" r:id="rId99"/>
    <p:sldId id="367" r:id="rId100"/>
  </p:sldIdLst>
  <p:sldSz cx="9144000" cy="5143500" type="screen16x9"/>
  <p:notesSz cx="6858000" cy="9144000"/>
  <p:embeddedFontLst>
    <p:embeddedFont>
      <p:font typeface="Oswald" pitchFamily="2" charset="77"/>
      <p:regular r:id="rId102"/>
      <p:bold r:id="rId103"/>
    </p:embeddedFont>
    <p:embeddedFont>
      <p:font typeface="Source Code Pro" panose="020B0509030403020204" pitchFamily="49" charset="0"/>
      <p:regular r:id="rId104"/>
      <p:bold r:id="rId105"/>
      <p:italic r:id="rId106"/>
      <p:boldItalic r:id="rId10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White" initials="DW" lastIdx="1" clrIdx="0">
    <p:extLst>
      <p:ext uri="{19B8F6BF-5375-455C-9EA6-DF929625EA0E}">
        <p15:presenceInfo xmlns:p15="http://schemas.microsoft.com/office/powerpoint/2012/main" userId="S::whiteda@denison.edu::d012a631-7c15-44f5-8124-40c9445375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413"/>
    <p:restoredTop sz="78191"/>
  </p:normalViewPr>
  <p:slideViewPr>
    <p:cSldViewPr snapToGrid="0">
      <p:cViewPr varScale="1">
        <p:scale>
          <a:sx n="95" d="100"/>
          <a:sy n="95" d="100"/>
        </p:scale>
        <p:origin x="184" y="4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font" Target="fonts/font6.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fntdata"/><Relationship Id="rId108" Type="http://schemas.openxmlformats.org/officeDocument/2006/relationships/commentAuthors" Target="commen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aniel%20Rosenblum\Desktop\HIT%20Grant\Ohio%20Data\CDC%20Wonder%20Ohio%20Death%20Coun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bg2"/>
                </a:solidFill>
                <a:latin typeface="+mn-lt"/>
                <a:ea typeface="+mn-ea"/>
                <a:cs typeface="+mn-cs"/>
              </a:defRPr>
            </a:pPr>
            <a:r>
              <a:rPr lang="en-CA" dirty="0"/>
              <a:t>Drugs Involved in Ohio Overdose Deaths</a:t>
            </a:r>
          </a:p>
          <a:p>
            <a:pPr>
              <a:defRPr/>
            </a:pPr>
            <a:r>
              <a:rPr lang="en-CA" dirty="0"/>
              <a:t>1999 to 2017</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bg2"/>
              </a:solidFill>
              <a:latin typeface="+mn-lt"/>
              <a:ea typeface="+mn-ea"/>
              <a:cs typeface="+mn-cs"/>
            </a:defRPr>
          </a:pPr>
          <a:endParaRPr lang="en-US"/>
        </a:p>
      </c:txPr>
    </c:title>
    <c:autoTitleDeleted val="0"/>
    <c:plotArea>
      <c:layout/>
      <c:lineChart>
        <c:grouping val="standard"/>
        <c:varyColors val="0"/>
        <c:ser>
          <c:idx val="1"/>
          <c:order val="1"/>
          <c:tx>
            <c:strRef>
              <c:f>Sheet1!$M$1</c:f>
              <c:strCache>
                <c:ptCount val="1"/>
                <c:pt idx="0">
                  <c:v>Prescription Opioids</c:v>
                </c:pt>
              </c:strCache>
            </c:strRef>
          </c:tx>
          <c:spPr>
            <a:ln w="28575" cap="rnd">
              <a:solidFill>
                <a:schemeClr val="accent2"/>
              </a:solidFill>
              <a:round/>
            </a:ln>
            <a:effectLst/>
          </c:spPr>
          <c:marker>
            <c:symbol val="none"/>
          </c:marker>
          <c:cat>
            <c:numRef>
              <c:f>Sheet1!$L$2:$L$20</c:f>
              <c:numCache>
                <c:formatCode>General</c:formatCod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f>Sheet1!$M$2:$M$19</c:f>
              <c:numCache>
                <c:formatCode>General</c:formatCode>
                <c:ptCount val="18"/>
                <c:pt idx="0">
                  <c:v>90</c:v>
                </c:pt>
                <c:pt idx="1">
                  <c:v>130</c:v>
                </c:pt>
                <c:pt idx="2">
                  <c:v>193</c:v>
                </c:pt>
                <c:pt idx="3">
                  <c:v>262</c:v>
                </c:pt>
                <c:pt idx="4">
                  <c:v>247</c:v>
                </c:pt>
                <c:pt idx="5">
                  <c:v>339</c:v>
                </c:pt>
                <c:pt idx="6">
                  <c:v>358</c:v>
                </c:pt>
                <c:pt idx="7">
                  <c:v>435</c:v>
                </c:pt>
                <c:pt idx="8">
                  <c:v>476</c:v>
                </c:pt>
                <c:pt idx="9">
                  <c:v>514</c:v>
                </c:pt>
                <c:pt idx="10">
                  <c:v>432</c:v>
                </c:pt>
                <c:pt idx="11">
                  <c:v>700</c:v>
                </c:pt>
                <c:pt idx="12">
                  <c:v>754</c:v>
                </c:pt>
                <c:pt idx="13">
                  <c:v>638</c:v>
                </c:pt>
                <c:pt idx="14">
                  <c:v>648</c:v>
                </c:pt>
                <c:pt idx="15">
                  <c:v>730</c:v>
                </c:pt>
                <c:pt idx="16">
                  <c:v>811</c:v>
                </c:pt>
                <c:pt idx="17">
                  <c:v>898</c:v>
                </c:pt>
              </c:numCache>
            </c:numRef>
          </c:val>
          <c:smooth val="0"/>
          <c:extLst>
            <c:ext xmlns:c16="http://schemas.microsoft.com/office/drawing/2014/chart" uri="{C3380CC4-5D6E-409C-BE32-E72D297353CC}">
              <c16:uniqueId val="{00000000-8D93-2344-BFC3-C0102700BD60}"/>
            </c:ext>
          </c:extLst>
        </c:ser>
        <c:ser>
          <c:idx val="2"/>
          <c:order val="2"/>
          <c:tx>
            <c:strRef>
              <c:f>Sheet1!$N$1</c:f>
              <c:strCache>
                <c:ptCount val="1"/>
                <c:pt idx="0">
                  <c:v>Heroin</c:v>
                </c:pt>
              </c:strCache>
            </c:strRef>
          </c:tx>
          <c:spPr>
            <a:ln w="28575" cap="rnd">
              <a:solidFill>
                <a:schemeClr val="accent3"/>
              </a:solidFill>
              <a:round/>
            </a:ln>
            <a:effectLst/>
          </c:spPr>
          <c:marker>
            <c:symbol val="none"/>
          </c:marker>
          <c:cat>
            <c:numRef>
              <c:f>Sheet1!$L$2:$L$20</c:f>
              <c:numCache>
                <c:formatCode>General</c:formatCod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f>Sheet1!$N$2:$N$20</c:f>
              <c:numCache>
                <c:formatCode>General</c:formatCode>
                <c:ptCount val="19"/>
                <c:pt idx="0">
                  <c:v>55</c:v>
                </c:pt>
                <c:pt idx="1">
                  <c:v>81</c:v>
                </c:pt>
                <c:pt idx="2">
                  <c:v>88</c:v>
                </c:pt>
                <c:pt idx="3">
                  <c:v>122</c:v>
                </c:pt>
                <c:pt idx="4">
                  <c:v>95</c:v>
                </c:pt>
                <c:pt idx="5">
                  <c:v>137</c:v>
                </c:pt>
                <c:pt idx="6">
                  <c:v>138</c:v>
                </c:pt>
                <c:pt idx="7">
                  <c:v>128</c:v>
                </c:pt>
                <c:pt idx="8">
                  <c:v>162</c:v>
                </c:pt>
                <c:pt idx="9">
                  <c:v>242</c:v>
                </c:pt>
                <c:pt idx="10">
                  <c:v>216</c:v>
                </c:pt>
                <c:pt idx="11">
                  <c:v>368</c:v>
                </c:pt>
                <c:pt idx="12">
                  <c:v>447</c:v>
                </c:pt>
                <c:pt idx="13">
                  <c:v>700</c:v>
                </c:pt>
                <c:pt idx="14">
                  <c:v>1010</c:v>
                </c:pt>
                <c:pt idx="15">
                  <c:v>1223</c:v>
                </c:pt>
                <c:pt idx="16">
                  <c:v>1458</c:v>
                </c:pt>
                <c:pt idx="17">
                  <c:v>1501</c:v>
                </c:pt>
                <c:pt idx="18">
                  <c:v>987</c:v>
                </c:pt>
              </c:numCache>
            </c:numRef>
          </c:val>
          <c:smooth val="0"/>
          <c:extLst>
            <c:ext xmlns:c16="http://schemas.microsoft.com/office/drawing/2014/chart" uri="{C3380CC4-5D6E-409C-BE32-E72D297353CC}">
              <c16:uniqueId val="{00000001-8D93-2344-BFC3-C0102700BD60}"/>
            </c:ext>
          </c:extLst>
        </c:ser>
        <c:ser>
          <c:idx val="3"/>
          <c:order val="3"/>
          <c:tx>
            <c:strRef>
              <c:f>Sheet1!$O$1</c:f>
              <c:strCache>
                <c:ptCount val="1"/>
                <c:pt idx="0">
                  <c:v>Cocaine</c:v>
                </c:pt>
              </c:strCache>
            </c:strRef>
          </c:tx>
          <c:spPr>
            <a:ln w="28575" cap="rnd">
              <a:solidFill>
                <a:schemeClr val="accent4"/>
              </a:solidFill>
              <a:round/>
            </a:ln>
            <a:effectLst/>
          </c:spPr>
          <c:marker>
            <c:symbol val="none"/>
          </c:marker>
          <c:cat>
            <c:numRef>
              <c:f>Sheet1!$L$2:$L$20</c:f>
              <c:numCache>
                <c:formatCode>General</c:formatCod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f>Sheet1!$O$2:$O$20</c:f>
              <c:numCache>
                <c:formatCode>General</c:formatCode>
                <c:ptCount val="19"/>
                <c:pt idx="0">
                  <c:v>111</c:v>
                </c:pt>
                <c:pt idx="1">
                  <c:v>130</c:v>
                </c:pt>
                <c:pt idx="2">
                  <c:v>149</c:v>
                </c:pt>
                <c:pt idx="3">
                  <c:v>198</c:v>
                </c:pt>
                <c:pt idx="4">
                  <c:v>191</c:v>
                </c:pt>
                <c:pt idx="5">
                  <c:v>306</c:v>
                </c:pt>
                <c:pt idx="6">
                  <c:v>297</c:v>
                </c:pt>
                <c:pt idx="7">
                  <c:v>423</c:v>
                </c:pt>
                <c:pt idx="8">
                  <c:v>366</c:v>
                </c:pt>
                <c:pt idx="9">
                  <c:v>316</c:v>
                </c:pt>
                <c:pt idx="10">
                  <c:v>218</c:v>
                </c:pt>
                <c:pt idx="11">
                  <c:v>281</c:v>
                </c:pt>
                <c:pt idx="12">
                  <c:v>352</c:v>
                </c:pt>
                <c:pt idx="13">
                  <c:v>389</c:v>
                </c:pt>
                <c:pt idx="14">
                  <c:v>455</c:v>
                </c:pt>
                <c:pt idx="15">
                  <c:v>569</c:v>
                </c:pt>
                <c:pt idx="16">
                  <c:v>750</c:v>
                </c:pt>
                <c:pt idx="17">
                  <c:v>1194</c:v>
                </c:pt>
                <c:pt idx="18">
                  <c:v>1540</c:v>
                </c:pt>
              </c:numCache>
            </c:numRef>
          </c:val>
          <c:smooth val="0"/>
          <c:extLst>
            <c:ext xmlns:c16="http://schemas.microsoft.com/office/drawing/2014/chart" uri="{C3380CC4-5D6E-409C-BE32-E72D297353CC}">
              <c16:uniqueId val="{00000002-8D93-2344-BFC3-C0102700BD60}"/>
            </c:ext>
          </c:extLst>
        </c:ser>
        <c:ser>
          <c:idx val="4"/>
          <c:order val="4"/>
          <c:tx>
            <c:strRef>
              <c:f>Sheet1!$P$1</c:f>
              <c:strCache>
                <c:ptCount val="1"/>
                <c:pt idx="0">
                  <c:v>Other Synthetic Narcotics (Fentanyl)</c:v>
                </c:pt>
              </c:strCache>
            </c:strRef>
          </c:tx>
          <c:spPr>
            <a:ln w="28575" cap="rnd">
              <a:solidFill>
                <a:schemeClr val="accent5"/>
              </a:solidFill>
              <a:round/>
            </a:ln>
            <a:effectLst/>
          </c:spPr>
          <c:marker>
            <c:symbol val="none"/>
          </c:marker>
          <c:cat>
            <c:numRef>
              <c:f>Sheet1!$L$2:$L$20</c:f>
              <c:numCache>
                <c:formatCode>General</c:formatCod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f>Sheet1!$P$2:$P$20</c:f>
              <c:numCache>
                <c:formatCode>General</c:formatCode>
                <c:ptCount val="19"/>
                <c:pt idx="0">
                  <c:v>27</c:v>
                </c:pt>
                <c:pt idx="1">
                  <c:v>37</c:v>
                </c:pt>
                <c:pt idx="2">
                  <c:v>57</c:v>
                </c:pt>
                <c:pt idx="3">
                  <c:v>64</c:v>
                </c:pt>
                <c:pt idx="4">
                  <c:v>49</c:v>
                </c:pt>
                <c:pt idx="5">
                  <c:v>82</c:v>
                </c:pt>
                <c:pt idx="6">
                  <c:v>106</c:v>
                </c:pt>
                <c:pt idx="7">
                  <c:v>133</c:v>
                </c:pt>
                <c:pt idx="8">
                  <c:v>118</c:v>
                </c:pt>
                <c:pt idx="9">
                  <c:v>112</c:v>
                </c:pt>
                <c:pt idx="10">
                  <c:v>96</c:v>
                </c:pt>
                <c:pt idx="11">
                  <c:v>187</c:v>
                </c:pt>
                <c:pt idx="12">
                  <c:v>168</c:v>
                </c:pt>
                <c:pt idx="13">
                  <c:v>143</c:v>
                </c:pt>
                <c:pt idx="14">
                  <c:v>178</c:v>
                </c:pt>
                <c:pt idx="15">
                  <c:v>607</c:v>
                </c:pt>
                <c:pt idx="16">
                  <c:v>1255</c:v>
                </c:pt>
                <c:pt idx="17">
                  <c:v>2328</c:v>
                </c:pt>
                <c:pt idx="18">
                  <c:v>3431</c:v>
                </c:pt>
              </c:numCache>
            </c:numRef>
          </c:val>
          <c:smooth val="0"/>
          <c:extLst>
            <c:ext xmlns:c16="http://schemas.microsoft.com/office/drawing/2014/chart" uri="{C3380CC4-5D6E-409C-BE32-E72D297353CC}">
              <c16:uniqueId val="{00000003-8D93-2344-BFC3-C0102700BD60}"/>
            </c:ext>
          </c:extLst>
        </c:ser>
        <c:ser>
          <c:idx val="5"/>
          <c:order val="5"/>
          <c:tx>
            <c:strRef>
              <c:f>Sheet1!$Q$1</c:f>
              <c:strCache>
                <c:ptCount val="1"/>
                <c:pt idx="0">
                  <c:v>Methamphetamines</c:v>
                </c:pt>
              </c:strCache>
            </c:strRef>
          </c:tx>
          <c:spPr>
            <a:ln w="28575" cap="rnd">
              <a:solidFill>
                <a:schemeClr val="accent6"/>
              </a:solidFill>
              <a:round/>
            </a:ln>
            <a:effectLst/>
          </c:spPr>
          <c:marker>
            <c:symbol val="none"/>
          </c:marker>
          <c:cat>
            <c:numRef>
              <c:f>Sheet1!$L$2:$L$20</c:f>
              <c:numCache>
                <c:formatCode>General</c:formatCod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f>Sheet1!$Q$2:$Q$19</c:f>
              <c:numCache>
                <c:formatCode>General</c:formatCode>
                <c:ptCount val="18"/>
                <c:pt idx="3">
                  <c:v>11</c:v>
                </c:pt>
                <c:pt idx="4">
                  <c:v>11</c:v>
                </c:pt>
                <c:pt idx="5">
                  <c:v>14</c:v>
                </c:pt>
                <c:pt idx="6">
                  <c:v>17</c:v>
                </c:pt>
                <c:pt idx="7">
                  <c:v>13</c:v>
                </c:pt>
                <c:pt idx="8">
                  <c:v>15</c:v>
                </c:pt>
                <c:pt idx="9">
                  <c:v>12</c:v>
                </c:pt>
                <c:pt idx="11">
                  <c:v>24</c:v>
                </c:pt>
                <c:pt idx="12">
                  <c:v>37</c:v>
                </c:pt>
                <c:pt idx="13">
                  <c:v>37</c:v>
                </c:pt>
                <c:pt idx="14">
                  <c:v>63</c:v>
                </c:pt>
                <c:pt idx="15">
                  <c:v>78</c:v>
                </c:pt>
                <c:pt idx="16">
                  <c:v>116</c:v>
                </c:pt>
                <c:pt idx="17">
                  <c:v>261</c:v>
                </c:pt>
              </c:numCache>
            </c:numRef>
          </c:val>
          <c:smooth val="0"/>
          <c:extLst>
            <c:ext xmlns:c16="http://schemas.microsoft.com/office/drawing/2014/chart" uri="{C3380CC4-5D6E-409C-BE32-E72D297353CC}">
              <c16:uniqueId val="{00000004-8D93-2344-BFC3-C0102700BD60}"/>
            </c:ext>
          </c:extLst>
        </c:ser>
        <c:dLbls>
          <c:showLegendKey val="0"/>
          <c:showVal val="0"/>
          <c:showCatName val="0"/>
          <c:showSerName val="0"/>
          <c:showPercent val="0"/>
          <c:showBubbleSize val="0"/>
        </c:dLbls>
        <c:smooth val="0"/>
        <c:axId val="285075040"/>
        <c:axId val="285077664"/>
        <c:extLst>
          <c:ext xmlns:c15="http://schemas.microsoft.com/office/drawing/2012/chart" uri="{02D57815-91ED-43cb-92C2-25804820EDAC}">
            <c15:filteredLineSeries>
              <c15:ser>
                <c:idx val="0"/>
                <c:order val="0"/>
                <c:tx>
                  <c:strRef>
                    <c:extLst>
                      <c:ext uri="{02D57815-91ED-43cb-92C2-25804820EDAC}">
                        <c15:formulaRef>
                          <c15:sqref>Sheet1!$L$1</c15:sqref>
                        </c15:formulaRef>
                      </c:ext>
                    </c:extLst>
                    <c:strCache>
                      <c:ptCount val="1"/>
                      <c:pt idx="0">
                        <c:v>Year Code</c:v>
                      </c:pt>
                    </c:strCache>
                  </c:strRef>
                </c:tx>
                <c:spPr>
                  <a:ln w="28575" cap="rnd">
                    <a:solidFill>
                      <a:schemeClr val="accent1"/>
                    </a:solidFill>
                    <a:round/>
                  </a:ln>
                  <a:effectLst/>
                </c:spPr>
                <c:marker>
                  <c:symbol val="none"/>
                </c:marker>
                <c:cat>
                  <c:numRef>
                    <c:extLst>
                      <c:ext uri="{02D57815-91ED-43cb-92C2-25804820EDAC}">
                        <c15:formulaRef>
                          <c15:sqref>Sheet1!$L$2:$L$20</c15:sqref>
                        </c15:formulaRef>
                      </c:ext>
                    </c:extLst>
                    <c:numCache>
                      <c:formatCode>General</c:formatCod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extLst>
                      <c:ext uri="{02D57815-91ED-43cb-92C2-25804820EDAC}">
                        <c15:formulaRef>
                          <c15:sqref>Sheet1!$L$2:$L$19</c15:sqref>
                        </c15:formulaRef>
                      </c:ext>
                    </c:extLst>
                    <c:numCache>
                      <c:formatCode>General</c:formatCode>
                      <c:ptCount val="18"/>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numCache>
                  </c:numRef>
                </c:val>
                <c:smooth val="0"/>
                <c:extLst>
                  <c:ext xmlns:c16="http://schemas.microsoft.com/office/drawing/2014/chart" uri="{C3380CC4-5D6E-409C-BE32-E72D297353CC}">
                    <c16:uniqueId val="{00000005-8D93-2344-BFC3-C0102700BD60}"/>
                  </c:ext>
                </c:extLst>
              </c15:ser>
            </c15:filteredLineSeries>
          </c:ext>
        </c:extLst>
      </c:lineChart>
      <c:dateAx>
        <c:axId val="28507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bg2"/>
                </a:solidFill>
                <a:latin typeface="+mn-lt"/>
                <a:ea typeface="+mn-ea"/>
                <a:cs typeface="+mn-cs"/>
              </a:defRPr>
            </a:pPr>
            <a:endParaRPr lang="en-US"/>
          </a:p>
        </c:txPr>
        <c:crossAx val="285077664"/>
        <c:crosses val="autoZero"/>
        <c:auto val="0"/>
        <c:lblOffset val="100"/>
        <c:baseTimeUnit val="days"/>
      </c:dateAx>
      <c:valAx>
        <c:axId val="285077664"/>
        <c:scaling>
          <c:orientation val="minMax"/>
          <c:max val="35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bg2"/>
                </a:solidFill>
                <a:latin typeface="+mn-lt"/>
                <a:ea typeface="+mn-ea"/>
                <a:cs typeface="+mn-cs"/>
              </a:defRPr>
            </a:pPr>
            <a:endParaRPr lang="en-US"/>
          </a:p>
        </c:txPr>
        <c:crossAx val="2850750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1" i="0" u="none" strike="noStrike" kern="1200" baseline="0">
              <a:solidFill>
                <a:schemeClr val="bg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b="1">
          <a:solidFill>
            <a:schemeClr val="bg2"/>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dc.gov/drugoverdose/images/data/OpioidDeathsByTypeUS.PNG"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onder.cdc.gov/"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 dirty="0"/>
            </a:br>
            <a:r>
              <a:rPr lang="en" dirty="0"/>
              <a:t>This talk is a scaled back version of the one I gave in February of 2020.</a:t>
            </a:r>
          </a:p>
          <a:p>
            <a:pPr marL="0" lvl="0" indent="0" algn="l" rtl="0">
              <a:spcBef>
                <a:spcPts val="0"/>
              </a:spcBef>
              <a:spcAft>
                <a:spcPts val="0"/>
              </a:spcAft>
              <a:buNone/>
            </a:pPr>
            <a:endParaRPr lang="en" dirty="0"/>
          </a:p>
          <a:p>
            <a:pPr marL="0" lvl="0" indent="0" algn="l" rtl="0">
              <a:spcBef>
                <a:spcPts val="0"/>
              </a:spcBef>
              <a:spcAft>
                <a:spcPts val="0"/>
              </a:spcAft>
              <a:buNone/>
            </a:pPr>
            <a:r>
              <a:rPr lang="en-US" b="0" i="0" u="none" strike="noStrike" dirty="0">
                <a:solidFill>
                  <a:srgbClr val="000000"/>
                </a:solidFill>
                <a:effectLst/>
                <a:latin typeface="Helvetica" pitchFamily="2" charset="0"/>
              </a:rPr>
              <a:t>Mathematical and Statistical Views on the Opioid Epidemic</a:t>
            </a:r>
          </a:p>
          <a:p>
            <a:pPr marL="0" lvl="0" indent="0" algn="l" rtl="0">
              <a:spcBef>
                <a:spcPts val="0"/>
              </a:spcBef>
              <a:spcAft>
                <a:spcPts val="0"/>
              </a:spcAft>
              <a:buNone/>
            </a:pPr>
            <a:r>
              <a:rPr lang="en-US" b="0" i="0" u="none" strike="noStrike" dirty="0">
                <a:solidFill>
                  <a:srgbClr val="000000"/>
                </a:solidFill>
                <a:effectLst/>
                <a:latin typeface="Helvetica" pitchFamily="2" charset="0"/>
              </a:rPr>
              <a:t>Bowling Green, April 2024</a:t>
            </a:r>
          </a:p>
          <a:p>
            <a:pPr marL="0" lvl="0" indent="0" algn="l" rtl="0">
              <a:spcBef>
                <a:spcPts val="0"/>
              </a:spcBef>
              <a:spcAft>
                <a:spcPts val="0"/>
              </a:spcAft>
              <a:buNone/>
            </a:pPr>
            <a:endParaRPr lang="en-US" b="0" i="0" u="none" strike="noStrike" dirty="0">
              <a:solidFill>
                <a:srgbClr val="000000"/>
              </a:solidFill>
              <a:effectLst/>
              <a:latin typeface="Helvetica" pitchFamily="2" charset="0"/>
            </a:endParaRPr>
          </a:p>
          <a:p>
            <a:pPr marL="0" lvl="0" indent="0" algn="l" rtl="0">
              <a:spcBef>
                <a:spcPts val="0"/>
              </a:spcBef>
              <a:spcAft>
                <a:spcPts val="0"/>
              </a:spcAft>
              <a:buNone/>
            </a:pPr>
            <a:r>
              <a:rPr lang="en-US" b="0" i="0" u="none" strike="noStrike" dirty="0">
                <a:solidFill>
                  <a:srgbClr val="000000"/>
                </a:solidFill>
                <a:effectLst/>
                <a:latin typeface="Helvetica" pitchFamily="2" charset="0"/>
              </a:rPr>
              <a:t>Thanks for the invitation and for coming.</a:t>
            </a:r>
          </a:p>
          <a:p>
            <a:pPr marL="0" lvl="0" indent="0" algn="l" rtl="0">
              <a:spcBef>
                <a:spcPts val="0"/>
              </a:spcBef>
              <a:spcAft>
                <a:spcPts val="0"/>
              </a:spcAft>
              <a:buNone/>
            </a:pPr>
            <a:r>
              <a:rPr lang="en-US" b="0" i="0" u="none" strike="noStrike" dirty="0">
                <a:solidFill>
                  <a:srgbClr val="000000"/>
                </a:solidFill>
                <a:effectLst/>
                <a:latin typeface="Helvetica" pitchFamily="2" charset="0"/>
              </a:rPr>
              <a:t>Disclaimer: in this talk we're going to be discussing a heavy and emotional topic. Every year in Ohio thousands of people die from unintentional drug overdoses. This research seeks to tackle the problem head-on and carry out statistical analyses to find polices that can reduce the number of overdose deaths.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NIH</a:t>
            </a:r>
          </a:p>
          <a:p>
            <a:r>
              <a:rPr lang="en-US" dirty="0"/>
              <a:t>Even when it’s cocaine, there’s still opioid involvement</a:t>
            </a:r>
          </a:p>
          <a:p>
            <a:r>
              <a:rPr lang="en-US" dirty="0"/>
              <a:t>Next slide: what about benzodiazepine?</a:t>
            </a:r>
          </a:p>
        </p:txBody>
      </p:sp>
    </p:spTree>
    <p:extLst>
      <p:ext uri="{BB962C8B-B14F-4D97-AF65-F5344CB8AC3E}">
        <p14:creationId xmlns:p14="http://schemas.microsoft.com/office/powerpoint/2010/main" val="749039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NIH</a:t>
            </a:r>
          </a:p>
          <a:p>
            <a:r>
              <a:rPr lang="en-US" dirty="0"/>
              <a:t>Even when it’s benzodiazepine, there’s still opioid involvement</a:t>
            </a:r>
          </a:p>
          <a:p>
            <a:r>
              <a:rPr lang="en-US" dirty="0"/>
              <a:t>Next slide: epidemic is hitting all races</a:t>
            </a:r>
          </a:p>
        </p:txBody>
      </p:sp>
    </p:spTree>
    <p:extLst>
      <p:ext uri="{BB962C8B-B14F-4D97-AF65-F5344CB8AC3E}">
        <p14:creationId xmlns:p14="http://schemas.microsoft.com/office/powerpoint/2010/main" val="2997066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t>Death toll is rising across all racial/ethnic groups.</a:t>
            </a:r>
          </a:p>
          <a:p>
            <a:r>
              <a:rPr lang="en-US" sz="1100" dirty="0"/>
              <a:t>https://</a:t>
            </a:r>
            <a:r>
              <a:rPr lang="en-US" sz="1100" dirty="0" err="1"/>
              <a:t>www.cdc.gov</a:t>
            </a:r>
            <a:r>
              <a:rPr lang="en-US" sz="1100" dirty="0"/>
              <a:t>/</a:t>
            </a:r>
            <a:r>
              <a:rPr lang="en-US" sz="1100" dirty="0" err="1"/>
              <a:t>mmwr</a:t>
            </a:r>
            <a:r>
              <a:rPr lang="en-US" sz="1100" dirty="0"/>
              <a:t>/volumes/71/</a:t>
            </a:r>
            <a:r>
              <a:rPr lang="en-US" sz="1100" dirty="0" err="1"/>
              <a:t>wr</a:t>
            </a:r>
            <a:r>
              <a:rPr lang="en-US" sz="1100" dirty="0"/>
              <a:t>/mm7146a4.htm</a:t>
            </a:r>
          </a:p>
          <a:p>
            <a:r>
              <a:rPr lang="en-US" sz="1100" dirty="0"/>
              <a:t>Next slide: it’s really not about pain pills and has not been for a long time</a:t>
            </a:r>
          </a:p>
        </p:txBody>
      </p:sp>
    </p:spTree>
    <p:extLst>
      <p:ext uri="{BB962C8B-B14F-4D97-AF65-F5344CB8AC3E}">
        <p14:creationId xmlns:p14="http://schemas.microsoft.com/office/powerpoint/2010/main" val="1130749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odh.ohio.gov</a:t>
            </a:r>
            <a:r>
              <a:rPr lang="en-US" dirty="0"/>
              <a:t>/</a:t>
            </a:r>
            <a:r>
              <a:rPr lang="en-US" dirty="0" err="1"/>
              <a:t>wps</a:t>
            </a:r>
            <a:r>
              <a:rPr lang="en-US" dirty="0"/>
              <a:t>/</a:t>
            </a:r>
            <a:r>
              <a:rPr lang="en-US" dirty="0" err="1"/>
              <a:t>wcm</a:t>
            </a:r>
            <a:r>
              <a:rPr lang="en-US" dirty="0"/>
              <a:t>/connect/gov/5deb684e-4667-4836-862b-cb5eb59acbd3/2017_OhioDrugOverdoseReport.pdf?MOD=AJPERES&amp;CONVERT_TO=</a:t>
            </a:r>
            <a:r>
              <a:rPr lang="en-US" dirty="0" err="1"/>
              <a:t>url&amp;CACHEID</a:t>
            </a:r>
            <a:r>
              <a:rPr lang="en-US" dirty="0"/>
              <a:t>=ROOTWORKSPACE.Z18_M1HGGIK0N0JO00QO9DDDDM3000-5deb684e-4667-4836-862b-cb5eb59acbd3-moxPbu6</a:t>
            </a:r>
          </a:p>
          <a:p>
            <a:r>
              <a:rPr lang="en-US" dirty="0"/>
              <a:t>It’s not prescription opioids like pain pills</a:t>
            </a:r>
          </a:p>
          <a:p>
            <a:r>
              <a:rPr lang="en-US" dirty="0"/>
              <a:t>Next slide: three waves of the epidemic</a:t>
            </a:r>
          </a:p>
        </p:txBody>
      </p:sp>
    </p:spTree>
    <p:extLst>
      <p:ext uri="{BB962C8B-B14F-4D97-AF65-F5344CB8AC3E}">
        <p14:creationId xmlns:p14="http://schemas.microsoft.com/office/powerpoint/2010/main" val="748459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err="1">
                <a:solidFill>
                  <a:srgbClr val="000000"/>
                </a:solidFill>
                <a:effectLst/>
                <a:latin typeface="Arial"/>
                <a:ea typeface="Arial"/>
                <a:cs typeface="Arial"/>
                <a:sym typeface="Arial"/>
              </a:rPr>
              <a:t>Ciccarone</a:t>
            </a:r>
            <a:r>
              <a:rPr lang="en-US" sz="1100" b="0" i="0" u="none" strike="noStrike" cap="none" dirty="0">
                <a:solidFill>
                  <a:srgbClr val="000000"/>
                </a:solidFill>
                <a:effectLst/>
                <a:latin typeface="Arial"/>
                <a:ea typeface="Arial"/>
                <a:cs typeface="Arial"/>
                <a:sym typeface="Arial"/>
              </a:rPr>
              <a:t> - 2019 - The triple wave epidemic Supply and demand drivers of the US opioid epidemic</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Also: CDC/NCHS (2018). </a:t>
            </a:r>
            <a:r>
              <a:rPr lang="en-US" sz="1100" b="0" i="0" u="none" strike="noStrike" cap="none" dirty="0">
                <a:solidFill>
                  <a:srgbClr val="000000"/>
                </a:solidFill>
                <a:effectLst/>
                <a:latin typeface="Arial"/>
                <a:ea typeface="Arial"/>
                <a:cs typeface="Arial"/>
                <a:sym typeface="Arial"/>
                <a:hlinkClick r:id="rId3"/>
              </a:rPr>
              <a:t>National Vital Statistics System</a:t>
            </a:r>
            <a:r>
              <a:rPr lang="en-US" sz="1100" b="0" i="0" u="none" strike="noStrike" cap="none" dirty="0">
                <a:solidFill>
                  <a:srgbClr val="000000"/>
                </a:solidFill>
                <a:effectLst/>
                <a:latin typeface="Arial"/>
                <a:ea typeface="Arial"/>
                <a:cs typeface="Arial"/>
                <a:sym typeface="Arial"/>
              </a:rPr>
              <a:t>, Mortality. CDC WONDER, Atlanta, GA: US Department of Health and Human Services, CDC; 2018. </a:t>
            </a:r>
            <a:r>
              <a:rPr lang="en-US" sz="1100" b="0" i="0" u="none" strike="noStrike" cap="none" dirty="0">
                <a:solidFill>
                  <a:srgbClr val="000000"/>
                </a:solidFill>
                <a:effectLst/>
                <a:latin typeface="Arial"/>
                <a:ea typeface="Arial"/>
                <a:cs typeface="Arial"/>
                <a:sym typeface="Arial"/>
                <a:hlinkClick r:id="rId4"/>
              </a:rPr>
              <a:t>https://wonder.cdc.gov</a:t>
            </a:r>
            <a:r>
              <a:rPr lang="en-US" sz="1100" b="0" i="0" u="none" strike="noStrike" cap="none" dirty="0">
                <a:solidFill>
                  <a:srgbClr val="000000"/>
                </a:solidFill>
                <a:effectLst/>
                <a:latin typeface="Arial"/>
                <a:ea typeface="Arial"/>
                <a:cs typeface="Arial"/>
                <a:sym typeface="Arial"/>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Also: slides of Mattson &amp; O’Donnell, “Enhancing Opioid Overdose Surveillance in States” https://</a:t>
            </a:r>
            <a:r>
              <a:rPr lang="en-US" sz="1100" b="0" i="0" u="none" strike="noStrike" cap="none" dirty="0" err="1">
                <a:solidFill>
                  <a:srgbClr val="000000"/>
                </a:solidFill>
                <a:effectLst/>
                <a:latin typeface="Arial"/>
                <a:ea typeface="Arial"/>
                <a:cs typeface="Arial"/>
                <a:sym typeface="Arial"/>
              </a:rPr>
              <a:t>www.thename.org</a:t>
            </a:r>
            <a:r>
              <a:rPr lang="en-US" sz="1100" b="0" i="0" u="none" strike="noStrike" cap="none" dirty="0">
                <a:solidFill>
                  <a:srgbClr val="000000"/>
                </a:solidFill>
                <a:effectLst/>
                <a:latin typeface="Arial"/>
                <a:ea typeface="Arial"/>
                <a:cs typeface="Arial"/>
                <a:sym typeface="Arial"/>
              </a:rPr>
              <a:t>/assets/2018Handouts/9.1%20-%20Mattson%2C%20Christine.pdf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Next slide: fentanyl is driving it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0" i="0" u="none" strike="noStrike" cap="none" dirty="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3036440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https://</a:t>
            </a:r>
            <a:r>
              <a:rPr lang="en-US" sz="1100" b="0" i="0" u="none" strike="noStrike" cap="none" dirty="0" err="1">
                <a:solidFill>
                  <a:srgbClr val="000000"/>
                </a:solidFill>
                <a:effectLst/>
                <a:latin typeface="Arial"/>
                <a:ea typeface="Arial"/>
                <a:cs typeface="Arial"/>
                <a:sym typeface="Arial"/>
              </a:rPr>
              <a:t>usafacts.org</a:t>
            </a:r>
            <a:r>
              <a:rPr lang="en-US" sz="1100" b="0" i="0" u="none" strike="noStrike" cap="none" dirty="0">
                <a:solidFill>
                  <a:srgbClr val="000000"/>
                </a:solidFill>
                <a:effectLst/>
                <a:latin typeface="Arial"/>
                <a:ea typeface="Arial"/>
                <a:cs typeface="Arial"/>
                <a:sym typeface="Arial"/>
              </a:rPr>
              <a:t>/articles/are-fentanyl-overdose-deaths-rising-in-the-us/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CDC data</a:t>
            </a:r>
          </a:p>
          <a:p>
            <a:r>
              <a:rPr lang="en-US" dirty="0"/>
              <a:t>Next slide: more about fentanyl</a:t>
            </a:r>
          </a:p>
        </p:txBody>
      </p:sp>
    </p:spTree>
    <p:extLst>
      <p:ext uri="{BB962C8B-B14F-4D97-AF65-F5344CB8AC3E}">
        <p14:creationId xmlns:p14="http://schemas.microsoft.com/office/powerpoint/2010/main" val="2437896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Photo courtesy of Dennis</a:t>
            </a:r>
          </a:p>
          <a:p>
            <a:r>
              <a:rPr lang="en-US" dirty="0"/>
              <a:t>Next slide: let’s look at where in the country this is hitting.</a:t>
            </a:r>
          </a:p>
        </p:txBody>
      </p:sp>
    </p:spTree>
    <p:extLst>
      <p:ext uri="{BB962C8B-B14F-4D97-AF65-F5344CB8AC3E}">
        <p14:creationId xmlns:p14="http://schemas.microsoft.com/office/powerpoint/2010/main" val="3589272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drugabusestatistics.org</a:t>
            </a:r>
            <a:r>
              <a:rPr lang="en-US" dirty="0"/>
              <a:t>/drug-overdose-deaths/</a:t>
            </a:r>
          </a:p>
          <a:p>
            <a:r>
              <a:rPr lang="en-US" dirty="0"/>
              <a:t>https://</a:t>
            </a:r>
            <a:r>
              <a:rPr lang="en-US" dirty="0" err="1"/>
              <a:t>www.cdc.gov</a:t>
            </a:r>
            <a:r>
              <a:rPr lang="en-US" dirty="0"/>
              <a:t>/</a:t>
            </a:r>
            <a:r>
              <a:rPr lang="en-US" dirty="0" err="1"/>
              <a:t>nchs</a:t>
            </a:r>
            <a:r>
              <a:rPr lang="en-US" dirty="0"/>
              <a:t>/pressroom/</a:t>
            </a:r>
            <a:r>
              <a:rPr lang="en-US" dirty="0" err="1"/>
              <a:t>sosmap</a:t>
            </a:r>
            <a:r>
              <a:rPr lang="en-US" dirty="0"/>
              <a:t>/</a:t>
            </a:r>
            <a:r>
              <a:rPr lang="en-US" dirty="0" err="1"/>
              <a:t>drug_poisoning_mortality</a:t>
            </a:r>
            <a:r>
              <a:rPr lang="en-US" dirty="0"/>
              <a:t>/</a:t>
            </a:r>
            <a:r>
              <a:rPr lang="en-US" dirty="0" err="1"/>
              <a:t>drug_poisoning.htm</a:t>
            </a:r>
            <a:r>
              <a:rPr lang="en-US" dirty="0"/>
              <a:t> </a:t>
            </a:r>
          </a:p>
          <a:p>
            <a:r>
              <a:rPr lang="en-US" dirty="0"/>
              <a:t>2021 data</a:t>
            </a:r>
          </a:p>
          <a:p>
            <a:r>
              <a:rPr lang="en-US" dirty="0"/>
              <a:t>Appalachia</a:t>
            </a:r>
          </a:p>
          <a:p>
            <a:r>
              <a:rPr lang="en-US" dirty="0"/>
              <a:t>Hitting both urban and rural</a:t>
            </a:r>
          </a:p>
          <a:p>
            <a:r>
              <a:rPr lang="en-US" dirty="0"/>
              <a:t>Hitting all racial groups</a:t>
            </a:r>
          </a:p>
          <a:p>
            <a:r>
              <a:rPr lang="en-US" dirty="0"/>
              <a:t>Next slide: focus on Ohio</a:t>
            </a:r>
          </a:p>
        </p:txBody>
      </p:sp>
    </p:spTree>
    <p:extLst>
      <p:ext uri="{BB962C8B-B14F-4D97-AF65-F5344CB8AC3E}">
        <p14:creationId xmlns:p14="http://schemas.microsoft.com/office/powerpoint/2010/main" val="913002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SWANK report: https://cpb-us-w2.wpmucdn.com/</a:t>
            </a:r>
            <a:r>
              <a:rPr lang="en-US" dirty="0" err="1"/>
              <a:t>u.osu.edu</a:t>
            </a:r>
            <a:r>
              <a:rPr lang="en-US" dirty="0"/>
              <a:t>/</a:t>
            </a:r>
            <a:r>
              <a:rPr lang="en-US" dirty="0" err="1"/>
              <a:t>dist</a:t>
            </a:r>
            <a:r>
              <a:rPr lang="en-US" dirty="0"/>
              <a:t>/2/14548/files/2017/10/SWANK-Taking-Measure-of-Ohios-Opioid-Crisis-1vtx548.pdf</a:t>
            </a:r>
          </a:p>
          <a:p>
            <a:r>
              <a:rPr lang="en-US" dirty="0"/>
              <a:t>Next slide: focus on fentanyl in Ohio (“what’s driving this?”)</a:t>
            </a:r>
          </a:p>
        </p:txBody>
      </p:sp>
    </p:spTree>
    <p:extLst>
      <p:ext uri="{BB962C8B-B14F-4D97-AF65-F5344CB8AC3E}">
        <p14:creationId xmlns:p14="http://schemas.microsoft.com/office/powerpoint/2010/main" val="4261611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Zoorob</a:t>
            </a:r>
            <a:r>
              <a:rPr lang="en-US" dirty="0"/>
              <a:t>: </a:t>
            </a:r>
            <a:r>
              <a:rPr lang="en-US" sz="1100" b="0" i="0" u="none" strike="noStrike" cap="none" dirty="0">
                <a:solidFill>
                  <a:srgbClr val="000000"/>
                </a:solidFill>
                <a:effectLst/>
                <a:latin typeface="Arial"/>
                <a:ea typeface="Arial"/>
                <a:cs typeface="Arial"/>
                <a:sym typeface="Arial"/>
              </a:rPr>
              <a:t>Fentanyl shock: The changing geography of overdose in the United States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Next slide: fentanyl is closely tied to mortality</a:t>
            </a:r>
          </a:p>
          <a:p>
            <a:endParaRPr lang="en-US" dirty="0"/>
          </a:p>
        </p:txBody>
      </p:sp>
    </p:spTree>
    <p:extLst>
      <p:ext uri="{BB962C8B-B14F-4D97-AF65-F5344CB8AC3E}">
        <p14:creationId xmlns:p14="http://schemas.microsoft.com/office/powerpoint/2010/main" val="750231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About saying “should” – meaning what strategies/policies are associated with a reduction in deaths.</a:t>
            </a:r>
          </a:p>
          <a:p>
            <a:endParaRPr lang="en-US" dirty="0"/>
          </a:p>
        </p:txBody>
      </p:sp>
    </p:spTree>
    <p:extLst>
      <p:ext uri="{BB962C8B-B14F-4D97-AF65-F5344CB8AC3E}">
        <p14:creationId xmlns:p14="http://schemas.microsoft.com/office/powerpoint/2010/main" val="2656592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Zoorob</a:t>
            </a:r>
            <a:r>
              <a:rPr lang="en-US" dirty="0"/>
              <a:t>: </a:t>
            </a:r>
            <a:r>
              <a:rPr lang="en-US" sz="1100" b="0" i="0" u="none" strike="noStrike" cap="none" dirty="0">
                <a:solidFill>
                  <a:srgbClr val="000000"/>
                </a:solidFill>
                <a:effectLst/>
                <a:latin typeface="Arial"/>
                <a:ea typeface="Arial"/>
                <a:cs typeface="Arial"/>
                <a:sym typeface="Arial"/>
              </a:rPr>
              <a:t>Fentanyl shock: The changing geography of overdose in the United States</a:t>
            </a:r>
            <a:endParaRPr lang="en-US" dirty="0"/>
          </a:p>
          <a:p>
            <a:r>
              <a:rPr lang="en-US" dirty="0"/>
              <a:t>Next slide: focus on Ohio. What’s killing people?</a:t>
            </a:r>
          </a:p>
        </p:txBody>
      </p:sp>
    </p:spTree>
    <p:extLst>
      <p:ext uri="{BB962C8B-B14F-4D97-AF65-F5344CB8AC3E}">
        <p14:creationId xmlns:p14="http://schemas.microsoft.com/office/powerpoint/2010/main" val="4283403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odh.ohio.gov</a:t>
            </a:r>
            <a:r>
              <a:rPr lang="en-US" dirty="0"/>
              <a:t>/</a:t>
            </a:r>
            <a:r>
              <a:rPr lang="en-US" dirty="0" err="1"/>
              <a:t>wps</a:t>
            </a:r>
            <a:r>
              <a:rPr lang="en-US" dirty="0"/>
              <a:t>/</a:t>
            </a:r>
            <a:r>
              <a:rPr lang="en-US" dirty="0" err="1"/>
              <a:t>wcm</a:t>
            </a:r>
            <a:r>
              <a:rPr lang="en-US" dirty="0"/>
              <a:t>/connect/gov/5deb684e-4667-4836-862b-cb5eb59acbd3/2017_OhioDrugOverdoseReport.pdf?MOD=AJPERES&amp;CONVERT_TO=</a:t>
            </a:r>
            <a:r>
              <a:rPr lang="en-US" dirty="0" err="1"/>
              <a:t>url&amp;CACHEID</a:t>
            </a:r>
            <a:r>
              <a:rPr lang="en-US" dirty="0"/>
              <a:t>=ROOTWORKSPACE.Z18_M1HGGIK0N0JO00QO9DDDDM3000-5deb684e-4667-4836-862b-cb5eb59acbd3-moxPbu6</a:t>
            </a:r>
          </a:p>
          <a:p>
            <a:r>
              <a:rPr lang="en-US" dirty="0"/>
              <a:t>Note that prescription is falling, heroin rose then fell, and fentanyl is spiking. Also, most of the time when these other things are involved (cocaine </a:t>
            </a:r>
            <a:r>
              <a:rPr lang="en-US" dirty="0" err="1"/>
              <a:t>etc</a:t>
            </a:r>
            <a:r>
              <a:rPr lang="en-US" dirty="0"/>
              <a:t>) fentanyl is often involved too.</a:t>
            </a:r>
          </a:p>
          <a:p>
            <a:r>
              <a:rPr lang="en-US" dirty="0"/>
              <a:t>Next slide: looking at fentanyl vs other</a:t>
            </a:r>
          </a:p>
        </p:txBody>
      </p:sp>
    </p:spTree>
    <p:extLst>
      <p:ext uri="{BB962C8B-B14F-4D97-AF65-F5344CB8AC3E}">
        <p14:creationId xmlns:p14="http://schemas.microsoft.com/office/powerpoint/2010/main" val="2036669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odh.ohio.gov</a:t>
            </a:r>
            <a:r>
              <a:rPr lang="en-US" dirty="0"/>
              <a:t>/</a:t>
            </a:r>
            <a:r>
              <a:rPr lang="en-US" dirty="0" err="1"/>
              <a:t>wps</a:t>
            </a:r>
            <a:r>
              <a:rPr lang="en-US" dirty="0"/>
              <a:t>/</a:t>
            </a:r>
            <a:r>
              <a:rPr lang="en-US" dirty="0" err="1"/>
              <a:t>wcm</a:t>
            </a:r>
            <a:r>
              <a:rPr lang="en-US" dirty="0"/>
              <a:t>/connect/gov/5deb684e-4667-4836-862b-cb5eb59acbd3/2017_OhioDrugOverdoseReport.pdf?MOD=AJPERES&amp;CONVERT_TO=</a:t>
            </a:r>
            <a:r>
              <a:rPr lang="en-US" dirty="0" err="1"/>
              <a:t>url&amp;CACHEID</a:t>
            </a:r>
            <a:r>
              <a:rPr lang="en-US" dirty="0"/>
              <a:t>=ROOTWORKSPACE.Z18_M1HGGIK0N0JO00QO9DDDDM3000-5deb684e-4667-4836-862b-cb5eb59acbd3-moxPbu6</a:t>
            </a:r>
          </a:p>
          <a:p>
            <a:r>
              <a:rPr lang="en-US" dirty="0"/>
              <a:t>Non-fentanyl deaths dropping; fentanyl rising, </a:t>
            </a:r>
            <a:r>
              <a:rPr lang="en-US" dirty="0" err="1"/>
              <a:t>carfentanil</a:t>
            </a:r>
            <a:r>
              <a:rPr lang="en-US" dirty="0"/>
              <a:t> too.</a:t>
            </a:r>
          </a:p>
          <a:p>
            <a:r>
              <a:rPr lang="en-US" dirty="0"/>
              <a:t>Next slide: learning about </a:t>
            </a:r>
            <a:r>
              <a:rPr lang="en-US" dirty="0" err="1"/>
              <a:t>carfentanil</a:t>
            </a:r>
            <a:endParaRPr lang="en-US" dirty="0"/>
          </a:p>
          <a:p>
            <a:endParaRPr lang="en-US" dirty="0"/>
          </a:p>
        </p:txBody>
      </p:sp>
    </p:spTree>
    <p:extLst>
      <p:ext uri="{BB962C8B-B14F-4D97-AF65-F5344CB8AC3E}">
        <p14:creationId xmlns:p14="http://schemas.microsoft.com/office/powerpoint/2010/main" val="3690616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a:t>
            </a:r>
            <a:r>
              <a:rPr lang="en-US" dirty="0" err="1"/>
              <a:t>www.getcleannowclermont.org</a:t>
            </a:r>
            <a:r>
              <a:rPr lang="en-US" dirty="0"/>
              <a:t>/fentanyl-and-</a:t>
            </a:r>
            <a:r>
              <a:rPr lang="en-US" dirty="0" err="1"/>
              <a:t>carfentanil.html</a:t>
            </a:r>
            <a:endParaRPr lang="en-US" dirty="0"/>
          </a:p>
          <a:p>
            <a:r>
              <a:rPr lang="en-US" dirty="0"/>
              <a:t>Next slide: research plan</a:t>
            </a:r>
          </a:p>
        </p:txBody>
      </p:sp>
    </p:spTree>
    <p:extLst>
      <p:ext uri="{BB962C8B-B14F-4D97-AF65-F5344CB8AC3E}">
        <p14:creationId xmlns:p14="http://schemas.microsoft.com/office/powerpoint/2010/main" val="3279033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Adapted from: https://</a:t>
            </a:r>
            <a:r>
              <a:rPr lang="en-US" dirty="0" err="1"/>
              <a:t>moritzlaw.osu.edu</a:t>
            </a:r>
            <a:r>
              <a:rPr lang="en-US" dirty="0"/>
              <a:t>/</a:t>
            </a:r>
            <a:r>
              <a:rPr lang="en-US" dirty="0" err="1"/>
              <a:t>depc</a:t>
            </a:r>
            <a:r>
              <a:rPr lang="en-US" dirty="0"/>
              <a:t>/wp-content/uploads/sites/115/2018/10/Dan-Rosenblum-</a:t>
            </a:r>
            <a:r>
              <a:rPr lang="en-US" dirty="0" err="1"/>
              <a:t>presentation.pdf</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Next slide: discussion of the data</a:t>
            </a:r>
          </a:p>
        </p:txBody>
      </p:sp>
    </p:spTree>
    <p:extLst>
      <p:ext uri="{BB962C8B-B14F-4D97-AF65-F5344CB8AC3E}">
        <p14:creationId xmlns:p14="http://schemas.microsoft.com/office/powerpoint/2010/main" val="2011570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Next slide: research plan</a:t>
            </a:r>
          </a:p>
          <a:p>
            <a:r>
              <a:rPr lang="en-US" sz="1100" dirty="0">
                <a:latin typeface="Arial" panose="020B0604020202020204" pitchFamily="34" charset="0"/>
                <a:cs typeface="Arial" panose="020B0604020202020204" pitchFamily="34" charset="0"/>
              </a:rPr>
              <a:t>Note: there were seven other crime labs that did NOT give us their data.</a:t>
            </a:r>
            <a:endParaRPr lang="en-US" dirty="0"/>
          </a:p>
        </p:txBody>
      </p:sp>
    </p:spTree>
    <p:extLst>
      <p:ext uri="{BB962C8B-B14F-4D97-AF65-F5344CB8AC3E}">
        <p14:creationId xmlns:p14="http://schemas.microsoft.com/office/powerpoint/2010/main" val="2251283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Next slide: look at how fentanyl seizures track with overdose deaths</a:t>
            </a:r>
          </a:p>
        </p:txBody>
      </p:sp>
    </p:spTree>
    <p:extLst>
      <p:ext uri="{BB962C8B-B14F-4D97-AF65-F5344CB8AC3E}">
        <p14:creationId xmlns:p14="http://schemas.microsoft.com/office/powerpoint/2010/main" val="852111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Drug seizure composition and weight have F = 27.14, p &lt; 1e-15, R</a:t>
            </a:r>
            <a:r>
              <a:rPr lang="en-US" sz="1100" b="1" i="0" u="none" strike="noStrike" cap="none" dirty="0">
                <a:solidFill>
                  <a:srgbClr val="000000"/>
                </a:solidFill>
                <a:effectLst/>
                <a:latin typeface="Arial"/>
                <a:ea typeface="Arial"/>
                <a:cs typeface="Arial"/>
                <a:sym typeface="Arial"/>
              </a:rPr>
              <a:t>²</a:t>
            </a:r>
            <a:r>
              <a:rPr lang="en-US" sz="1100" b="0" i="0" u="none" strike="noStrike" cap="none" dirty="0">
                <a:solidFill>
                  <a:srgbClr val="000000"/>
                </a:solidFill>
                <a:effectLst/>
                <a:latin typeface="Arial"/>
                <a:ea typeface="Arial"/>
                <a:cs typeface="Arial"/>
                <a:sym typeface="Arial"/>
              </a:rPr>
              <a:t> = .7799</a:t>
            </a:r>
            <a:r>
              <a:rPr lang="en-US" dirty="0">
                <a:effectLst/>
              </a:rPr>
              <a:t> </a:t>
            </a:r>
          </a:p>
          <a:p>
            <a:r>
              <a:rPr lang="en-US" dirty="0">
                <a:effectLst/>
              </a:rPr>
              <a:t>Each point here is a month. Months with a lot of fentanyl seizures also had a lot of deaths.</a:t>
            </a:r>
          </a:p>
          <a:p>
            <a:r>
              <a:rPr lang="en-US" dirty="0">
                <a:effectLst/>
              </a:rPr>
              <a:t>Source: “</a:t>
            </a:r>
            <a:r>
              <a:rPr lang="en-US" sz="1100" b="1" i="0" u="none" strike="noStrike" cap="none" dirty="0">
                <a:solidFill>
                  <a:srgbClr val="000000"/>
                </a:solidFill>
                <a:effectLst/>
                <a:latin typeface="Arial"/>
                <a:ea typeface="Arial"/>
                <a:cs typeface="Arial"/>
                <a:sym typeface="Arial"/>
              </a:rPr>
              <a:t>A statistical analysis of drug seizures and opioid overdose deaths in Ohio from 2014 to 2018”</a:t>
            </a:r>
            <a:endParaRPr lang="en-US" sz="1100" b="0" i="0" u="none" strike="noStrike" cap="none" dirty="0">
              <a:solidFill>
                <a:srgbClr val="000000"/>
              </a:solidFill>
              <a:effectLst/>
              <a:latin typeface="Arial"/>
              <a:ea typeface="Arial"/>
              <a:cs typeface="Arial"/>
              <a:sym typeface="Arial"/>
            </a:endParaRPr>
          </a:p>
          <a:p>
            <a:r>
              <a:rPr lang="en-US" sz="1100" b="1" i="0" u="none" strike="noStrike" cap="none" dirty="0">
                <a:solidFill>
                  <a:srgbClr val="000000"/>
                </a:solidFill>
                <a:effectLst/>
                <a:latin typeface="Arial"/>
                <a:ea typeface="Arial"/>
                <a:cs typeface="Arial"/>
                <a:sym typeface="Arial"/>
              </a:rPr>
              <a:t>Lam Tran, Lin Ma, and David White</a:t>
            </a:r>
            <a:r>
              <a:rPr lang="en-US" dirty="0">
                <a:effectLst/>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Next slide: focus on the counties of Ohio, exploratory</a:t>
            </a:r>
          </a:p>
          <a:p>
            <a:endParaRPr lang="en-US" dirty="0"/>
          </a:p>
        </p:txBody>
      </p:sp>
    </p:spTree>
    <p:extLst>
      <p:ext uri="{BB962C8B-B14F-4D97-AF65-F5344CB8AC3E}">
        <p14:creationId xmlns:p14="http://schemas.microsoft.com/office/powerpoint/2010/main" val="1908023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odh.ohio.gov</a:t>
            </a:r>
            <a:r>
              <a:rPr lang="en-US" dirty="0"/>
              <a:t>/</a:t>
            </a:r>
            <a:r>
              <a:rPr lang="en-US" dirty="0" err="1"/>
              <a:t>wps</a:t>
            </a:r>
            <a:r>
              <a:rPr lang="en-US" dirty="0"/>
              <a:t>/</a:t>
            </a:r>
            <a:r>
              <a:rPr lang="en-US" dirty="0" err="1"/>
              <a:t>wcm</a:t>
            </a:r>
            <a:r>
              <a:rPr lang="en-US" dirty="0"/>
              <a:t>/connect/gov/5deb684e-4667-4836-862b-cb5eb59acbd3/2017_OhioDrugOverdoseReport.pdf?MOD=AJPERES&amp;CONVERT_TO=</a:t>
            </a:r>
            <a:r>
              <a:rPr lang="en-US" dirty="0" err="1"/>
              <a:t>url&amp;CACHEID</a:t>
            </a:r>
            <a:r>
              <a:rPr lang="en-US" dirty="0"/>
              <a:t>=ROOTWORKSPACE.Z18_M1HGGIK0N0JO00QO9DDDDM3000-5deb684e-4667-4836-862b-cb5eb59acbd3-moxPbu6</a:t>
            </a:r>
          </a:p>
          <a:p>
            <a:r>
              <a:rPr lang="en-US" dirty="0"/>
              <a:t>This is where the deaths were happening. Next slide: where the drug seizures were happening.</a:t>
            </a:r>
          </a:p>
          <a:p>
            <a:r>
              <a:rPr lang="en-US" dirty="0"/>
              <a:t>Note: in 2021 it shifted east</a:t>
            </a:r>
          </a:p>
          <a:p>
            <a:r>
              <a:rPr lang="en-US" dirty="0"/>
              <a:t>Next slide showing where drug seizures were happening</a:t>
            </a:r>
          </a:p>
        </p:txBody>
      </p:sp>
    </p:spTree>
    <p:extLst>
      <p:ext uri="{BB962C8B-B14F-4D97-AF65-F5344CB8AC3E}">
        <p14:creationId xmlns:p14="http://schemas.microsoft.com/office/powerpoint/2010/main" val="38788401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Drug seizure data</a:t>
            </a:r>
          </a:p>
          <a:p>
            <a:r>
              <a:rPr lang="en-US" dirty="0"/>
              <a:t>https://</a:t>
            </a:r>
            <a:r>
              <a:rPr lang="en-US" dirty="0" err="1"/>
              <a:t>www.ocjs.ohio.gov</a:t>
            </a:r>
            <a:r>
              <a:rPr lang="en-US" dirty="0"/>
              <a:t>/links/ocjs_DrugCrimesReportedOIBRS2016.pdf</a:t>
            </a:r>
          </a:p>
          <a:p>
            <a:r>
              <a:rPr lang="en-US" dirty="0"/>
              <a:t>Next slide: is there a lag?</a:t>
            </a:r>
          </a:p>
        </p:txBody>
      </p:sp>
    </p:spTree>
    <p:extLst>
      <p:ext uri="{BB962C8B-B14F-4D97-AF65-F5344CB8AC3E}">
        <p14:creationId xmlns:p14="http://schemas.microsoft.com/office/powerpoint/2010/main" val="1866191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5878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ffectLst/>
              </a:rPr>
              <a:t>Source: “</a:t>
            </a:r>
            <a:r>
              <a:rPr lang="en-US" sz="1100" b="1" i="0" u="none" strike="noStrike" cap="none" dirty="0">
                <a:solidFill>
                  <a:srgbClr val="000000"/>
                </a:solidFill>
                <a:effectLst/>
                <a:latin typeface="Arial"/>
                <a:ea typeface="Arial"/>
                <a:cs typeface="Arial"/>
                <a:sym typeface="Arial"/>
              </a:rPr>
              <a:t>A statistical analysis of drug seizures and opioid overdose deaths in Ohio from 2014 to 2018”</a:t>
            </a:r>
            <a:endParaRPr lang="en-US" sz="1100" b="0" i="0" u="none" strike="noStrike" cap="none" dirty="0">
              <a:solidFill>
                <a:srgbClr val="000000"/>
              </a:solidFill>
              <a:effectLst/>
              <a:latin typeface="Arial"/>
              <a:ea typeface="Arial"/>
              <a:cs typeface="Arial"/>
              <a:sym typeface="Arial"/>
            </a:endParaRPr>
          </a:p>
          <a:p>
            <a:r>
              <a:rPr lang="en-US" sz="1100" b="1" i="0" u="none" strike="noStrike" cap="none" dirty="0">
                <a:solidFill>
                  <a:srgbClr val="000000"/>
                </a:solidFill>
                <a:effectLst/>
                <a:latin typeface="Arial"/>
                <a:ea typeface="Arial"/>
                <a:cs typeface="Arial"/>
                <a:sym typeface="Arial"/>
              </a:rPr>
              <a:t>Lam Tran, Lin Ma, and David White</a:t>
            </a:r>
            <a:r>
              <a:rPr lang="en-US" dirty="0">
                <a:effectLst/>
              </a:rPr>
              <a:t> </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Note: these graphs WERE made using </a:t>
            </a:r>
            <a:r>
              <a:rPr lang="en-US" sz="1100" b="0" i="0" u="none" strike="noStrike" cap="none" dirty="0" err="1">
                <a:solidFill>
                  <a:srgbClr val="000000"/>
                </a:solidFill>
                <a:effectLst/>
                <a:latin typeface="Arial"/>
                <a:ea typeface="Arial"/>
                <a:cs typeface="Arial"/>
                <a:sym typeface="Arial"/>
              </a:rPr>
              <a:t>prewhitening</a:t>
            </a:r>
            <a:r>
              <a:rPr lang="en-US" sz="1100" b="0" i="0" u="none" strike="noStrike" cap="none" dirty="0">
                <a:solidFill>
                  <a:srgbClr val="000000"/>
                </a:solidFill>
                <a:effectLst/>
                <a:latin typeface="Arial"/>
                <a:ea typeface="Arial"/>
                <a:cs typeface="Arial"/>
                <a:sym typeface="Arial"/>
              </a:rPr>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Next slide, focus in on each county</a:t>
            </a:r>
          </a:p>
          <a:p>
            <a:endParaRPr lang="en-US" dirty="0"/>
          </a:p>
        </p:txBody>
      </p:sp>
    </p:spTree>
    <p:extLst>
      <p:ext uri="{BB962C8B-B14F-4D97-AF65-F5344CB8AC3E}">
        <p14:creationId xmlns:p14="http://schemas.microsoft.com/office/powerpoint/2010/main" val="2069963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Source: https://</a:t>
            </a:r>
            <a:r>
              <a:rPr lang="en-US" dirty="0" err="1"/>
              <a:t>moritzlaw.osu.edu</a:t>
            </a:r>
            <a:r>
              <a:rPr lang="en-US" dirty="0"/>
              <a:t>/</a:t>
            </a:r>
            <a:r>
              <a:rPr lang="en-US" dirty="0" err="1"/>
              <a:t>depc</a:t>
            </a:r>
            <a:r>
              <a:rPr lang="en-US" dirty="0"/>
              <a:t>/</a:t>
            </a:r>
            <a:r>
              <a:rPr lang="en-US" dirty="0" err="1"/>
              <a:t>wp</a:t>
            </a:r>
            <a:r>
              <a:rPr lang="en-US" dirty="0"/>
              <a:t>-content/uploads/sites/115/2018/10/Dan-Rosenblum-</a:t>
            </a:r>
            <a:r>
              <a:rPr lang="en-US" dirty="0" err="1"/>
              <a:t>presentation.pdf</a:t>
            </a:r>
            <a:endParaRPr lang="en-US" dirty="0"/>
          </a:p>
          <a:p>
            <a:r>
              <a:rPr lang="en-US" dirty="0"/>
              <a:t>Punchline: fentanyl is driving the overdose deaths. Now let’s see how seizures track.</a:t>
            </a:r>
          </a:p>
        </p:txBody>
      </p:sp>
    </p:spTree>
    <p:extLst>
      <p:ext uri="{BB962C8B-B14F-4D97-AF65-F5344CB8AC3E}">
        <p14:creationId xmlns:p14="http://schemas.microsoft.com/office/powerpoint/2010/main" val="40565190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Source: https://</a:t>
            </a:r>
            <a:r>
              <a:rPr lang="en-US" dirty="0" err="1"/>
              <a:t>moritzlaw.osu.edu</a:t>
            </a:r>
            <a:r>
              <a:rPr lang="en-US" dirty="0"/>
              <a:t>/</a:t>
            </a:r>
            <a:r>
              <a:rPr lang="en-US" dirty="0" err="1"/>
              <a:t>depc</a:t>
            </a:r>
            <a:r>
              <a:rPr lang="en-US" dirty="0"/>
              <a:t>/</a:t>
            </a:r>
            <a:r>
              <a:rPr lang="en-US" dirty="0" err="1"/>
              <a:t>wp</a:t>
            </a:r>
            <a:r>
              <a:rPr lang="en-US" dirty="0"/>
              <a:t>-content/uploads/sites/115/2018/10/Dan-Rosenblum-</a:t>
            </a:r>
            <a:r>
              <a:rPr lang="en-US" dirty="0" err="1"/>
              <a:t>presentation.pdf</a:t>
            </a:r>
            <a:endParaRPr lang="en-US" dirty="0"/>
          </a:p>
          <a:p>
            <a:r>
              <a:rPr lang="en-US" dirty="0"/>
              <a:t>This explains two spikes but not the big one. Let’s bring in </a:t>
            </a:r>
            <a:r>
              <a:rPr lang="en-US" dirty="0" err="1"/>
              <a:t>carfentanil</a:t>
            </a:r>
            <a:endParaRPr lang="en-US" dirty="0"/>
          </a:p>
        </p:txBody>
      </p:sp>
    </p:spTree>
    <p:extLst>
      <p:ext uri="{BB962C8B-B14F-4D97-AF65-F5344CB8AC3E}">
        <p14:creationId xmlns:p14="http://schemas.microsoft.com/office/powerpoint/2010/main" val="30561262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Source: https://</a:t>
            </a:r>
            <a:r>
              <a:rPr lang="en-US" dirty="0" err="1"/>
              <a:t>moritzlaw.osu.edu</a:t>
            </a:r>
            <a:r>
              <a:rPr lang="en-US" dirty="0"/>
              <a:t>/</a:t>
            </a:r>
            <a:r>
              <a:rPr lang="en-US" dirty="0" err="1"/>
              <a:t>depc</a:t>
            </a:r>
            <a:r>
              <a:rPr lang="en-US" dirty="0"/>
              <a:t>/</a:t>
            </a:r>
            <a:r>
              <a:rPr lang="en-US" dirty="0" err="1"/>
              <a:t>wp</a:t>
            </a:r>
            <a:r>
              <a:rPr lang="en-US" dirty="0"/>
              <a:t>-content/uploads/sites/115/2018/10/Dan-Rosenblum-</a:t>
            </a:r>
            <a:r>
              <a:rPr lang="en-US" dirty="0" err="1"/>
              <a:t>presentation.pdf</a:t>
            </a:r>
            <a:endParaRPr lang="en-US" dirty="0"/>
          </a:p>
          <a:p>
            <a:r>
              <a:rPr lang="en-US" dirty="0"/>
              <a:t>Now we’ve explained the big spike. Next slide: Ohio as a whole.</a:t>
            </a:r>
          </a:p>
        </p:txBody>
      </p:sp>
    </p:spTree>
    <p:extLst>
      <p:ext uri="{BB962C8B-B14F-4D97-AF65-F5344CB8AC3E}">
        <p14:creationId xmlns:p14="http://schemas.microsoft.com/office/powerpoint/2010/main" val="20184907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Rosenblum and </a:t>
            </a:r>
            <a:r>
              <a:rPr lang="en-US" dirty="0" err="1"/>
              <a:t>Ciccarone</a:t>
            </a:r>
            <a:r>
              <a:rPr lang="en-US" dirty="0"/>
              <a:t>, “</a:t>
            </a:r>
            <a:r>
              <a:rPr lang="en-US" sz="1100" b="0" i="0" u="none" strike="noStrike" cap="none" dirty="0">
                <a:solidFill>
                  <a:srgbClr val="000000"/>
                </a:solidFill>
                <a:effectLst/>
                <a:latin typeface="Arial"/>
                <a:ea typeface="Arial"/>
                <a:cs typeface="Arial"/>
                <a:sym typeface="Arial"/>
              </a:rPr>
              <a:t>The Rapidly Changing US Illicit Opioid Market and the Potential for an Improved Early Warning System: Evidence from Ohio Drug Crime Labs, 2015-2017”</a:t>
            </a:r>
          </a:p>
          <a:p>
            <a:r>
              <a:rPr lang="en-US" sz="1100" b="0" i="0" u="none" strike="noStrike" cap="none" dirty="0">
                <a:solidFill>
                  <a:srgbClr val="000000"/>
                </a:solidFill>
                <a:effectLst/>
                <a:latin typeface="Arial"/>
                <a:ea typeface="Arial"/>
                <a:cs typeface="Arial"/>
                <a:sym typeface="Arial"/>
              </a:rPr>
              <a:t>This shows the same as the previous slide for Ohio as a whole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Next slide: focus on </a:t>
            </a:r>
            <a:r>
              <a:rPr lang="en-US" sz="1100" b="0" i="0" u="none" strike="noStrike" cap="none" dirty="0" err="1">
                <a:solidFill>
                  <a:srgbClr val="000000"/>
                </a:solidFill>
                <a:effectLst/>
                <a:latin typeface="Arial"/>
                <a:ea typeface="Arial"/>
                <a:cs typeface="Arial"/>
                <a:sym typeface="Arial"/>
              </a:rPr>
              <a:t>carfentanil</a:t>
            </a:r>
            <a:endParaRPr lang="en-US" sz="1100" b="0" i="0" u="none" strike="noStrike" cap="none" dirty="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21249061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Adapted from: O’Donnell J, Gladden RM, Mattson CL, </a:t>
            </a:r>
            <a:r>
              <a:rPr lang="en-US" sz="1100" b="0" i="0" u="none" strike="noStrike" cap="none" dirty="0" err="1">
                <a:solidFill>
                  <a:srgbClr val="000000"/>
                </a:solidFill>
                <a:effectLst/>
                <a:latin typeface="Arial"/>
                <a:ea typeface="Arial"/>
                <a:cs typeface="Arial"/>
                <a:sym typeface="Arial"/>
              </a:rPr>
              <a:t>Kariisa</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M.Notes</a:t>
            </a:r>
            <a:r>
              <a:rPr lang="en-US" sz="1100" b="0" i="0" u="none" strike="noStrike" cap="none" dirty="0">
                <a:solidFill>
                  <a:srgbClr val="000000"/>
                </a:solidFill>
                <a:effectLst/>
                <a:latin typeface="Arial"/>
                <a:ea typeface="Arial"/>
                <a:cs typeface="Arial"/>
                <a:sym typeface="Arial"/>
              </a:rPr>
              <a:t> from the </a:t>
            </a:r>
            <a:r>
              <a:rPr lang="en-US" sz="1100" b="0" i="0" u="none" strike="noStrike" cap="none" dirty="0" err="1">
                <a:solidFill>
                  <a:srgbClr val="000000"/>
                </a:solidFill>
                <a:effectLst/>
                <a:latin typeface="Arial"/>
                <a:ea typeface="Arial"/>
                <a:cs typeface="Arial"/>
                <a:sym typeface="Arial"/>
              </a:rPr>
              <a:t>Field:Overdose</a:t>
            </a:r>
            <a:r>
              <a:rPr lang="en-US" sz="1100" b="0" i="0" u="none" strike="noStrike" cap="none" dirty="0">
                <a:solidFill>
                  <a:srgbClr val="000000"/>
                </a:solidFill>
                <a:effectLst/>
                <a:latin typeface="Arial"/>
                <a:ea typeface="Arial"/>
                <a:cs typeface="Arial"/>
                <a:sym typeface="Arial"/>
              </a:rPr>
              <a:t> Deaths with </a:t>
            </a:r>
            <a:r>
              <a:rPr lang="en-US" sz="1100" b="0" i="0" u="none" strike="noStrike" cap="none" dirty="0" err="1">
                <a:solidFill>
                  <a:srgbClr val="000000"/>
                </a:solidFill>
                <a:effectLst/>
                <a:latin typeface="Arial"/>
                <a:ea typeface="Arial"/>
                <a:cs typeface="Arial"/>
                <a:sym typeface="Arial"/>
              </a:rPr>
              <a:t>Carfentanil</a:t>
            </a:r>
            <a:r>
              <a:rPr lang="en-US" sz="1100" b="0" i="0" u="none" strike="noStrike" cap="none" dirty="0">
                <a:solidFill>
                  <a:srgbClr val="000000"/>
                </a:solidFill>
                <a:effectLst/>
                <a:latin typeface="Arial"/>
                <a:ea typeface="Arial"/>
                <a:cs typeface="Arial"/>
                <a:sym typeface="Arial"/>
              </a:rPr>
              <a:t> and Other Fentanyl Analogs Detected—10 States, July 2016–June 2017. MMWR </a:t>
            </a:r>
            <a:r>
              <a:rPr lang="en-US" sz="1100" b="0" i="0" u="none" strike="noStrike" cap="none" dirty="0" err="1">
                <a:solidFill>
                  <a:srgbClr val="000000"/>
                </a:solidFill>
                <a:effectLst/>
                <a:latin typeface="Arial"/>
                <a:ea typeface="Arial"/>
                <a:cs typeface="Arial"/>
                <a:sym typeface="Arial"/>
              </a:rPr>
              <a:t>Morb</a:t>
            </a:r>
            <a:r>
              <a:rPr lang="en-US" sz="1100" b="0" i="0" u="none" strike="noStrike" cap="none" dirty="0">
                <a:solidFill>
                  <a:srgbClr val="000000"/>
                </a:solidFill>
                <a:effectLst/>
                <a:latin typeface="Arial"/>
                <a:ea typeface="Arial"/>
                <a:cs typeface="Arial"/>
                <a:sym typeface="Arial"/>
              </a:rPr>
              <a:t> Mortal </a:t>
            </a:r>
            <a:r>
              <a:rPr lang="en-US" sz="1100" b="0" i="0" u="none" strike="noStrike" cap="none" dirty="0" err="1">
                <a:solidFill>
                  <a:srgbClr val="000000"/>
                </a:solidFill>
                <a:effectLst/>
                <a:latin typeface="Arial"/>
                <a:ea typeface="Arial"/>
                <a:cs typeface="Arial"/>
                <a:sym typeface="Arial"/>
              </a:rPr>
              <a:t>Wkly</a:t>
            </a:r>
            <a:r>
              <a:rPr lang="en-US" sz="1100" b="0" i="0" u="none" strike="noStrike" cap="none" dirty="0">
                <a:solidFill>
                  <a:srgbClr val="000000"/>
                </a:solidFill>
                <a:effectLst/>
                <a:latin typeface="Arial"/>
                <a:ea typeface="Arial"/>
                <a:cs typeface="Arial"/>
                <a:sym typeface="Arial"/>
              </a:rPr>
              <a:t> Rep 2018;67:767–768. </a:t>
            </a:r>
            <a:r>
              <a:rPr lang="en-US" sz="1100" b="0" i="0" u="none" strike="noStrike" cap="none" dirty="0" err="1">
                <a:solidFill>
                  <a:srgbClr val="000000"/>
                </a:solidFill>
                <a:effectLst/>
                <a:latin typeface="Arial"/>
                <a:ea typeface="Arial"/>
                <a:cs typeface="Arial"/>
                <a:sym typeface="Arial"/>
              </a:rPr>
              <a:t>DOI:http</a:t>
            </a:r>
            <a:r>
              <a:rPr lang="en-US" sz="1100" b="0" i="0" u="none" strike="noStrike" cap="none" dirty="0">
                <a:solidFill>
                  <a:srgbClr val="000000"/>
                </a:solidFill>
                <a:effectLst/>
                <a:latin typeface="Arial"/>
                <a:ea typeface="Arial"/>
                <a:cs typeface="Arial"/>
                <a:sym typeface="Arial"/>
              </a:rPr>
              <a:t>://</a:t>
            </a:r>
            <a:r>
              <a:rPr lang="en-US" sz="1100" b="0" i="0" u="none" strike="noStrike" cap="none" dirty="0" err="1">
                <a:solidFill>
                  <a:srgbClr val="000000"/>
                </a:solidFill>
                <a:effectLst/>
                <a:latin typeface="Arial"/>
                <a:ea typeface="Arial"/>
                <a:cs typeface="Arial"/>
                <a:sym typeface="Arial"/>
              </a:rPr>
              <a:t>dx.doi.org</a:t>
            </a:r>
            <a:r>
              <a:rPr lang="en-US" sz="1100" b="0" i="0" u="none" strike="noStrike" cap="none" dirty="0">
                <a:solidFill>
                  <a:srgbClr val="000000"/>
                </a:solidFill>
                <a:effectLst/>
                <a:latin typeface="Arial"/>
                <a:ea typeface="Arial"/>
                <a:cs typeface="Arial"/>
                <a:sym typeface="Arial"/>
              </a:rPr>
              <a:t>/10.15585/mmwr.mm6727a4</a:t>
            </a:r>
          </a:p>
          <a:p>
            <a:r>
              <a:rPr lang="en-US" dirty="0"/>
              <a:t>O’Donnell slides “</a:t>
            </a:r>
            <a:r>
              <a:rPr lang="en-US" sz="1100" b="0" i="0" u="none" strike="noStrike" cap="none" dirty="0">
                <a:solidFill>
                  <a:srgbClr val="000000"/>
                </a:solidFill>
                <a:effectLst/>
                <a:latin typeface="Arial"/>
                <a:ea typeface="Arial"/>
                <a:cs typeface="Arial"/>
                <a:sym typeface="Arial"/>
              </a:rPr>
              <a:t>CDC’s Enhanced State Opioid Overdose Surveillance Program: Tracking NPS Overdoses”</a:t>
            </a:r>
          </a:p>
          <a:p>
            <a:r>
              <a:rPr lang="en-US" dirty="0"/>
              <a:t>We asked at the start “what made Ohio different in terms of mortality in 2017?” The answer is: </a:t>
            </a:r>
            <a:r>
              <a:rPr lang="en-US" dirty="0" err="1"/>
              <a:t>Carfentanil</a:t>
            </a:r>
            <a:r>
              <a:rPr lang="en-US" dirty="0"/>
              <a:t>. A large amount of it got into the drug supply and we didn’t realize it till too late.</a:t>
            </a:r>
          </a:p>
          <a:p>
            <a:r>
              <a:rPr lang="en-US" dirty="0"/>
              <a:t>Next slide, let’s return to our research plan.</a:t>
            </a:r>
          </a:p>
        </p:txBody>
      </p:sp>
    </p:spTree>
    <p:extLst>
      <p:ext uri="{BB962C8B-B14F-4D97-AF65-F5344CB8AC3E}">
        <p14:creationId xmlns:p14="http://schemas.microsoft.com/office/powerpoint/2010/main" val="2486366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Next slide: look at the weight variable</a:t>
            </a:r>
          </a:p>
        </p:txBody>
      </p:sp>
    </p:spTree>
    <p:extLst>
      <p:ext uri="{BB962C8B-B14F-4D97-AF65-F5344CB8AC3E}">
        <p14:creationId xmlns:p14="http://schemas.microsoft.com/office/powerpoint/2010/main" val="37072515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ffectLst/>
              </a:rPr>
              <a:t>Source: “</a:t>
            </a:r>
            <a:r>
              <a:rPr lang="en-US" sz="1100" b="1" i="0" u="none" strike="noStrike" cap="none" dirty="0">
                <a:solidFill>
                  <a:srgbClr val="000000"/>
                </a:solidFill>
                <a:effectLst/>
                <a:latin typeface="Arial"/>
                <a:ea typeface="Arial"/>
                <a:cs typeface="Arial"/>
                <a:sym typeface="Arial"/>
              </a:rPr>
              <a:t>A statistical analysis of drug seizures and opioid overdose deaths in Ohio from 2014 to 2018”</a:t>
            </a:r>
            <a:endParaRPr lang="en-US" sz="1100" b="0" i="0" u="none" strike="noStrike" cap="none" dirty="0">
              <a:solidFill>
                <a:srgbClr val="000000"/>
              </a:solidFill>
              <a:effectLst/>
              <a:latin typeface="Arial"/>
              <a:ea typeface="Arial"/>
              <a:cs typeface="Arial"/>
              <a:sym typeface="Arial"/>
            </a:endParaRPr>
          </a:p>
          <a:p>
            <a:r>
              <a:rPr lang="en-US" sz="1100" b="1" i="0" u="none" strike="noStrike" cap="none" dirty="0">
                <a:solidFill>
                  <a:srgbClr val="000000"/>
                </a:solidFill>
                <a:effectLst/>
                <a:latin typeface="Arial"/>
                <a:ea typeface="Arial"/>
                <a:cs typeface="Arial"/>
                <a:sym typeface="Arial"/>
              </a:rPr>
              <a:t>Lam Tran, Lin Ma, and David White</a:t>
            </a:r>
            <a:r>
              <a:rPr lang="en-US" dirty="0">
                <a:effectLst/>
              </a:rPr>
              <a:t> </a:t>
            </a:r>
            <a:endParaRPr lang="en-US" dirty="0"/>
          </a:p>
          <a:p>
            <a:r>
              <a:rPr lang="en-US" dirty="0"/>
              <a:t>Next slide: digging deeper to see that low-weight seizures are more likely to contain fentanyl</a:t>
            </a:r>
          </a:p>
        </p:txBody>
      </p:sp>
    </p:spTree>
    <p:extLst>
      <p:ext uri="{BB962C8B-B14F-4D97-AF65-F5344CB8AC3E}">
        <p14:creationId xmlns:p14="http://schemas.microsoft.com/office/powerpoint/2010/main" val="32159647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ffectLst/>
              </a:rPr>
              <a:t>Source: “</a:t>
            </a:r>
            <a:r>
              <a:rPr lang="en-US" sz="1100" b="1" i="0" u="none" strike="noStrike" cap="none" dirty="0">
                <a:solidFill>
                  <a:srgbClr val="000000"/>
                </a:solidFill>
                <a:effectLst/>
                <a:latin typeface="Arial"/>
                <a:ea typeface="Arial"/>
                <a:cs typeface="Arial"/>
                <a:sym typeface="Arial"/>
              </a:rPr>
              <a:t>A statistical analysis of drug seizures and opioid overdose deaths in Ohio from 2014 to 2018”</a:t>
            </a:r>
            <a:endParaRPr lang="en-US" sz="1100" b="0" i="0" u="none" strike="noStrike" cap="none" dirty="0">
              <a:solidFill>
                <a:srgbClr val="000000"/>
              </a:solidFill>
              <a:effectLst/>
              <a:latin typeface="Arial"/>
              <a:ea typeface="Arial"/>
              <a:cs typeface="Arial"/>
              <a:sym typeface="Arial"/>
            </a:endParaRPr>
          </a:p>
          <a:p>
            <a:r>
              <a:rPr lang="en-US" sz="1100" b="1" i="0" u="none" strike="noStrike" cap="none" dirty="0">
                <a:solidFill>
                  <a:srgbClr val="000000"/>
                </a:solidFill>
                <a:effectLst/>
                <a:latin typeface="Arial"/>
                <a:ea typeface="Arial"/>
                <a:cs typeface="Arial"/>
                <a:sym typeface="Arial"/>
              </a:rPr>
              <a:t>Lam Tran, Lin Ma, and David White</a:t>
            </a:r>
            <a:r>
              <a:rPr lang="en-US" dirty="0">
                <a:effectLst/>
              </a:rPr>
              <a:t> </a:t>
            </a:r>
            <a:endParaRPr lang="en-US" dirty="0"/>
          </a:p>
          <a:p>
            <a:r>
              <a:rPr lang="en-US" dirty="0"/>
              <a:t>Punchline: since fentanyl is the killer, if you want to stop fentanyl, go after low-weight seizures not big truckloads.</a:t>
            </a:r>
          </a:p>
          <a:p>
            <a:r>
              <a:rPr lang="en-US" dirty="0"/>
              <a:t>Note: the weight variable is slightly odd because sometimes they don’t test the entirety of what they seize. That’s a potential source of bias.</a:t>
            </a:r>
          </a:p>
          <a:p>
            <a:r>
              <a:rPr lang="en-US" dirty="0"/>
              <a:t>Next slide: statistical modeling</a:t>
            </a:r>
          </a:p>
        </p:txBody>
      </p:sp>
    </p:spTree>
    <p:extLst>
      <p:ext uri="{BB962C8B-B14F-4D97-AF65-F5344CB8AC3E}">
        <p14:creationId xmlns:p14="http://schemas.microsoft.com/office/powerpoint/2010/main" val="11189276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Mentally recall the scatterplot from 4 slides ago.</a:t>
            </a:r>
          </a:p>
          <a:p>
            <a:r>
              <a:rPr lang="en-US" dirty="0"/>
              <a:t>Next slide: time series</a:t>
            </a:r>
          </a:p>
        </p:txBody>
      </p:sp>
    </p:spTree>
    <p:extLst>
      <p:ext uri="{BB962C8B-B14F-4D97-AF65-F5344CB8AC3E}">
        <p14:creationId xmlns:p14="http://schemas.microsoft.com/office/powerpoint/2010/main" val="604748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30398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Stationary means that the statistical mean, variance, etc. do not change over time. If you look at the deaths time series, this is definitely false. The idea of differencing is to replace </a:t>
            </a:r>
            <a:r>
              <a:rPr lang="en-US" dirty="0" err="1"/>
              <a:t>y_t</a:t>
            </a:r>
            <a:r>
              <a:rPr lang="en-US" dirty="0"/>
              <a:t> by the difference </a:t>
            </a:r>
            <a:r>
              <a:rPr lang="en-US" dirty="0" err="1"/>
              <a:t>y_t</a:t>
            </a:r>
            <a:r>
              <a:rPr lang="en-US" dirty="0"/>
              <a:t> – y_{t-1}. If you difference again, you apply it to this new time series getting (y(t) – y(t-1)) - (y(t-1) – y(t-2)), etc. The first differencing is like a first derivative and the second is like second derivative. So this is a nice application of calculus-style thinking in stats.</a:t>
            </a:r>
          </a:p>
          <a:p>
            <a:r>
              <a:rPr lang="en-US" dirty="0"/>
              <a:t>Second difference is like local acceleration, i.e. the rate of change of the rate of change.</a:t>
            </a:r>
          </a:p>
          <a:p>
            <a:r>
              <a:rPr lang="en-US" dirty="0"/>
              <a:t>Test stationarity with the Dickey Fuller ”unit root” test. This means the </a:t>
            </a:r>
            <a:r>
              <a:rPr lang="en-US" dirty="0" err="1"/>
              <a:t>coeff</a:t>
            </a:r>
            <a:r>
              <a:rPr lang="en-US" dirty="0"/>
              <a:t> on y(t-1) is less than 1 in magnitude. That’s necessary to be stationary. This is a test where the alternative hypothesis is stationarity, because we don’t want a unit root.</a:t>
            </a:r>
          </a:p>
          <a:p>
            <a:r>
              <a:rPr lang="en-US" dirty="0"/>
              <a:t>Next slide: ARIMA for death series</a:t>
            </a:r>
          </a:p>
        </p:txBody>
      </p:sp>
    </p:spTree>
    <p:extLst>
      <p:ext uri="{BB962C8B-B14F-4D97-AF65-F5344CB8AC3E}">
        <p14:creationId xmlns:p14="http://schemas.microsoft.com/office/powerpoint/2010/main" val="3310779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Stationary means that the statistical mean, variance, etc. do not change over time. If you look at the deaths time series, this is definitely false. The idea of differencing is to replace </a:t>
            </a:r>
            <a:r>
              <a:rPr lang="en-US" dirty="0" err="1"/>
              <a:t>y_t</a:t>
            </a:r>
            <a:r>
              <a:rPr lang="en-US" dirty="0"/>
              <a:t> by the difference </a:t>
            </a:r>
            <a:r>
              <a:rPr lang="en-US" dirty="0" err="1"/>
              <a:t>y_t</a:t>
            </a:r>
            <a:r>
              <a:rPr lang="en-US" dirty="0"/>
              <a:t> – y_{t-1}. If you difference again, you apply it to this new time series getting (y(t) – y(t-1)) - (y(t-1) – y(t-2)), etc. The first differencing is like a first derivative and the second is like second derivative. So this is a nice application of calculus-style thinking in stats.</a:t>
            </a:r>
          </a:p>
          <a:p>
            <a:r>
              <a:rPr lang="en-US" dirty="0"/>
              <a:t>Second difference is like local acceleration, i.e. the rate of change of the rate of change.</a:t>
            </a:r>
          </a:p>
          <a:p>
            <a:r>
              <a:rPr lang="en-US" dirty="0"/>
              <a:t>Test stationarity with the Dickey Fuller ”unit root” test. This means the </a:t>
            </a:r>
            <a:r>
              <a:rPr lang="en-US" dirty="0" err="1"/>
              <a:t>coeff</a:t>
            </a:r>
            <a:r>
              <a:rPr lang="en-US" dirty="0"/>
              <a:t> on y(t-1) is less than 1 in magnitude. That’s necessary to be stationary. This is a test where the alternative hypothesis is stationarity, because we don’t want a unit root.</a:t>
            </a:r>
          </a:p>
          <a:p>
            <a:r>
              <a:rPr lang="en-US" dirty="0"/>
              <a:t>Next slide: autocorrelation structure for death time series</a:t>
            </a:r>
          </a:p>
        </p:txBody>
      </p:sp>
    </p:spTree>
    <p:extLst>
      <p:ext uri="{BB962C8B-B14F-4D97-AF65-F5344CB8AC3E}">
        <p14:creationId xmlns:p14="http://schemas.microsoft.com/office/powerpoint/2010/main" val="10806640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ffectLst/>
              </a:rPr>
              <a:t>Source: “</a:t>
            </a:r>
            <a:r>
              <a:rPr lang="en-US" sz="1100" b="1" i="0" u="none" strike="noStrike" cap="none" dirty="0">
                <a:solidFill>
                  <a:srgbClr val="000000"/>
                </a:solidFill>
                <a:effectLst/>
                <a:latin typeface="Arial"/>
                <a:ea typeface="Arial"/>
                <a:cs typeface="Arial"/>
                <a:sym typeface="Arial"/>
              </a:rPr>
              <a:t>A statistical analysis of drug seizures and opioid overdose deaths in Ohio from 2014 to 2018”</a:t>
            </a:r>
            <a:endParaRPr lang="en-US" sz="1100" b="0" i="0" u="none" strike="noStrike" cap="none" dirty="0">
              <a:solidFill>
                <a:srgbClr val="000000"/>
              </a:solidFill>
              <a:effectLst/>
              <a:latin typeface="Arial"/>
              <a:ea typeface="Arial"/>
              <a:cs typeface="Arial"/>
              <a:sym typeface="Arial"/>
            </a:endParaRPr>
          </a:p>
          <a:p>
            <a:r>
              <a:rPr lang="en-US" sz="1100" b="1" i="0" u="none" strike="noStrike" cap="none" dirty="0">
                <a:solidFill>
                  <a:srgbClr val="000000"/>
                </a:solidFill>
                <a:effectLst/>
                <a:latin typeface="Arial"/>
                <a:ea typeface="Arial"/>
                <a:cs typeface="Arial"/>
                <a:sym typeface="Arial"/>
              </a:rPr>
              <a:t>Lam Tran, Lin Ma, and David White</a:t>
            </a:r>
            <a:r>
              <a:rPr lang="en-US" dirty="0">
                <a:effectLst/>
              </a:rPr>
              <a:t> </a:t>
            </a:r>
            <a:endParaRPr lang="en-US" dirty="0"/>
          </a:p>
          <a:p>
            <a:r>
              <a:rPr lang="en-US" dirty="0"/>
              <a:t>Note to self (Dec 1, 2022): maybe we over-differenced in the published paper. Perhaps an AR(1) would have fit instead of ARIMA(1,2,1). We aimed to minimize AIC but by now we know that’s a process fraught with peril.</a:t>
            </a:r>
          </a:p>
          <a:p>
            <a:r>
              <a:rPr lang="en-US" dirty="0"/>
              <a:t>Say out loud: we chose to fit an ARIMA(1,1,0) model, i.e., make use of the number of deaths last month to predict the number this month. The residuals are what’s leftover and they were indeed random, independent, and normal.</a:t>
            </a:r>
          </a:p>
          <a:p>
            <a:r>
              <a:rPr lang="en-US" dirty="0"/>
              <a:t>Note to self (April 2024): the picture above was actually BEFORE differencing. Probably the best model is ARIMA(0,1,0) or ARIMA(1,1,0)</a:t>
            </a:r>
          </a:p>
          <a:p>
            <a:r>
              <a:rPr lang="en-US" dirty="0"/>
              <a:t>Next slide: same for seizures data.</a:t>
            </a:r>
          </a:p>
        </p:txBody>
      </p:sp>
    </p:spTree>
    <p:extLst>
      <p:ext uri="{BB962C8B-B14F-4D97-AF65-F5344CB8AC3E}">
        <p14:creationId xmlns:p14="http://schemas.microsoft.com/office/powerpoint/2010/main" val="4344091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Stationary means that the statistical mean, variance, etc. do not change over time. If you look at the deaths time series, this is definitely false. The idea of differencing is to replace </a:t>
            </a:r>
            <a:r>
              <a:rPr lang="en-US" dirty="0" err="1"/>
              <a:t>y_t</a:t>
            </a:r>
            <a:r>
              <a:rPr lang="en-US" dirty="0"/>
              <a:t> by the difference </a:t>
            </a:r>
            <a:r>
              <a:rPr lang="en-US" dirty="0" err="1"/>
              <a:t>y_t</a:t>
            </a:r>
            <a:r>
              <a:rPr lang="en-US" dirty="0"/>
              <a:t> – y_{t-1}. If you difference again, you apply it to this new time series getting (y(t) – y(t-1)) - (y(t-1) – y(t-2)), etc. The first differencing is like a first derivative and the second is like second derivative. So this is a nice application of calculus-style thinking in stats.</a:t>
            </a:r>
          </a:p>
          <a:p>
            <a:r>
              <a:rPr lang="en-US" dirty="0"/>
              <a:t>Second difference is like local acceleration, i.e. the rate of change of the rate of change.</a:t>
            </a:r>
          </a:p>
          <a:p>
            <a:r>
              <a:rPr lang="en-US" dirty="0"/>
              <a:t>Test stationarity with the Dickey Fuller ”unit root” test. This means the </a:t>
            </a:r>
            <a:r>
              <a:rPr lang="en-US" dirty="0" err="1"/>
              <a:t>coeff</a:t>
            </a:r>
            <a:r>
              <a:rPr lang="en-US" dirty="0"/>
              <a:t> on y(t-1) is less than 1 in magnitude. That’s necessary to be stationary. This is a test where the alternative hypothesis is stationarity, because we don’t want a unit root.</a:t>
            </a:r>
          </a:p>
          <a:p>
            <a:r>
              <a:rPr lang="en-US" dirty="0"/>
              <a:t>Next slide: model for deaths based on fentanyl seizures.</a:t>
            </a:r>
          </a:p>
        </p:txBody>
      </p:sp>
    </p:spTree>
    <p:extLst>
      <p:ext uri="{BB962C8B-B14F-4D97-AF65-F5344CB8AC3E}">
        <p14:creationId xmlns:p14="http://schemas.microsoft.com/office/powerpoint/2010/main" val="155420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means there’s a (t-1) term on RHS and also a (t-1) error term. The fact that we’ve differenced twice is ok, because we can always undo this transformation to predict the regular old series we started with. To do this, keep the first two original values then recursively compute the rest of the predicted values based on the predicted values of the differenced thing, just plugging into the equation (y(t) – y(t-1)) – (y(t-1)– y(t-2)) at every step (but now with hat’s)</a:t>
            </a:r>
          </a:p>
          <a:p>
            <a:r>
              <a:rPr lang="en-US" dirty="0"/>
              <a:t>Note: the model here is the one from the </a:t>
            </a:r>
            <a:r>
              <a:rPr lang="en-US" dirty="0" err="1"/>
              <a:t>arXiv</a:t>
            </a:r>
            <a:r>
              <a:rPr lang="en-US" dirty="0"/>
              <a:t> paper. The one in the published paper was slightly more complicated and that didn’t make it better.</a:t>
            </a:r>
          </a:p>
          <a:p>
            <a:r>
              <a:rPr lang="en-US" dirty="0"/>
              <a:t>Also note: see </a:t>
            </a:r>
            <a:r>
              <a:rPr lang="en-US" dirty="0" err="1"/>
              <a:t>arXiv</a:t>
            </a:r>
            <a:r>
              <a:rPr lang="en-US" dirty="0"/>
              <a:t> paper for a discussion of the pros and cons of relying on R^2 in time series contexts. It’s not a great idea.</a:t>
            </a:r>
          </a:p>
          <a:p>
            <a:r>
              <a:rPr lang="en-US" dirty="0"/>
              <a:t>Next slide: GLMM statement</a:t>
            </a:r>
          </a:p>
        </p:txBody>
      </p:sp>
    </p:spTree>
    <p:extLst>
      <p:ext uri="{BB962C8B-B14F-4D97-AF65-F5344CB8AC3E}">
        <p14:creationId xmlns:p14="http://schemas.microsoft.com/office/powerpoint/2010/main" val="35284842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Rosenblum and </a:t>
            </a:r>
            <a:r>
              <a:rPr lang="en-US" dirty="0" err="1"/>
              <a:t>Ciccarone</a:t>
            </a:r>
            <a:r>
              <a:rPr lang="en-US" dirty="0"/>
              <a:t>, “</a:t>
            </a:r>
            <a:r>
              <a:rPr lang="en-US" sz="1100" b="0" i="0" u="none" strike="noStrike" cap="none" dirty="0">
                <a:solidFill>
                  <a:srgbClr val="000000"/>
                </a:solidFill>
                <a:effectLst/>
                <a:latin typeface="Arial"/>
                <a:ea typeface="Arial"/>
                <a:cs typeface="Arial"/>
                <a:sym typeface="Arial"/>
              </a:rPr>
              <a:t>The Rapidly Changing US Illicit Opioid Market and the Potential for an Improved Early Warning System: Evidence from Ohio Drug Crime Labs, 2015-2017”</a:t>
            </a:r>
          </a:p>
          <a:p>
            <a:r>
              <a:rPr lang="en-US" sz="1100" b="0" i="0" u="none" strike="noStrike" cap="none" dirty="0">
                <a:solidFill>
                  <a:srgbClr val="000000"/>
                </a:solidFill>
                <a:effectLst/>
                <a:latin typeface="Arial"/>
                <a:ea typeface="Arial"/>
                <a:cs typeface="Arial"/>
                <a:sym typeface="Arial"/>
              </a:rPr>
              <a:t>Population is pairs (</a:t>
            </a:r>
            <a:r>
              <a:rPr lang="en-US" sz="1100" b="0" i="0" u="none" strike="noStrike" cap="none" dirty="0" err="1">
                <a:solidFill>
                  <a:srgbClr val="000000"/>
                </a:solidFill>
                <a:effectLst/>
                <a:latin typeface="Arial"/>
                <a:ea typeface="Arial"/>
                <a:cs typeface="Arial"/>
                <a:sym typeface="Arial"/>
              </a:rPr>
              <a:t>i,t</a:t>
            </a:r>
            <a:r>
              <a:rPr lang="en-US" sz="1100" b="0" i="0" u="none" strike="noStrike" cap="none" dirty="0">
                <a:solidFill>
                  <a:srgbClr val="000000"/>
                </a:solidFill>
                <a:effectLst/>
                <a:latin typeface="Arial"/>
                <a:ea typeface="Arial"/>
                <a:cs typeface="Arial"/>
                <a:sym typeface="Arial"/>
              </a:rPr>
              <a:t>) of county </a:t>
            </a:r>
            <a:r>
              <a:rPr lang="en-US" sz="1100" b="0" i="0" u="none" strike="noStrike" cap="none" dirty="0" err="1">
                <a:solidFill>
                  <a:srgbClr val="000000"/>
                </a:solidFill>
                <a:effectLst/>
                <a:latin typeface="Arial"/>
                <a:ea typeface="Arial"/>
                <a:cs typeface="Arial"/>
                <a:sym typeface="Arial"/>
              </a:rPr>
              <a:t>i</a:t>
            </a:r>
            <a:r>
              <a:rPr lang="en-US" sz="1100" b="0" i="0" u="none" strike="noStrike" cap="none" dirty="0">
                <a:solidFill>
                  <a:srgbClr val="000000"/>
                </a:solidFill>
                <a:effectLst/>
                <a:latin typeface="Arial"/>
                <a:ea typeface="Arial"/>
                <a:cs typeface="Arial"/>
                <a:sym typeface="Arial"/>
              </a:rPr>
              <a:t> at time t. </a:t>
            </a:r>
          </a:p>
          <a:p>
            <a:r>
              <a:rPr lang="en-US" dirty="0"/>
              <a:t>Tests and X are random effects (they change between counties and across time). </a:t>
            </a:r>
          </a:p>
          <a:p>
            <a:r>
              <a:rPr lang="en-US" dirty="0"/>
              <a:t>Alpha and gamma are fixed effects, e.g., gamma is keeping track of the epidemic as a whole across time, and alpha is keeping track of the county (e.g. difference between counties due to how the epidemic hit them).</a:t>
            </a:r>
          </a:p>
          <a:p>
            <a:r>
              <a:rPr lang="en-US" dirty="0"/>
              <a:t>Next: GLMM summary table</a:t>
            </a:r>
          </a:p>
          <a:p>
            <a:endParaRPr lang="en-US" dirty="0"/>
          </a:p>
        </p:txBody>
      </p:sp>
    </p:spTree>
    <p:extLst>
      <p:ext uri="{BB962C8B-B14F-4D97-AF65-F5344CB8AC3E}">
        <p14:creationId xmlns:p14="http://schemas.microsoft.com/office/powerpoint/2010/main" val="35183224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It’s robust to the choice of covariates, to error term being Poisson, choice of which death variable to use. </a:t>
            </a:r>
          </a:p>
          <a:p>
            <a:r>
              <a:rPr lang="en-US" dirty="0"/>
              <a:t>Note to self: we are showing six models here, left to right. The best is far right. The coefficient for </a:t>
            </a:r>
            <a:r>
              <a:rPr lang="en-US" dirty="0" err="1"/>
              <a:t>carfentanil</a:t>
            </a:r>
            <a:r>
              <a:rPr lang="en-US" dirty="0"/>
              <a:t> is 0.26. That times 20 is 5. </a:t>
            </a:r>
          </a:p>
          <a:p>
            <a:r>
              <a:rPr lang="en-US" dirty="0"/>
              <a:t>The coefficient for fentanyl is 0.15; that times 20 is 3.</a:t>
            </a:r>
          </a:p>
          <a:p>
            <a:r>
              <a:rPr lang="en-US" dirty="0"/>
              <a:t>Punchline: early warning system.</a:t>
            </a:r>
          </a:p>
          <a:p>
            <a:r>
              <a:rPr lang="en-US" dirty="0"/>
              <a:t>Next slide: about effectiveness of different police types.</a:t>
            </a:r>
          </a:p>
        </p:txBody>
      </p:sp>
    </p:spTree>
    <p:extLst>
      <p:ext uri="{BB962C8B-B14F-4D97-AF65-F5344CB8AC3E}">
        <p14:creationId xmlns:p14="http://schemas.microsoft.com/office/powerpoint/2010/main" val="17442488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ffectLst/>
              </a:rPr>
              <a:t>Source: “</a:t>
            </a:r>
            <a:r>
              <a:rPr lang="en-US" sz="1100" b="1" i="0" u="none" strike="noStrike" cap="none" dirty="0">
                <a:solidFill>
                  <a:srgbClr val="000000"/>
                </a:solidFill>
                <a:effectLst/>
                <a:latin typeface="Arial"/>
                <a:ea typeface="Arial"/>
                <a:cs typeface="Arial"/>
                <a:sym typeface="Arial"/>
              </a:rPr>
              <a:t>A statistical analysis of drug seizures and opioid overdose deaths in Ohio from 2014 to 2018”</a:t>
            </a:r>
            <a:endParaRPr lang="en-US" sz="1100" b="0" i="0" u="none" strike="noStrike" cap="none" dirty="0">
              <a:solidFill>
                <a:srgbClr val="000000"/>
              </a:solidFill>
              <a:effectLst/>
              <a:latin typeface="Arial"/>
              <a:ea typeface="Arial"/>
              <a:cs typeface="Arial"/>
              <a:sym typeface="Arial"/>
            </a:endParaRPr>
          </a:p>
          <a:p>
            <a:r>
              <a:rPr lang="en-US" sz="1100" b="1" i="0" u="none" strike="noStrike" cap="none" dirty="0">
                <a:solidFill>
                  <a:srgbClr val="000000"/>
                </a:solidFill>
                <a:effectLst/>
                <a:latin typeface="Arial"/>
                <a:ea typeface="Arial"/>
                <a:cs typeface="Arial"/>
                <a:sym typeface="Arial"/>
              </a:rPr>
              <a:t>Lam Tran, Lin Ma, and David White</a:t>
            </a:r>
            <a:r>
              <a:rPr lang="en-US" dirty="0">
                <a:effectLst/>
              </a:rPr>
              <a:t> </a:t>
            </a:r>
            <a:endParaRPr lang="en-US" dirty="0"/>
          </a:p>
          <a:p>
            <a:r>
              <a:rPr lang="en-US" dirty="0"/>
              <a:t>To answer the question posed, note that special forces seize 1/5 as many drugs as regular forces, but 1/6 as much fentanyl. So, regular forces are doing a better job. Regular and national (DEA) are about the same.</a:t>
            </a:r>
          </a:p>
          <a:p>
            <a:r>
              <a:rPr lang="en-US" dirty="0"/>
              <a:t>Next slide: comparison of forces based on weight of seizures taken. Recall that low weight is much more likely to be fentanyl.</a:t>
            </a:r>
          </a:p>
        </p:txBody>
      </p:sp>
    </p:spTree>
    <p:extLst>
      <p:ext uri="{BB962C8B-B14F-4D97-AF65-F5344CB8AC3E}">
        <p14:creationId xmlns:p14="http://schemas.microsoft.com/office/powerpoint/2010/main" val="38564504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ffectLst/>
              </a:rPr>
              <a:t>Source: “</a:t>
            </a:r>
            <a:r>
              <a:rPr lang="en-US" sz="1100" b="1" i="0" u="none" strike="noStrike" cap="none" dirty="0">
                <a:solidFill>
                  <a:srgbClr val="000000"/>
                </a:solidFill>
                <a:effectLst/>
                <a:latin typeface="Arial"/>
                <a:ea typeface="Arial"/>
                <a:cs typeface="Arial"/>
                <a:sym typeface="Arial"/>
              </a:rPr>
              <a:t>A statistical analysis of drug seizures and opioid overdose deaths in Ohio from 2014 to 2018”</a:t>
            </a:r>
            <a:endParaRPr lang="en-US" sz="1100" b="0" i="0" u="none" strike="noStrike" cap="none" dirty="0">
              <a:solidFill>
                <a:srgbClr val="000000"/>
              </a:solidFill>
              <a:effectLst/>
              <a:latin typeface="Arial"/>
              <a:ea typeface="Arial"/>
              <a:cs typeface="Arial"/>
              <a:sym typeface="Arial"/>
            </a:endParaRPr>
          </a:p>
          <a:p>
            <a:r>
              <a:rPr lang="en-US" sz="1100" b="1" i="0" u="none" strike="noStrike" cap="none" dirty="0">
                <a:solidFill>
                  <a:srgbClr val="000000"/>
                </a:solidFill>
                <a:effectLst/>
                <a:latin typeface="Arial"/>
                <a:ea typeface="Arial"/>
                <a:cs typeface="Arial"/>
                <a:sym typeface="Arial"/>
              </a:rPr>
              <a:t>Lam Tran, Lin Ma, and David White</a:t>
            </a:r>
            <a:r>
              <a:rPr lang="en-US" dirty="0">
                <a:effectLst/>
              </a:rPr>
              <a:t> </a:t>
            </a:r>
          </a:p>
          <a:p>
            <a:r>
              <a:rPr lang="en-US" dirty="0">
                <a:effectLst/>
              </a:rPr>
              <a:t>Seizing large quantities of Marijuana is not helping.</a:t>
            </a:r>
          </a:p>
          <a:p>
            <a:r>
              <a:rPr lang="en-US" dirty="0">
                <a:effectLst/>
              </a:rPr>
              <a:t>Regular forces are doing best at seizing low weight.</a:t>
            </a:r>
            <a:endParaRPr lang="en-US" dirty="0"/>
          </a:p>
          <a:p>
            <a:r>
              <a:rPr lang="en-US" dirty="0"/>
              <a:t>Next slide: update since 2020 when this work came out.</a:t>
            </a:r>
          </a:p>
        </p:txBody>
      </p:sp>
    </p:spTree>
    <p:extLst>
      <p:ext uri="{BB962C8B-B14F-4D97-AF65-F5344CB8AC3E}">
        <p14:creationId xmlns:p14="http://schemas.microsoft.com/office/powerpoint/2010/main" val="21606966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www.harmreductionohio.org</a:t>
            </a:r>
            <a:r>
              <a:rPr lang="en-US" dirty="0"/>
              <a:t>/special-report-changes-in-ohio-drug-supply-from-2013-2023/</a:t>
            </a:r>
          </a:p>
          <a:p>
            <a:r>
              <a:rPr lang="en-US" dirty="0"/>
              <a:t>Next slide: update on fentanyl</a:t>
            </a:r>
          </a:p>
        </p:txBody>
      </p:sp>
    </p:spTree>
    <p:extLst>
      <p:ext uri="{BB962C8B-B14F-4D97-AF65-F5344CB8AC3E}">
        <p14:creationId xmlns:p14="http://schemas.microsoft.com/office/powerpoint/2010/main" val="2460999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lot of the graphics were not created by me, but for each graphic I can give you the reference.</a:t>
            </a:r>
          </a:p>
          <a:p>
            <a:r>
              <a:rPr lang="en-US" dirty="0"/>
              <a:t>Six-fold increase in the number of drug overdose deaths</a:t>
            </a:r>
          </a:p>
          <a:p>
            <a:r>
              <a:rPr lang="en-US" dirty="0"/>
              <a:t>Next slide is national deaths growing</a:t>
            </a:r>
          </a:p>
        </p:txBody>
      </p:sp>
    </p:spTree>
    <p:extLst>
      <p:ext uri="{BB962C8B-B14F-4D97-AF65-F5344CB8AC3E}">
        <p14:creationId xmlns:p14="http://schemas.microsoft.com/office/powerpoint/2010/main" val="11113818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seizure data, from harm reduction </a:t>
            </a:r>
            <a:r>
              <a:rPr lang="en-US" dirty="0" err="1"/>
              <a:t>ohio</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Next slide: update on counties</a:t>
            </a:r>
          </a:p>
          <a:p>
            <a:endParaRPr lang="en-US" dirty="0"/>
          </a:p>
        </p:txBody>
      </p:sp>
    </p:spTree>
    <p:extLst>
      <p:ext uri="{BB962C8B-B14F-4D97-AF65-F5344CB8AC3E}">
        <p14:creationId xmlns:p14="http://schemas.microsoft.com/office/powerpoint/2010/main" val="23951464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death data, from harm reduction </a:t>
            </a:r>
            <a:r>
              <a:rPr lang="en-US" dirty="0" err="1"/>
              <a:t>ohio</a:t>
            </a:r>
            <a:endParaRPr lang="en-US" dirty="0"/>
          </a:p>
          <a:p>
            <a:r>
              <a:rPr lang="en-US" dirty="0"/>
              <a:t>Cocaine-fentanyl hits blacks much more than whites: https://</a:t>
            </a:r>
            <a:r>
              <a:rPr lang="en-US" dirty="0" err="1"/>
              <a:t>www.harmreductionohio.org</a:t>
            </a:r>
            <a:r>
              <a:rPr lang="en-US" dirty="0"/>
              <a:t>/is-race-playing-a-role-in-ohios-slow-response-to-cocaine-fentanyl-overdose-deaths/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Next slide: update on deaths</a:t>
            </a:r>
          </a:p>
          <a:p>
            <a:endParaRPr lang="en-US" dirty="0"/>
          </a:p>
        </p:txBody>
      </p:sp>
    </p:spTree>
    <p:extLst>
      <p:ext uri="{BB962C8B-B14F-4D97-AF65-F5344CB8AC3E}">
        <p14:creationId xmlns:p14="http://schemas.microsoft.com/office/powerpoint/2010/main" val="4906760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death data, from harm reduction </a:t>
            </a:r>
            <a:r>
              <a:rPr lang="en-US" dirty="0" err="1"/>
              <a:t>ohio</a:t>
            </a:r>
            <a:endParaRPr lang="en-US" dirty="0"/>
          </a:p>
          <a:p>
            <a:r>
              <a:rPr lang="en-US" dirty="0"/>
              <a:t>Next slide: close to home for Bowling Green</a:t>
            </a:r>
          </a:p>
        </p:txBody>
      </p:sp>
    </p:spTree>
    <p:extLst>
      <p:ext uri="{BB962C8B-B14F-4D97-AF65-F5344CB8AC3E}">
        <p14:creationId xmlns:p14="http://schemas.microsoft.com/office/powerpoint/2010/main" val="40070320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death data, from harm reduction </a:t>
            </a:r>
            <a:r>
              <a:rPr lang="en-US" dirty="0" err="1"/>
              <a:t>ohio</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Next slide: what can we do?</a:t>
            </a:r>
          </a:p>
        </p:txBody>
      </p:sp>
    </p:spTree>
    <p:extLst>
      <p:ext uri="{BB962C8B-B14F-4D97-AF65-F5344CB8AC3E}">
        <p14:creationId xmlns:p14="http://schemas.microsoft.com/office/powerpoint/2010/main" val="3788072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Naloxone = Narcan; it was illegal drug paraphernalia till around 2015; till sept 2020 you needed a license</a:t>
            </a:r>
          </a:p>
          <a:p>
            <a:r>
              <a:rPr lang="en-US" dirty="0"/>
              <a:t>Narcan kits distributed in Ohio: 2018 = 38k, 2019 = 58k, 2020 = 137k, 2021 = 231k. Up by 800%.</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Fentanyl test strips only legalized in 2022, same for </a:t>
            </a:r>
            <a:r>
              <a:rPr lang="en-US" sz="1100" dirty="0"/>
              <a:t>Good Samaritan laws. They cost $1 each and work in 30 seconds.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Lots of open research questions here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Anthony </a:t>
            </a:r>
            <a:r>
              <a:rPr lang="en-US" sz="1100" dirty="0" err="1"/>
              <a:t>Bonifonte</a:t>
            </a:r>
            <a:r>
              <a:rPr lang="en-US" sz="1100" dirty="0"/>
              <a:t> optimal locations for syringe exchanges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research on fentanyl analogues is prohibited by law because they are schedule I drugs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1.8 million people in Ohio use drugs regularly: more than senior citizens or gay people. More than 50% have used at least once.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Next page: another research project I did for them.</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p>
          <a:p>
            <a:endParaRPr lang="en-US" dirty="0"/>
          </a:p>
        </p:txBody>
      </p:sp>
    </p:spTree>
    <p:extLst>
      <p:ext uri="{BB962C8B-B14F-4D97-AF65-F5344CB8AC3E}">
        <p14:creationId xmlns:p14="http://schemas.microsoft.com/office/powerpoint/2010/main" val="5640893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Next slide: basic data analysis and summary stats – already publishable</a:t>
            </a:r>
          </a:p>
        </p:txBody>
      </p:sp>
    </p:spTree>
    <p:extLst>
      <p:ext uri="{BB962C8B-B14F-4D97-AF65-F5344CB8AC3E}">
        <p14:creationId xmlns:p14="http://schemas.microsoft.com/office/powerpoint/2010/main" val="41222763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Most are single, employed, and using drugs at home</a:t>
            </a:r>
          </a:p>
          <a:p>
            <a:r>
              <a:rPr lang="en-US" dirty="0"/>
              <a:t>Next slide: more basic stats</a:t>
            </a:r>
          </a:p>
        </p:txBody>
      </p:sp>
    </p:spTree>
    <p:extLst>
      <p:ext uri="{BB962C8B-B14F-4D97-AF65-F5344CB8AC3E}">
        <p14:creationId xmlns:p14="http://schemas.microsoft.com/office/powerpoint/2010/main" val="26161217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Many have mental health problems.</a:t>
            </a:r>
          </a:p>
          <a:p>
            <a:r>
              <a:rPr lang="en-US" dirty="0"/>
              <a:t>Next slide: more basic stats</a:t>
            </a:r>
          </a:p>
        </p:txBody>
      </p:sp>
    </p:spTree>
    <p:extLst>
      <p:ext uri="{BB962C8B-B14F-4D97-AF65-F5344CB8AC3E}">
        <p14:creationId xmlns:p14="http://schemas.microsoft.com/office/powerpoint/2010/main" val="36561928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Even a little bit of alcohol can cause an interaction effect.</a:t>
            </a:r>
          </a:p>
          <a:p>
            <a:r>
              <a:rPr lang="en-US" dirty="0"/>
              <a:t>Polysubstance abuse, but fentanyl is still the killer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Next slide: more basic stats</a:t>
            </a:r>
          </a:p>
          <a:p>
            <a:endParaRPr lang="en-US" dirty="0"/>
          </a:p>
        </p:txBody>
      </p:sp>
    </p:spTree>
    <p:extLst>
      <p:ext uri="{BB962C8B-B14F-4D97-AF65-F5344CB8AC3E}">
        <p14:creationId xmlns:p14="http://schemas.microsoft.com/office/powerpoint/2010/main" val="10958819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 people who are overdosing have mostly never overdosed before.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Most are NOT in treatment for substance abuse; not relapsing</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Next slide: more basic stats</a:t>
            </a:r>
          </a:p>
          <a:p>
            <a:endParaRPr lang="en-US" dirty="0"/>
          </a:p>
        </p:txBody>
      </p:sp>
    </p:spTree>
    <p:extLst>
      <p:ext uri="{BB962C8B-B14F-4D97-AF65-F5344CB8AC3E}">
        <p14:creationId xmlns:p14="http://schemas.microsoft.com/office/powerpoint/2010/main" val="3186552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Source: NIH https://</a:t>
            </a:r>
            <a:r>
              <a:rPr lang="en-US" dirty="0" err="1"/>
              <a:t>nida.nih.gov</a:t>
            </a:r>
            <a:r>
              <a:rPr lang="en-US" dirty="0"/>
              <a:t>/research-topics/trends-statistics/overdose-death-rates</a:t>
            </a:r>
          </a:p>
          <a:p>
            <a:r>
              <a:rPr lang="en-US" dirty="0"/>
              <a:t>Overdose deaths rising fast</a:t>
            </a:r>
          </a:p>
          <a:p>
            <a:r>
              <a:rPr lang="en-US" dirty="0"/>
              <a:t>Next slide is opioid deaths growing. “What is driving this growth?”</a:t>
            </a:r>
          </a:p>
        </p:txBody>
      </p:sp>
    </p:spTree>
    <p:extLst>
      <p:ext uri="{BB962C8B-B14F-4D97-AF65-F5344CB8AC3E}">
        <p14:creationId xmlns:p14="http://schemas.microsoft.com/office/powerpoint/2010/main" val="36367268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Bystanders were usually present, but Narcan was only used in 13% of cases, almost never by a bystander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We wrote an op-ed for the NY Times about this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Next slide: future directions</a:t>
            </a:r>
          </a:p>
          <a:p>
            <a:r>
              <a:rPr lang="en-US" sz="1100" b="0" i="0" u="none" strike="noStrike" cap="none" dirty="0">
                <a:solidFill>
                  <a:srgbClr val="000000"/>
                </a:solidFill>
                <a:effectLst/>
                <a:latin typeface="Arial"/>
                <a:ea typeface="Arial"/>
                <a:cs typeface="Arial"/>
                <a:sym typeface="Arial"/>
              </a:rPr>
              <a:t>Presence of bystanders —&gt; Don’t use alone</a:t>
            </a:r>
          </a:p>
          <a:p>
            <a:r>
              <a:rPr lang="en-US" sz="1100" b="0" i="0" u="none" strike="noStrike" cap="none" dirty="0">
                <a:solidFill>
                  <a:srgbClr val="000000"/>
                </a:solidFill>
                <a:effectLst/>
                <a:latin typeface="Arial"/>
                <a:ea typeface="Arial"/>
                <a:cs typeface="Arial"/>
                <a:sym typeface="Arial"/>
              </a:rPr>
              <a:t>Prior Overdose —&gt; Not what you’d expect</a:t>
            </a:r>
          </a:p>
          <a:p>
            <a:r>
              <a:rPr lang="en-US" sz="1100" b="0" i="0" u="none" strike="noStrike" cap="none" dirty="0">
                <a:solidFill>
                  <a:srgbClr val="000000"/>
                </a:solidFill>
                <a:effectLst/>
                <a:latin typeface="Arial"/>
                <a:ea typeface="Arial"/>
                <a:cs typeface="Arial"/>
                <a:sym typeface="Arial"/>
              </a:rPr>
              <a:t>Comorbidity —&gt; need non-opioid pain treatment programs for some populations</a:t>
            </a:r>
          </a:p>
          <a:p>
            <a:r>
              <a:rPr lang="en-US" sz="1100" b="0" i="0" u="none" strike="noStrike" cap="none" dirty="0">
                <a:solidFill>
                  <a:srgbClr val="000000"/>
                </a:solidFill>
                <a:effectLst/>
                <a:latin typeface="Arial"/>
                <a:ea typeface="Arial"/>
                <a:cs typeface="Arial"/>
                <a:sym typeface="Arial"/>
              </a:rPr>
              <a:t>Naloxone administered —&gt; Naloxone access/ education</a:t>
            </a:r>
          </a:p>
          <a:p>
            <a:r>
              <a:rPr lang="en-US" sz="1100" b="0" i="0" u="none" strike="noStrike" cap="none" dirty="0">
                <a:solidFill>
                  <a:srgbClr val="000000"/>
                </a:solidFill>
                <a:effectLst/>
                <a:latin typeface="Arial"/>
                <a:ea typeface="Arial"/>
                <a:cs typeface="Arial"/>
                <a:sym typeface="Arial"/>
              </a:rPr>
              <a:t>Bystander response —&gt; Family/friend awareness</a:t>
            </a:r>
          </a:p>
          <a:p>
            <a:r>
              <a:rPr lang="en-US" sz="1100" b="0" i="0" u="none" strike="noStrike" cap="none" dirty="0">
                <a:solidFill>
                  <a:srgbClr val="000000"/>
                </a:solidFill>
                <a:effectLst/>
                <a:latin typeface="Arial"/>
                <a:ea typeface="Arial"/>
                <a:cs typeface="Arial"/>
                <a:sym typeface="Arial"/>
              </a:rPr>
              <a:t>Substance potency</a:t>
            </a:r>
          </a:p>
          <a:p>
            <a:r>
              <a:rPr lang="en-US" sz="1100" b="0" i="0" u="none" strike="noStrike" cap="none" dirty="0">
                <a:solidFill>
                  <a:srgbClr val="000000"/>
                </a:solidFill>
                <a:effectLst/>
                <a:latin typeface="Arial"/>
                <a:ea typeface="Arial"/>
                <a:cs typeface="Arial"/>
                <a:sym typeface="Arial"/>
              </a:rPr>
              <a:t>Mental health/Substance Abuse History and Status</a:t>
            </a:r>
          </a:p>
          <a:p>
            <a:r>
              <a:rPr lang="en-US" sz="1100" b="0" i="0" u="none" strike="noStrike" cap="none" dirty="0">
                <a:solidFill>
                  <a:srgbClr val="000000"/>
                </a:solidFill>
                <a:effectLst/>
                <a:latin typeface="Arial"/>
                <a:ea typeface="Arial"/>
                <a:cs typeface="Arial"/>
                <a:sym typeface="Arial"/>
              </a:rPr>
              <a:t>Job/Financial/Housing/School problems, Relationship problems</a:t>
            </a:r>
          </a:p>
          <a:p>
            <a:r>
              <a:rPr lang="en-US" sz="1100" b="0" i="0" u="none" strike="noStrike" cap="none" dirty="0">
                <a:solidFill>
                  <a:srgbClr val="000000"/>
                </a:solidFill>
                <a:effectLst/>
                <a:latin typeface="Arial"/>
                <a:ea typeface="Arial"/>
                <a:cs typeface="Arial"/>
                <a:sym typeface="Arial"/>
              </a:rPr>
              <a:t>Physical health problems/pain</a:t>
            </a:r>
          </a:p>
          <a:p>
            <a:r>
              <a:rPr lang="en-US" sz="1100" b="0" i="0" u="none" strike="noStrike" cap="none" dirty="0">
                <a:solidFill>
                  <a:srgbClr val="000000"/>
                </a:solidFill>
                <a:effectLst/>
                <a:latin typeface="Arial"/>
                <a:ea typeface="Arial"/>
                <a:cs typeface="Arial"/>
                <a:sym typeface="Arial"/>
              </a:rPr>
              <a:t>History of institutionalization</a:t>
            </a:r>
            <a:endParaRPr lang="en-US" dirty="0"/>
          </a:p>
          <a:p>
            <a:endParaRPr lang="en-US" dirty="0"/>
          </a:p>
        </p:txBody>
      </p:sp>
    </p:spTree>
    <p:extLst>
      <p:ext uri="{BB962C8B-B14F-4D97-AF65-F5344CB8AC3E}">
        <p14:creationId xmlns:p14="http://schemas.microsoft.com/office/powerpoint/2010/main" val="18225503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Mention the Oklahoma team that reached out to us</a:t>
            </a:r>
          </a:p>
          <a:p>
            <a:r>
              <a:rPr lang="en-US" dirty="0"/>
              <a:t>Next slide: key takeaways</a:t>
            </a:r>
          </a:p>
        </p:txBody>
      </p:sp>
    </p:spTree>
    <p:extLst>
      <p:ext uri="{BB962C8B-B14F-4D97-AF65-F5344CB8AC3E}">
        <p14:creationId xmlns:p14="http://schemas.microsoft.com/office/powerpoint/2010/main" val="1516438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Epicenter is the hospital data.</a:t>
            </a:r>
          </a:p>
          <a:p>
            <a:r>
              <a:rPr lang="en-US" dirty="0"/>
              <a:t>Have reached out to CA dept of health (who has </a:t>
            </a:r>
            <a:r>
              <a:rPr lang="en-US" dirty="0" err="1"/>
              <a:t>sudors</a:t>
            </a:r>
            <a:r>
              <a:rPr lang="en-US" dirty="0"/>
              <a:t>) and LA dept</a:t>
            </a:r>
          </a:p>
          <a:p>
            <a:r>
              <a:rPr lang="en-US" dirty="0"/>
              <a:t>Next slide: references</a:t>
            </a:r>
          </a:p>
        </p:txBody>
      </p:sp>
    </p:spTree>
    <p:extLst>
      <p:ext uri="{BB962C8B-B14F-4D97-AF65-F5344CB8AC3E}">
        <p14:creationId xmlns:p14="http://schemas.microsoft.com/office/powerpoint/2010/main" val="39664256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Epicenter is the hospital data.</a:t>
            </a:r>
          </a:p>
          <a:p>
            <a:r>
              <a:rPr lang="en-US" dirty="0"/>
              <a:t>Have reached out to CA dept of health (who has </a:t>
            </a:r>
            <a:r>
              <a:rPr lang="en-US" dirty="0" err="1"/>
              <a:t>sudors</a:t>
            </a:r>
            <a:r>
              <a:rPr lang="en-US" dirty="0"/>
              <a:t>) and LA dept</a:t>
            </a:r>
          </a:p>
        </p:txBody>
      </p:sp>
    </p:spTree>
    <p:extLst>
      <p:ext uri="{BB962C8B-B14F-4D97-AF65-F5344CB8AC3E}">
        <p14:creationId xmlns:p14="http://schemas.microsoft.com/office/powerpoint/2010/main" val="28239227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5b1bb8591a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5b1bb8591a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SWANK report: https://cpb-us-w2.wpmucdn.com/</a:t>
            </a:r>
            <a:r>
              <a:rPr lang="en-US" dirty="0" err="1"/>
              <a:t>u.osu.edu</a:t>
            </a:r>
            <a:r>
              <a:rPr lang="en-US" dirty="0"/>
              <a:t>/</a:t>
            </a:r>
            <a:r>
              <a:rPr lang="en-US" dirty="0" err="1"/>
              <a:t>dist</a:t>
            </a:r>
            <a:r>
              <a:rPr lang="en-US" dirty="0"/>
              <a:t>/2/14548/files/2017/10/SWANK-Taking-Measure-of-Ohios-Opioid-Crisis-1vtx548.pdf</a:t>
            </a:r>
          </a:p>
          <a:p>
            <a:endParaRPr lang="en-US" dirty="0"/>
          </a:p>
        </p:txBody>
      </p:sp>
    </p:spTree>
    <p:extLst>
      <p:ext uri="{BB962C8B-B14F-4D97-AF65-F5344CB8AC3E}">
        <p14:creationId xmlns:p14="http://schemas.microsoft.com/office/powerpoint/2010/main" val="6292930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err="1">
                <a:solidFill>
                  <a:srgbClr val="000000"/>
                </a:solidFill>
                <a:effectLst/>
                <a:latin typeface="Arial"/>
                <a:ea typeface="Arial"/>
                <a:cs typeface="Arial"/>
                <a:sym typeface="Arial"/>
              </a:rPr>
              <a:t>Nosrati</a:t>
            </a:r>
            <a:r>
              <a:rPr lang="en-US" sz="1100" b="0" i="0" u="none" strike="noStrike" cap="none" dirty="0">
                <a:solidFill>
                  <a:srgbClr val="000000"/>
                </a:solidFill>
                <a:effectLst/>
                <a:latin typeface="Arial"/>
                <a:ea typeface="Arial"/>
                <a:cs typeface="Arial"/>
                <a:sym typeface="Arial"/>
              </a:rPr>
              <a:t> et al. - 2019 - Economic decline, incarceration, and mortality from drug use disorders</a:t>
            </a:r>
          </a:p>
          <a:p>
            <a:endParaRPr lang="en-US" dirty="0"/>
          </a:p>
        </p:txBody>
      </p:sp>
    </p:spTree>
    <p:extLst>
      <p:ext uri="{BB962C8B-B14F-4D97-AF65-F5344CB8AC3E}">
        <p14:creationId xmlns:p14="http://schemas.microsoft.com/office/powerpoint/2010/main" val="27540689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err="1">
                <a:solidFill>
                  <a:srgbClr val="000000"/>
                </a:solidFill>
                <a:effectLst/>
                <a:latin typeface="Arial"/>
                <a:ea typeface="Arial"/>
                <a:cs typeface="Arial"/>
                <a:sym typeface="Arial"/>
              </a:rPr>
              <a:t>Goesling</a:t>
            </a:r>
            <a:r>
              <a:rPr lang="en-US" sz="1100" b="0" i="0" u="none" strike="noStrike" cap="none" dirty="0">
                <a:solidFill>
                  <a:srgbClr val="000000"/>
                </a:solidFill>
                <a:effectLst/>
                <a:latin typeface="Arial"/>
                <a:ea typeface="Arial"/>
                <a:cs typeface="Arial"/>
                <a:sym typeface="Arial"/>
              </a:rPr>
              <a:t> et al Symptoms of Depression Are Associated With Opioid Use Regardless of Pain Severity and Physical Functioning Among Treatment-Seeking Patients With Chronic Pain</a:t>
            </a:r>
          </a:p>
          <a:p>
            <a:endParaRPr lang="en-US" dirty="0"/>
          </a:p>
        </p:txBody>
      </p:sp>
    </p:spTree>
    <p:extLst>
      <p:ext uri="{BB962C8B-B14F-4D97-AF65-F5344CB8AC3E}">
        <p14:creationId xmlns:p14="http://schemas.microsoft.com/office/powerpoint/2010/main" val="15233643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Source: Licking County mortality report summer 2019</a:t>
            </a:r>
          </a:p>
        </p:txBody>
      </p:sp>
    </p:spTree>
    <p:extLst>
      <p:ext uri="{BB962C8B-B14F-4D97-AF65-F5344CB8AC3E}">
        <p14:creationId xmlns:p14="http://schemas.microsoft.com/office/powerpoint/2010/main" val="18342030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odh.ohio.gov</a:t>
            </a:r>
            <a:r>
              <a:rPr lang="en-US" dirty="0"/>
              <a:t>/</a:t>
            </a:r>
            <a:r>
              <a:rPr lang="en-US" dirty="0" err="1"/>
              <a:t>wps</a:t>
            </a:r>
            <a:r>
              <a:rPr lang="en-US" dirty="0"/>
              <a:t>/</a:t>
            </a:r>
            <a:r>
              <a:rPr lang="en-US" dirty="0" err="1"/>
              <a:t>wcm</a:t>
            </a:r>
            <a:r>
              <a:rPr lang="en-US" dirty="0"/>
              <a:t>/connect/</a:t>
            </a:r>
            <a:r>
              <a:rPr lang="en-US" dirty="0" err="1"/>
              <a:t>gov</a:t>
            </a:r>
            <a:r>
              <a:rPr lang="en-US" dirty="0"/>
              <a:t>/5deb684e-4667-4836-862b-cb5eb59acbd3/2017_OhioDrugOverdoseReport.pdf?MOD=AJPERES&amp;CONVERT_TO=</a:t>
            </a:r>
            <a:r>
              <a:rPr lang="en-US" dirty="0" err="1"/>
              <a:t>url&amp;CACHEID</a:t>
            </a:r>
            <a:r>
              <a:rPr lang="en-US" dirty="0"/>
              <a:t>=ROOTWORKSPACE.Z18_M1HGGIK0N0JO00QO9DDDDM3000-5deb684e-4667-4836-862b-cb5eb59acbd3-moxPbu6</a:t>
            </a:r>
          </a:p>
        </p:txBody>
      </p:sp>
    </p:spTree>
    <p:extLst>
      <p:ext uri="{BB962C8B-B14F-4D97-AF65-F5344CB8AC3E}">
        <p14:creationId xmlns:p14="http://schemas.microsoft.com/office/powerpoint/2010/main" val="3500235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NIH</a:t>
            </a:r>
          </a:p>
          <a:p>
            <a:r>
              <a:rPr lang="en-US" dirty="0"/>
              <a:t>Driven by opioid overdoses</a:t>
            </a:r>
          </a:p>
          <a:p>
            <a:r>
              <a:rPr lang="en-US" dirty="0"/>
              <a:t>Next slide: “What about other drugs than opioids?”</a:t>
            </a:r>
          </a:p>
        </p:txBody>
      </p:sp>
    </p:spTree>
    <p:extLst>
      <p:ext uri="{BB962C8B-B14F-4D97-AF65-F5344CB8AC3E}">
        <p14:creationId xmlns:p14="http://schemas.microsoft.com/office/powerpoint/2010/main" val="27014581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Source: </a:t>
            </a:r>
            <a:r>
              <a:rPr lang="en-US" sz="1100" b="0" i="0" u="none" strike="noStrike" cap="none" dirty="0" err="1">
                <a:solidFill>
                  <a:srgbClr val="000000"/>
                </a:solidFill>
                <a:effectLst/>
                <a:latin typeface="Arial"/>
                <a:ea typeface="Arial"/>
                <a:cs typeface="Arial"/>
                <a:sym typeface="Arial"/>
              </a:rPr>
              <a:t>Monnat</a:t>
            </a:r>
            <a:r>
              <a:rPr lang="en-US" sz="1100" b="0" i="0" u="none" strike="noStrike" cap="none" dirty="0">
                <a:solidFill>
                  <a:srgbClr val="000000"/>
                </a:solidFill>
                <a:effectLst/>
                <a:latin typeface="Arial"/>
                <a:ea typeface="Arial"/>
                <a:cs typeface="Arial"/>
                <a:sym typeface="Arial"/>
              </a:rPr>
              <a:t> et al 2019, Using Census Data to Understand County-Level Differences in Overall Drug Mortality and Opioid-Related Mortality by Opioid Type</a:t>
            </a:r>
          </a:p>
          <a:p>
            <a:r>
              <a:rPr lang="en-US" dirty="0"/>
              <a:t>See also the supplement to her article</a:t>
            </a:r>
          </a:p>
        </p:txBody>
      </p:sp>
    </p:spTree>
    <p:extLst>
      <p:ext uri="{BB962C8B-B14F-4D97-AF65-F5344CB8AC3E}">
        <p14:creationId xmlns:p14="http://schemas.microsoft.com/office/powerpoint/2010/main" val="15762388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Source: </a:t>
            </a:r>
            <a:r>
              <a:rPr lang="en-US" sz="1100" b="0" i="0" u="none" strike="noStrike" cap="none" dirty="0">
                <a:solidFill>
                  <a:srgbClr val="000000"/>
                </a:solidFill>
                <a:effectLst/>
                <a:latin typeface="Arial"/>
                <a:ea typeface="Arial"/>
                <a:cs typeface="Arial"/>
                <a:sym typeface="Arial"/>
              </a:rPr>
              <a:t>Florence The Economic Burden of Prescription Opioid Overdose, Abuse and Dependence in the United States, 2013</a:t>
            </a:r>
          </a:p>
          <a:p>
            <a:endParaRPr lang="en-US" dirty="0"/>
          </a:p>
        </p:txBody>
      </p:sp>
    </p:spTree>
    <p:extLst>
      <p:ext uri="{BB962C8B-B14F-4D97-AF65-F5344CB8AC3E}">
        <p14:creationId xmlns:p14="http://schemas.microsoft.com/office/powerpoint/2010/main" val="17337424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err="1">
                <a:solidFill>
                  <a:srgbClr val="000000"/>
                </a:solidFill>
                <a:effectLst/>
                <a:latin typeface="Arial"/>
                <a:ea typeface="Arial"/>
                <a:cs typeface="Arial"/>
                <a:sym typeface="Arial"/>
              </a:rPr>
              <a:t>Olaisen</a:t>
            </a:r>
            <a:r>
              <a:rPr lang="en-US" sz="1100" b="0" i="0" u="none" strike="noStrike" cap="none" dirty="0">
                <a:solidFill>
                  <a:srgbClr val="000000"/>
                </a:solidFill>
                <a:effectLst/>
                <a:latin typeface="Arial"/>
                <a:ea typeface="Arial"/>
                <a:cs typeface="Arial"/>
                <a:sym typeface="Arial"/>
              </a:rPr>
              <a:t> and Anderson, NCHS data brief number 343 July 2019, </a:t>
            </a:r>
            <a:r>
              <a:rPr lang="en-US" sz="1100" b="1" i="0" u="none" strike="noStrike" cap="none" dirty="0">
                <a:solidFill>
                  <a:srgbClr val="000000"/>
                </a:solidFill>
                <a:effectLst/>
                <a:latin typeface="Arial"/>
                <a:ea typeface="Arial"/>
                <a:cs typeface="Arial"/>
                <a:sym typeface="Arial"/>
              </a:rPr>
              <a:t>Unintentional Injury Death Rates in Rural and Urban Areas: United States, 1999–2017</a:t>
            </a:r>
            <a:endParaRPr lang="en-US" dirty="0"/>
          </a:p>
        </p:txBody>
      </p:sp>
    </p:spTree>
    <p:extLst>
      <p:ext uri="{BB962C8B-B14F-4D97-AF65-F5344CB8AC3E}">
        <p14:creationId xmlns:p14="http://schemas.microsoft.com/office/powerpoint/2010/main" val="29574391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Spencer, national vital statistics volume 68, issue 3, March 2019, </a:t>
            </a:r>
            <a:r>
              <a:rPr lang="en-US" sz="1100" b="1" i="0" u="none" strike="noStrike" cap="none" dirty="0">
                <a:solidFill>
                  <a:srgbClr val="000000"/>
                </a:solidFill>
                <a:effectLst/>
                <a:latin typeface="Arial"/>
                <a:ea typeface="Arial"/>
                <a:cs typeface="Arial"/>
                <a:sym typeface="Arial"/>
              </a:rPr>
              <a:t>Drug Overdose Deaths Involving Fentanyl, 2011–2016 </a:t>
            </a:r>
            <a:endParaRPr lang="en-US" sz="1100" b="0" i="0" u="none" strike="noStrike" cap="none" dirty="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28112503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drugabusestatistics.org</a:t>
            </a:r>
            <a:r>
              <a:rPr lang="en-US" dirty="0"/>
              <a:t>/drug-overdose-deaths/</a:t>
            </a:r>
          </a:p>
          <a:p>
            <a:r>
              <a:rPr lang="en-US" dirty="0"/>
              <a:t>2023</a:t>
            </a:r>
          </a:p>
        </p:txBody>
      </p:sp>
    </p:spTree>
    <p:extLst>
      <p:ext uri="{BB962C8B-B14F-4D97-AF65-F5344CB8AC3E}">
        <p14:creationId xmlns:p14="http://schemas.microsoft.com/office/powerpoint/2010/main" val="42175256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Hedegaard, Drug Overdose Deaths in the United States, 1999–2016, NCHS Data Brief No. 294, December 2017</a:t>
            </a:r>
          </a:p>
          <a:p>
            <a:r>
              <a:rPr lang="en-US" dirty="0"/>
              <a:t>California is not doing terribly. Part of the reason is that the most common heroin here is black tar heroin, which is hard to mix with fentanyl. However, there is still danger, because fentanyl is getting into the drug supply of </a:t>
            </a:r>
            <a:r>
              <a:rPr lang="en-US" dirty="0" err="1"/>
              <a:t>cocains</a:t>
            </a:r>
            <a:r>
              <a:rPr lang="en-US" dirty="0"/>
              <a:t> and meth.</a:t>
            </a:r>
          </a:p>
        </p:txBody>
      </p:sp>
    </p:spTree>
    <p:extLst>
      <p:ext uri="{BB962C8B-B14F-4D97-AF65-F5344CB8AC3E}">
        <p14:creationId xmlns:p14="http://schemas.microsoft.com/office/powerpoint/2010/main" val="38578999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Age-adjusted death rates for unintentional drug overdose, by urbanization level United States</a:t>
            </a:r>
          </a:p>
          <a:p>
            <a:r>
              <a:rPr lang="en-US" dirty="0"/>
              <a:t>Source: </a:t>
            </a:r>
            <a:r>
              <a:rPr lang="en-US" sz="1100" b="0" i="0" u="none" strike="noStrike" cap="none" dirty="0" err="1">
                <a:solidFill>
                  <a:srgbClr val="000000"/>
                </a:solidFill>
                <a:effectLst/>
                <a:latin typeface="Arial"/>
                <a:ea typeface="Arial"/>
                <a:cs typeface="Arial"/>
                <a:sym typeface="Arial"/>
              </a:rPr>
              <a:t>Olaisen</a:t>
            </a:r>
            <a:r>
              <a:rPr lang="en-US" sz="1100" b="0" i="0" u="none" strike="noStrike" cap="none" dirty="0">
                <a:solidFill>
                  <a:srgbClr val="000000"/>
                </a:solidFill>
                <a:effectLst/>
                <a:latin typeface="Arial"/>
                <a:ea typeface="Arial"/>
                <a:cs typeface="Arial"/>
                <a:sym typeface="Arial"/>
              </a:rPr>
              <a:t> and Anderson, NCHS data brief number 343 July 2019, </a:t>
            </a:r>
            <a:r>
              <a:rPr lang="en-US" sz="1100" b="1" i="0" u="none" strike="noStrike" cap="none" dirty="0">
                <a:solidFill>
                  <a:srgbClr val="000000"/>
                </a:solidFill>
                <a:effectLst/>
                <a:latin typeface="Arial"/>
                <a:ea typeface="Arial"/>
                <a:cs typeface="Arial"/>
                <a:sym typeface="Arial"/>
              </a:rPr>
              <a:t>Unintentional Injury Death Rates in Rural and Urban Areas: United States, 1999–2017 </a:t>
            </a:r>
            <a:endParaRPr lang="en-US" sz="1100" b="0" i="0" u="none" strike="noStrike" cap="none" dirty="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9624905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Spencer, national vital statistics volume 68, issue 3, March 2019, </a:t>
            </a:r>
            <a:r>
              <a:rPr lang="en-US" sz="1100" b="1" i="0" u="none" strike="noStrike" cap="none" dirty="0">
                <a:solidFill>
                  <a:srgbClr val="000000"/>
                </a:solidFill>
                <a:effectLst/>
                <a:latin typeface="Arial"/>
                <a:ea typeface="Arial"/>
                <a:cs typeface="Arial"/>
                <a:sym typeface="Arial"/>
              </a:rPr>
              <a:t>Drug Overdose Deaths Involving Fentanyl, 2011–2016 </a:t>
            </a: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8352137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Haffajee</a:t>
            </a:r>
            <a:r>
              <a:rPr lang="en-US" dirty="0"/>
              <a:t>, JAMA, Characteristics of US Counties With High Opioid Overdose </a:t>
            </a:r>
            <a:r>
              <a:rPr lang="en-US" dirty="0" err="1"/>
              <a:t>Mortalityand</a:t>
            </a:r>
            <a:r>
              <a:rPr lang="en-US" dirty="0"/>
              <a:t> Low Capacity to Deliver Medications for Opioid Use Disorder</a:t>
            </a:r>
          </a:p>
          <a:p>
            <a:r>
              <a:rPr lang="en-US" dirty="0"/>
              <a:t>We actually have data at the county level.</a:t>
            </a:r>
          </a:p>
          <a:p>
            <a:r>
              <a:rPr lang="en-US" dirty="0"/>
              <a:t>Note: most of this is missing data.</a:t>
            </a:r>
          </a:p>
        </p:txBody>
      </p:sp>
    </p:spTree>
    <p:extLst>
      <p:ext uri="{BB962C8B-B14F-4D97-AF65-F5344CB8AC3E}">
        <p14:creationId xmlns:p14="http://schemas.microsoft.com/office/powerpoint/2010/main" val="27050519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California tends to get black tar heroin, which is harder to cut with fentanyl, and hence is safer than powder heroin that we get in Ohio.</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Source: </a:t>
            </a:r>
            <a:r>
              <a:rPr lang="en-US" sz="1100" b="0" i="0" u="none" strike="noStrike" cap="none" dirty="0" err="1">
                <a:solidFill>
                  <a:srgbClr val="000000"/>
                </a:solidFill>
                <a:effectLst/>
                <a:latin typeface="Arial"/>
                <a:ea typeface="Arial"/>
                <a:cs typeface="Arial"/>
                <a:sym typeface="Arial"/>
              </a:rPr>
              <a:t>Monnat</a:t>
            </a:r>
            <a:r>
              <a:rPr lang="en-US" sz="1100" b="0" i="0" u="none" strike="noStrike" cap="none" dirty="0">
                <a:solidFill>
                  <a:srgbClr val="000000"/>
                </a:solidFill>
                <a:effectLst/>
                <a:latin typeface="Arial"/>
                <a:ea typeface="Arial"/>
                <a:cs typeface="Arial"/>
                <a:sym typeface="Arial"/>
              </a:rPr>
              <a:t> et al 2019, Using Census Data to Understand County-Level Differences in Overall Drug Mortality and Opioid-Related Mortality by Opioid Type</a:t>
            </a:r>
          </a:p>
          <a:p>
            <a:r>
              <a:rPr lang="en-US" dirty="0"/>
              <a:t>See also the supplement to her article</a:t>
            </a:r>
          </a:p>
          <a:p>
            <a:endParaRPr lang="en-US" dirty="0"/>
          </a:p>
        </p:txBody>
      </p:sp>
    </p:spTree>
    <p:extLst>
      <p:ext uri="{BB962C8B-B14F-4D97-AF65-F5344CB8AC3E}">
        <p14:creationId xmlns:p14="http://schemas.microsoft.com/office/powerpoint/2010/main" val="1370154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NIH</a:t>
            </a:r>
          </a:p>
          <a:p>
            <a:r>
              <a:rPr lang="en-US" dirty="0"/>
              <a:t>Even when it’s psychostimulants (like </a:t>
            </a:r>
            <a:r>
              <a:rPr lang="en-US" dirty="0" err="1"/>
              <a:t>moli</a:t>
            </a:r>
            <a:r>
              <a:rPr lang="en-US" dirty="0"/>
              <a:t>), it’s still opioid involved because fentanyl can be added</a:t>
            </a:r>
          </a:p>
          <a:p>
            <a:r>
              <a:rPr lang="en-US" dirty="0"/>
              <a:t>Next slide: “What about meth?”</a:t>
            </a:r>
          </a:p>
        </p:txBody>
      </p:sp>
    </p:spTree>
    <p:extLst>
      <p:ext uri="{BB962C8B-B14F-4D97-AF65-F5344CB8AC3E}">
        <p14:creationId xmlns:p14="http://schemas.microsoft.com/office/powerpoint/2010/main" val="21514866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Source: </a:t>
            </a:r>
            <a:r>
              <a:rPr lang="en-US" sz="1100" b="0" i="0" u="none" strike="noStrike" cap="none" dirty="0" err="1">
                <a:solidFill>
                  <a:srgbClr val="000000"/>
                </a:solidFill>
                <a:effectLst/>
                <a:latin typeface="Arial"/>
                <a:ea typeface="Arial"/>
                <a:cs typeface="Arial"/>
                <a:sym typeface="Arial"/>
              </a:rPr>
              <a:t>Monnat</a:t>
            </a:r>
            <a:r>
              <a:rPr lang="en-US" sz="1100" b="0" i="0" u="none" strike="noStrike" cap="none" dirty="0">
                <a:solidFill>
                  <a:srgbClr val="000000"/>
                </a:solidFill>
                <a:effectLst/>
                <a:latin typeface="Arial"/>
                <a:ea typeface="Arial"/>
                <a:cs typeface="Arial"/>
                <a:sym typeface="Arial"/>
              </a:rPr>
              <a:t> et al 2019, Using Census Data to Understand County-Level Differences in Overall Drug Mortality and Opioid-Related Mortality by Opioid Type</a:t>
            </a:r>
          </a:p>
          <a:p>
            <a:r>
              <a:rPr lang="en-US" dirty="0"/>
              <a:t>See also the supplement to her article</a:t>
            </a:r>
          </a:p>
          <a:p>
            <a:endParaRPr lang="en-US" dirty="0"/>
          </a:p>
        </p:txBody>
      </p:sp>
    </p:spTree>
    <p:extLst>
      <p:ext uri="{BB962C8B-B14F-4D97-AF65-F5344CB8AC3E}">
        <p14:creationId xmlns:p14="http://schemas.microsoft.com/office/powerpoint/2010/main" val="16020361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Zoorob</a:t>
            </a:r>
            <a:r>
              <a:rPr lang="en-US" dirty="0"/>
              <a:t>: </a:t>
            </a:r>
            <a:r>
              <a:rPr lang="en-US" sz="1100" b="0" i="0" u="none" strike="noStrike" cap="none" dirty="0">
                <a:solidFill>
                  <a:srgbClr val="000000"/>
                </a:solidFill>
                <a:effectLst/>
                <a:latin typeface="Arial"/>
                <a:ea typeface="Arial"/>
                <a:cs typeface="Arial"/>
                <a:sym typeface="Arial"/>
              </a:rPr>
              <a:t>Fentanyl shock: The changing geography of overdose in the United States</a:t>
            </a:r>
          </a:p>
          <a:p>
            <a:endParaRPr lang="en-US" dirty="0"/>
          </a:p>
        </p:txBody>
      </p:sp>
    </p:spTree>
    <p:extLst>
      <p:ext uri="{BB962C8B-B14F-4D97-AF65-F5344CB8AC3E}">
        <p14:creationId xmlns:p14="http://schemas.microsoft.com/office/powerpoint/2010/main" val="18610462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SWANK report: https://cpb-us-w2.wpmucdn.com/</a:t>
            </a:r>
            <a:r>
              <a:rPr lang="en-US" dirty="0" err="1"/>
              <a:t>u.osu.edu</a:t>
            </a:r>
            <a:r>
              <a:rPr lang="en-US" dirty="0"/>
              <a:t>/</a:t>
            </a:r>
            <a:r>
              <a:rPr lang="en-US" dirty="0" err="1"/>
              <a:t>dist</a:t>
            </a:r>
            <a:r>
              <a:rPr lang="en-US" dirty="0"/>
              <a:t>/2/14548/files/2017/10/SWANK-Taking-Measure-of-Ohios-Opioid-Crisis-1vtx548.pdf</a:t>
            </a:r>
          </a:p>
          <a:p>
            <a:endParaRPr lang="en-US" dirty="0"/>
          </a:p>
        </p:txBody>
      </p:sp>
    </p:spTree>
    <p:extLst>
      <p:ext uri="{BB962C8B-B14F-4D97-AF65-F5344CB8AC3E}">
        <p14:creationId xmlns:p14="http://schemas.microsoft.com/office/powerpoint/2010/main" val="12401834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Deaths</a:t>
            </a:r>
          </a:p>
          <a:p>
            <a:r>
              <a:rPr lang="en-US" dirty="0"/>
              <a:t>Hall, et al, </a:t>
            </a:r>
            <a:r>
              <a:rPr lang="en-US" sz="1100" b="0" i="0" u="none" strike="noStrike" cap="none" dirty="0">
                <a:solidFill>
                  <a:srgbClr val="000000"/>
                </a:solidFill>
                <a:effectLst/>
                <a:latin typeface="Arial"/>
                <a:ea typeface="Arial"/>
                <a:cs typeface="Arial"/>
                <a:sym typeface="Arial"/>
              </a:rPr>
              <a:t>Years of Life Lost due to Opioid Overdose in Ohio: Temporal and Geographic Patterns of Excess Mortality</a:t>
            </a:r>
          </a:p>
          <a:p>
            <a:endParaRPr lang="en-US" dirty="0"/>
          </a:p>
        </p:txBody>
      </p:sp>
    </p:spTree>
    <p:extLst>
      <p:ext uri="{BB962C8B-B14F-4D97-AF65-F5344CB8AC3E}">
        <p14:creationId xmlns:p14="http://schemas.microsoft.com/office/powerpoint/2010/main" val="25102838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Source: https://</a:t>
            </a:r>
            <a:r>
              <a:rPr lang="en-US" dirty="0" err="1"/>
              <a:t>moritzlaw.osu.edu</a:t>
            </a:r>
            <a:r>
              <a:rPr lang="en-US" dirty="0"/>
              <a:t>/</a:t>
            </a:r>
            <a:r>
              <a:rPr lang="en-US" dirty="0" err="1"/>
              <a:t>depc</a:t>
            </a:r>
            <a:r>
              <a:rPr lang="en-US" dirty="0"/>
              <a:t>/</a:t>
            </a:r>
            <a:r>
              <a:rPr lang="en-US" dirty="0" err="1"/>
              <a:t>wp</a:t>
            </a:r>
            <a:r>
              <a:rPr lang="en-US" dirty="0"/>
              <a:t>-content/uploads/sites/115/2018/10/Dan-Rosenblum-</a:t>
            </a:r>
            <a:r>
              <a:rPr lang="en-US" dirty="0" err="1"/>
              <a:t>presentation.pdf</a:t>
            </a:r>
            <a:endParaRPr lang="en-US" dirty="0"/>
          </a:p>
          <a:p>
            <a:endParaRPr lang="en-US" dirty="0"/>
          </a:p>
        </p:txBody>
      </p:sp>
    </p:spTree>
    <p:extLst>
      <p:ext uri="{BB962C8B-B14F-4D97-AF65-F5344CB8AC3E}">
        <p14:creationId xmlns:p14="http://schemas.microsoft.com/office/powerpoint/2010/main" val="29108938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Source: https://</a:t>
            </a:r>
            <a:r>
              <a:rPr lang="en-US" dirty="0" err="1"/>
              <a:t>moritzlaw.osu.edu</a:t>
            </a:r>
            <a:r>
              <a:rPr lang="en-US" dirty="0"/>
              <a:t>/</a:t>
            </a:r>
            <a:r>
              <a:rPr lang="en-US" dirty="0" err="1"/>
              <a:t>depc</a:t>
            </a:r>
            <a:r>
              <a:rPr lang="en-US" dirty="0"/>
              <a:t>/</a:t>
            </a:r>
            <a:r>
              <a:rPr lang="en-US" dirty="0" err="1"/>
              <a:t>wp</a:t>
            </a:r>
            <a:r>
              <a:rPr lang="en-US" dirty="0"/>
              <a:t>-content/uploads/sites/115/2018/10/Dan-Rosenblum-</a:t>
            </a:r>
            <a:r>
              <a:rPr lang="en-US" dirty="0" err="1"/>
              <a:t>presentation.pdf</a:t>
            </a:r>
            <a:endParaRPr lang="en-US" dirty="0"/>
          </a:p>
          <a:p>
            <a:endParaRPr lang="en-US" dirty="0"/>
          </a:p>
        </p:txBody>
      </p:sp>
    </p:spTree>
    <p:extLst>
      <p:ext uri="{BB962C8B-B14F-4D97-AF65-F5344CB8AC3E}">
        <p14:creationId xmlns:p14="http://schemas.microsoft.com/office/powerpoint/2010/main" val="6513516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Source: https://</a:t>
            </a:r>
            <a:r>
              <a:rPr lang="en-US" dirty="0" err="1"/>
              <a:t>moritzlaw.osu.edu</a:t>
            </a:r>
            <a:r>
              <a:rPr lang="en-US" dirty="0"/>
              <a:t>/</a:t>
            </a:r>
            <a:r>
              <a:rPr lang="en-US" dirty="0" err="1"/>
              <a:t>depc</a:t>
            </a:r>
            <a:r>
              <a:rPr lang="en-US" dirty="0"/>
              <a:t>/</a:t>
            </a:r>
            <a:r>
              <a:rPr lang="en-US" dirty="0" err="1"/>
              <a:t>wp</a:t>
            </a:r>
            <a:r>
              <a:rPr lang="en-US" dirty="0"/>
              <a:t>-content/uploads/sites/115/2018/10/Dan-Rosenblum-</a:t>
            </a:r>
            <a:r>
              <a:rPr lang="en-US" dirty="0" err="1"/>
              <a:t>presentation.pdf</a:t>
            </a:r>
            <a:endParaRPr lang="en-US" dirty="0"/>
          </a:p>
          <a:p>
            <a:endParaRPr lang="en-US" dirty="0"/>
          </a:p>
        </p:txBody>
      </p:sp>
    </p:spTree>
    <p:extLst>
      <p:ext uri="{BB962C8B-B14F-4D97-AF65-F5344CB8AC3E}">
        <p14:creationId xmlns:p14="http://schemas.microsoft.com/office/powerpoint/2010/main" val="22669585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Rosenblum and </a:t>
            </a:r>
            <a:r>
              <a:rPr lang="en-US" dirty="0" err="1"/>
              <a:t>Ciccarone</a:t>
            </a:r>
            <a:r>
              <a:rPr lang="en-US" dirty="0"/>
              <a:t>, “</a:t>
            </a:r>
            <a:r>
              <a:rPr lang="en-US" sz="1100" b="0" i="0" u="none" strike="noStrike" cap="none" dirty="0">
                <a:solidFill>
                  <a:srgbClr val="000000"/>
                </a:solidFill>
                <a:effectLst/>
                <a:latin typeface="Arial"/>
                <a:ea typeface="Arial"/>
                <a:cs typeface="Arial"/>
                <a:sym typeface="Arial"/>
              </a:rPr>
              <a:t>The Rapidly Changing US Illicit Opioid Market and the Potential for an Improved Early Warning System: Evidence from Ohio Drug Crime Labs, 2015-2017”</a:t>
            </a:r>
          </a:p>
          <a:p>
            <a:endParaRPr lang="en-US" dirty="0"/>
          </a:p>
        </p:txBody>
      </p:sp>
    </p:spTree>
    <p:extLst>
      <p:ext uri="{BB962C8B-B14F-4D97-AF65-F5344CB8AC3E}">
        <p14:creationId xmlns:p14="http://schemas.microsoft.com/office/powerpoint/2010/main" val="15016271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From Rosenblum</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Source: https://</a:t>
            </a:r>
            <a:r>
              <a:rPr lang="en-US" dirty="0" err="1"/>
              <a:t>moritzlaw.osu.edu</a:t>
            </a:r>
            <a:r>
              <a:rPr lang="en-US" dirty="0"/>
              <a:t>/</a:t>
            </a:r>
            <a:r>
              <a:rPr lang="en-US" dirty="0" err="1"/>
              <a:t>depc</a:t>
            </a:r>
            <a:r>
              <a:rPr lang="en-US" dirty="0"/>
              <a:t>/</a:t>
            </a:r>
            <a:r>
              <a:rPr lang="en-US" dirty="0" err="1"/>
              <a:t>wp</a:t>
            </a:r>
            <a:r>
              <a:rPr lang="en-US" dirty="0"/>
              <a:t>-content/uploads/sites/115/2018/10/Dan-Rosenblum-</a:t>
            </a:r>
            <a:r>
              <a:rPr lang="en-US" dirty="0" err="1"/>
              <a:t>presentation.pdf</a:t>
            </a:r>
            <a:endParaRPr lang="en-US" dirty="0"/>
          </a:p>
          <a:p>
            <a:endParaRPr lang="en-US" dirty="0"/>
          </a:p>
        </p:txBody>
      </p:sp>
    </p:spTree>
    <p:extLst>
      <p:ext uri="{BB962C8B-B14F-4D97-AF65-F5344CB8AC3E}">
        <p14:creationId xmlns:p14="http://schemas.microsoft.com/office/powerpoint/2010/main" val="341941491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Source: https://</a:t>
            </a:r>
            <a:r>
              <a:rPr lang="en-US" dirty="0" err="1"/>
              <a:t>moritzlaw.osu.edu</a:t>
            </a:r>
            <a:r>
              <a:rPr lang="en-US" dirty="0"/>
              <a:t>/</a:t>
            </a:r>
            <a:r>
              <a:rPr lang="en-US" dirty="0" err="1"/>
              <a:t>depc</a:t>
            </a:r>
            <a:r>
              <a:rPr lang="en-US" dirty="0"/>
              <a:t>/</a:t>
            </a:r>
            <a:r>
              <a:rPr lang="en-US" dirty="0" err="1"/>
              <a:t>wp</a:t>
            </a:r>
            <a:r>
              <a:rPr lang="en-US" dirty="0"/>
              <a:t>-content/uploads/sites/115/2018/10/Dan-Rosenblum-</a:t>
            </a:r>
            <a:r>
              <a:rPr lang="en-US" dirty="0" err="1"/>
              <a:t>presentation.pdf</a:t>
            </a:r>
            <a:endParaRPr lang="en-US" dirty="0"/>
          </a:p>
          <a:p>
            <a:r>
              <a:rPr lang="en-US" dirty="0"/>
              <a:t>This slide shows that fentanyl is driving overdoses</a:t>
            </a:r>
          </a:p>
        </p:txBody>
      </p:sp>
    </p:spTree>
    <p:extLst>
      <p:ext uri="{BB962C8B-B14F-4D97-AF65-F5344CB8AC3E}">
        <p14:creationId xmlns:p14="http://schemas.microsoft.com/office/powerpoint/2010/main" val="756787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NIH</a:t>
            </a:r>
          </a:p>
          <a:p>
            <a:r>
              <a:rPr lang="en-US" dirty="0"/>
              <a:t>Even when it’s meth, there’s still opioid involvement</a:t>
            </a:r>
          </a:p>
          <a:p>
            <a:r>
              <a:rPr lang="en-US" dirty="0"/>
              <a:t>Next slide: “What about cocaine?”</a:t>
            </a:r>
          </a:p>
        </p:txBody>
      </p:sp>
    </p:spTree>
    <p:extLst>
      <p:ext uri="{BB962C8B-B14F-4D97-AF65-F5344CB8AC3E}">
        <p14:creationId xmlns:p14="http://schemas.microsoft.com/office/powerpoint/2010/main" val="27778404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Source: </a:t>
            </a:r>
            <a:r>
              <a:rPr lang="en-US" sz="1100" b="0" i="0" u="none" strike="noStrike" cap="none" dirty="0" err="1">
                <a:solidFill>
                  <a:srgbClr val="000000"/>
                </a:solidFill>
                <a:effectLst/>
                <a:latin typeface="Arial"/>
                <a:ea typeface="Arial"/>
                <a:cs typeface="Arial"/>
                <a:sym typeface="Arial"/>
              </a:rPr>
              <a:t>zibbell</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aldridge</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cauchon</a:t>
            </a:r>
            <a:r>
              <a:rPr lang="en-US" sz="1100" b="0" i="0" u="none" strike="noStrike" cap="none" dirty="0">
                <a:solidFill>
                  <a:srgbClr val="000000"/>
                </a:solidFill>
                <a:effectLst/>
                <a:latin typeface="Arial"/>
                <a:ea typeface="Arial"/>
                <a:cs typeface="Arial"/>
                <a:sym typeface="Arial"/>
              </a:rPr>
              <a:t> 2019 Association of Law Enforcement Seizures of Heroin, Fentanyl, and </a:t>
            </a:r>
            <a:r>
              <a:rPr lang="en-US" sz="1100" b="0" i="0" u="none" strike="noStrike" cap="none" dirty="0" err="1">
                <a:solidFill>
                  <a:srgbClr val="000000"/>
                </a:solidFill>
                <a:effectLst/>
                <a:latin typeface="Arial"/>
                <a:ea typeface="Arial"/>
                <a:cs typeface="Arial"/>
                <a:sym typeface="Arial"/>
              </a:rPr>
              <a:t>Carfentanil</a:t>
            </a:r>
            <a:r>
              <a:rPr lang="en-US" sz="1100" b="0" i="0" u="none" strike="noStrike" cap="none" dirty="0">
                <a:solidFill>
                  <a:srgbClr val="000000"/>
                </a:solidFill>
                <a:effectLst/>
                <a:latin typeface="Arial"/>
                <a:ea typeface="Arial"/>
                <a:cs typeface="Arial"/>
                <a:sym typeface="Arial"/>
              </a:rPr>
              <a:t> With Opioid Overdose Deaths in Ohio</a:t>
            </a:r>
          </a:p>
          <a:p>
            <a:endParaRPr lang="en-US" dirty="0"/>
          </a:p>
        </p:txBody>
      </p:sp>
    </p:spTree>
    <p:extLst>
      <p:ext uri="{BB962C8B-B14F-4D97-AF65-F5344CB8AC3E}">
        <p14:creationId xmlns:p14="http://schemas.microsoft.com/office/powerpoint/2010/main" val="376110478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www.harmreductionohio.org</a:t>
            </a:r>
            <a:r>
              <a:rPr lang="en-US" dirty="0"/>
              <a:t>/where-is-fentanyl-added-to-cocaine-mostly-in-</a:t>
            </a:r>
            <a:r>
              <a:rPr lang="en-US" dirty="0" err="1"/>
              <a:t>ohio</a:t>
            </a:r>
            <a:r>
              <a:rPr lang="en-US" dirty="0"/>
              <a:t>/</a:t>
            </a:r>
          </a:p>
          <a:p>
            <a:r>
              <a:rPr lang="en-US" dirty="0"/>
              <a:t>https://</a:t>
            </a:r>
            <a:r>
              <a:rPr lang="en-US" dirty="0" err="1"/>
              <a:t>www.harmreductionohio.org</a:t>
            </a:r>
            <a:r>
              <a:rPr lang="en-US" dirty="0"/>
              <a:t>/special-report-carfentanils-deadly-role-in-ohio-drug-overdose-deaths/</a:t>
            </a:r>
          </a:p>
        </p:txBody>
      </p:sp>
    </p:spTree>
    <p:extLst>
      <p:ext uri="{BB962C8B-B14F-4D97-AF65-F5344CB8AC3E}">
        <p14:creationId xmlns:p14="http://schemas.microsoft.com/office/powerpoint/2010/main" val="35072625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www.harmreductionohio.org</a:t>
            </a:r>
            <a:r>
              <a:rPr lang="en-US" dirty="0"/>
              <a:t>/special-report-carfentanils-deadly-role-in-ohio-drug-overdose-deaths/</a:t>
            </a:r>
          </a:p>
        </p:txBody>
      </p:sp>
    </p:spTree>
    <p:extLst>
      <p:ext uri="{BB962C8B-B14F-4D97-AF65-F5344CB8AC3E}">
        <p14:creationId xmlns:p14="http://schemas.microsoft.com/office/powerpoint/2010/main" val="35975337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www.harmreductionohio.org</a:t>
            </a:r>
            <a:r>
              <a:rPr lang="en-US" dirty="0"/>
              <a:t>/news-alert-</a:t>
            </a:r>
            <a:r>
              <a:rPr lang="en-US" dirty="0" err="1"/>
              <a:t>carfentanil</a:t>
            </a:r>
            <a:r>
              <a:rPr lang="en-US" dirty="0"/>
              <a:t>-returns-to-</a:t>
            </a:r>
            <a:r>
              <a:rPr lang="en-US" dirty="0" err="1"/>
              <a:t>ohio</a:t>
            </a:r>
            <a:r>
              <a:rPr lang="en-US" dirty="0"/>
              <a:t>-take-precautions/</a:t>
            </a:r>
          </a:p>
          <a:p>
            <a:r>
              <a:rPr lang="en-US" dirty="0"/>
              <a:t>This is seizure data</a:t>
            </a:r>
          </a:p>
        </p:txBody>
      </p:sp>
    </p:spTree>
    <p:extLst>
      <p:ext uri="{BB962C8B-B14F-4D97-AF65-F5344CB8AC3E}">
        <p14:creationId xmlns:p14="http://schemas.microsoft.com/office/powerpoint/2010/main" val="276630342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death data, from harm reduction </a:t>
            </a:r>
            <a:r>
              <a:rPr lang="en-US" dirty="0" err="1"/>
              <a:t>ohio</a:t>
            </a:r>
            <a:endParaRPr lang="en-US" dirty="0"/>
          </a:p>
        </p:txBody>
      </p:sp>
    </p:spTree>
    <p:extLst>
      <p:ext uri="{BB962C8B-B14F-4D97-AF65-F5344CB8AC3E}">
        <p14:creationId xmlns:p14="http://schemas.microsoft.com/office/powerpoint/2010/main" val="4180835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5" y="0"/>
            <a:ext cx="9144000" cy="312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
        <p:nvSpPr>
          <p:cNvPr id="13" name="Google Shape;13;p2"/>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19C98-6390-437C-A05F-07538BAFE81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94D0637-4612-4262-A25A-B6EA3530785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90D7A3E-797A-4EAC-87F1-89B2C033E32A}"/>
              </a:ext>
            </a:extLst>
          </p:cNvPr>
          <p:cNvSpPr>
            <a:spLocks noGrp="1"/>
          </p:cNvSpPr>
          <p:nvPr>
            <p:ph type="dt" sz="half" idx="10"/>
          </p:nvPr>
        </p:nvSpPr>
        <p:spPr/>
        <p:txBody>
          <a:bodyPr/>
          <a:lstStyle/>
          <a:p>
            <a:fld id="{81C99B2E-D889-4363-B809-C0D524DD0144}" type="datetimeFigureOut">
              <a:rPr lang="en-CA" smtClean="0"/>
              <a:t>2024-04-21</a:t>
            </a:fld>
            <a:endParaRPr lang="en-CA"/>
          </a:p>
        </p:txBody>
      </p:sp>
      <p:sp>
        <p:nvSpPr>
          <p:cNvPr id="5" name="Footer Placeholder 4">
            <a:extLst>
              <a:ext uri="{FF2B5EF4-FFF2-40B4-BE49-F238E27FC236}">
                <a16:creationId xmlns:a16="http://schemas.microsoft.com/office/drawing/2014/main" id="{9CAC64B2-648B-4CC7-8A92-B18FA0ED9D3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BD6A1E0-64E2-42E7-BCF9-BC72AE63B473}"/>
              </a:ext>
            </a:extLst>
          </p:cNvPr>
          <p:cNvSpPr>
            <a:spLocks noGrp="1"/>
          </p:cNvSpPr>
          <p:nvPr>
            <p:ph type="sldNum" sz="quarter" idx="12"/>
          </p:nvPr>
        </p:nvSpPr>
        <p:spPr/>
        <p:txBody>
          <a:bodyPr/>
          <a:lstStyle/>
          <a:p>
            <a:fld id="{19C10901-268B-4E24-9D27-F13A936C884A}" type="slidenum">
              <a:rPr lang="en-CA" smtClean="0"/>
              <a:t>‹#›</a:t>
            </a:fld>
            <a:endParaRPr lang="en-CA"/>
          </a:p>
        </p:txBody>
      </p:sp>
    </p:spTree>
    <p:extLst>
      <p:ext uri="{BB962C8B-B14F-4D97-AF65-F5344CB8AC3E}">
        <p14:creationId xmlns:p14="http://schemas.microsoft.com/office/powerpoint/2010/main" val="1821744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Caption">
    <p:spTree>
      <p:nvGrpSpPr>
        <p:cNvPr id="1" name=""/>
        <p:cNvGrpSpPr/>
        <p:nvPr/>
      </p:nvGrpSpPr>
      <p:grpSpPr>
        <a:xfrm>
          <a:off x="0" y="0"/>
          <a:ext cx="0" cy="0"/>
          <a:chOff x="0" y="0"/>
          <a:chExt cx="0" cy="0"/>
        </a:xfrm>
      </p:grpSpPr>
      <p:sp>
        <p:nvSpPr>
          <p:cNvPr id="12" name="Rectangle 11"/>
          <p:cNvSpPr/>
          <p:nvPr userDrawn="1"/>
        </p:nvSpPr>
        <p:spPr>
          <a:xfrm>
            <a:off x="0" y="0"/>
            <a:ext cx="9144000" cy="971550"/>
          </a:xfrm>
          <a:prstGeom prst="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45720" y="19050"/>
            <a:ext cx="9052560" cy="942975"/>
          </a:xfrm>
        </p:spPr>
        <p:txBody>
          <a:bodyPr>
            <a:normAutofit/>
          </a:bodyPr>
          <a:lstStyle>
            <a:lvl1pPr>
              <a:defRPr sz="2700">
                <a:solidFill>
                  <a:schemeClr val="bg1"/>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243114" y="1061357"/>
            <a:ext cx="8610600" cy="1023810"/>
          </a:xfrm>
        </p:spPr>
        <p:txBody>
          <a:bodyPr/>
          <a:lstStyle>
            <a:lvl1pPr marL="342900" indent="-342900">
              <a:buClr>
                <a:srgbClr val="3333CC"/>
              </a:buClr>
              <a:buFont typeface="Arial" pitchFamily="34" charset="0"/>
              <a:buChar char="•"/>
              <a:defRPr sz="1950">
                <a:latin typeface="Arial" pitchFamily="34" charset="0"/>
                <a:cs typeface="Arial" pitchFamily="34" charset="0"/>
              </a:defRPr>
            </a:lvl1pPr>
            <a:lvl2pPr>
              <a:buClr>
                <a:srgbClr val="3333CC"/>
              </a:buClr>
              <a:defRPr sz="1800">
                <a:latin typeface="Arial" pitchFamily="34" charset="0"/>
                <a:cs typeface="Arial" pitchFamily="34" charset="0"/>
              </a:defRPr>
            </a:lvl2pPr>
            <a:lvl3pPr marL="857250" indent="-171450">
              <a:buClr>
                <a:srgbClr val="3333CC"/>
              </a:buClr>
              <a:buFont typeface="Wingdings" pitchFamily="2" charset="2"/>
              <a:buChar char="§"/>
              <a:defRPr sz="1650">
                <a:latin typeface="Arial" pitchFamily="34" charset="0"/>
                <a:cs typeface="Arial" pitchFamily="34" charset="0"/>
              </a:defRPr>
            </a:lvl3pPr>
            <a:lvl4pPr marL="1028700" indent="0">
              <a:buClr>
                <a:srgbClr val="3333CC"/>
              </a:buClr>
              <a:buFontTx/>
              <a:buNone/>
              <a:defRPr>
                <a:latin typeface="Arial" pitchFamily="34" charset="0"/>
                <a:cs typeface="Arial" pitchFamily="34" charset="0"/>
              </a:defRPr>
            </a:lvl4pPr>
            <a:lvl5pPr marL="1371600" indent="0">
              <a:buClr>
                <a:srgbClr val="3333CC"/>
              </a:buClr>
              <a:buFontTx/>
              <a:buNone/>
              <a:defRPr sz="135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1"/>
          </p:nvPr>
        </p:nvSpPr>
        <p:spPr>
          <a:xfrm>
            <a:off x="304800" y="2228850"/>
            <a:ext cx="2057400" cy="742950"/>
          </a:xfrm>
        </p:spPr>
        <p:txBody>
          <a:bodyPr/>
          <a:lstStyle/>
          <a:p>
            <a:endParaRPr lang="en-US" dirty="0"/>
          </a:p>
        </p:txBody>
      </p:sp>
      <p:sp>
        <p:nvSpPr>
          <p:cNvPr id="11" name="Text Placeholder 4"/>
          <p:cNvSpPr>
            <a:spLocks noGrp="1"/>
          </p:cNvSpPr>
          <p:nvPr>
            <p:ph type="body" sz="quarter" idx="10"/>
          </p:nvPr>
        </p:nvSpPr>
        <p:spPr>
          <a:xfrm>
            <a:off x="241662" y="3565071"/>
            <a:ext cx="8673738" cy="980051"/>
          </a:xfrm>
        </p:spPr>
        <p:txBody>
          <a:bodyPr/>
          <a:lstStyle>
            <a:lvl1pPr>
              <a:buClr>
                <a:srgbClr val="3333CC"/>
              </a:buClr>
              <a:defRPr/>
            </a:lvl1pPr>
            <a:lvl2pPr>
              <a:buClr>
                <a:srgbClr val="3333CC"/>
              </a:buClr>
              <a:defRPr/>
            </a:lvl2pPr>
            <a:lvl3pPr>
              <a:buClr>
                <a:srgbClr val="3333CC"/>
              </a:buClr>
              <a:defRPr/>
            </a:lvl3pPr>
            <a:lvl4pPr>
              <a:buClr>
                <a:srgbClr val="3333CC"/>
              </a:buClr>
              <a:defRPr/>
            </a:lvl4pPr>
            <a:lvl5pPr>
              <a:buClr>
                <a:srgbClr val="3333CC"/>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0" y="4753535"/>
            <a:ext cx="9144000" cy="400050"/>
          </a:xfrm>
          <a:prstGeom prst="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 name="Picture Placeholder 4"/>
          <p:cNvSpPr>
            <a:spLocks noGrp="1"/>
          </p:cNvSpPr>
          <p:nvPr>
            <p:ph type="pic" sz="quarter" idx="13"/>
          </p:nvPr>
        </p:nvSpPr>
        <p:spPr>
          <a:xfrm>
            <a:off x="2743200" y="2286000"/>
            <a:ext cx="1371600" cy="742950"/>
          </a:xfrm>
        </p:spPr>
        <p:txBody>
          <a:bodyPr/>
          <a:lstStyle/>
          <a:p>
            <a:endParaRPr lang="en-US" dirty="0"/>
          </a:p>
        </p:txBody>
      </p:sp>
      <p:sp>
        <p:nvSpPr>
          <p:cNvPr id="7" name="Picture Placeholder 6"/>
          <p:cNvSpPr>
            <a:spLocks noGrp="1"/>
          </p:cNvSpPr>
          <p:nvPr>
            <p:ph type="pic" sz="quarter" idx="14"/>
          </p:nvPr>
        </p:nvSpPr>
        <p:spPr>
          <a:xfrm>
            <a:off x="4546600" y="2343150"/>
            <a:ext cx="1092200" cy="742950"/>
          </a:xfrm>
        </p:spPr>
        <p:txBody>
          <a:bodyPr/>
          <a:lstStyle/>
          <a:p>
            <a:endParaRPr lang="en-US"/>
          </a:p>
        </p:txBody>
      </p:sp>
      <p:sp>
        <p:nvSpPr>
          <p:cNvPr id="9" name="Table Placeholder 8"/>
          <p:cNvSpPr>
            <a:spLocks noGrp="1"/>
          </p:cNvSpPr>
          <p:nvPr>
            <p:ph type="tbl" sz="quarter" idx="15"/>
          </p:nvPr>
        </p:nvSpPr>
        <p:spPr>
          <a:xfrm>
            <a:off x="7772400" y="2400300"/>
            <a:ext cx="838200" cy="971550"/>
          </a:xfrm>
        </p:spPr>
        <p:txBody>
          <a:bodyPr/>
          <a:lstStyle/>
          <a:p>
            <a:endParaRPr lang="en-US" dirty="0"/>
          </a:p>
        </p:txBody>
      </p:sp>
      <p:sp>
        <p:nvSpPr>
          <p:cNvPr id="14" name="Picture Placeholder 13"/>
          <p:cNvSpPr>
            <a:spLocks noGrp="1"/>
          </p:cNvSpPr>
          <p:nvPr>
            <p:ph type="pic" sz="quarter" idx="16"/>
          </p:nvPr>
        </p:nvSpPr>
        <p:spPr>
          <a:xfrm>
            <a:off x="5943600" y="2400300"/>
            <a:ext cx="1371600" cy="742950"/>
          </a:xfrm>
        </p:spPr>
        <p:txBody>
          <a:bodyPr/>
          <a:lstStyle/>
          <a:p>
            <a:endParaRPr lang="en-US"/>
          </a:p>
        </p:txBody>
      </p:sp>
      <p:sp>
        <p:nvSpPr>
          <p:cNvPr id="8" name="Content Placeholder 7"/>
          <p:cNvSpPr>
            <a:spLocks noGrp="1"/>
          </p:cNvSpPr>
          <p:nvPr>
            <p:ph sz="quarter" idx="17"/>
          </p:nvPr>
        </p:nvSpPr>
        <p:spPr>
          <a:xfrm>
            <a:off x="4114800" y="3086100"/>
            <a:ext cx="3429000" cy="68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0097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cxnSp>
        <p:nvCxnSpPr>
          <p:cNvPr id="25" name="Google Shape;25;p5"/>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6" name="Google Shape;26;p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Google Shape;27;p5"/>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Google Shape;34;p7"/>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35" name="Google Shape;35;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618204"/>
            <a:ext cx="2808000" cy="29508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41"/>
        <p:cNvGrpSpPr/>
        <p:nvPr/>
      </p:nvGrpSpPr>
      <p:grpSpPr>
        <a:xfrm>
          <a:off x="0" y="0"/>
          <a:ext cx="0" cy="0"/>
          <a:chOff x="0" y="0"/>
          <a:chExt cx="0" cy="0"/>
        </a:xfrm>
      </p:grpSpPr>
      <p:sp>
        <p:nvSpPr>
          <p:cNvPr id="42" name="Google Shape;42;p9"/>
          <p:cNvSpPr/>
          <p:nvPr/>
        </p:nvSpPr>
        <p:spPr>
          <a:xfrm>
            <a:off x="4572000" y="17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577200" cy="0"/>
          </a:xfrm>
          <a:prstGeom prst="straightConnector1">
            <a:avLst/>
          </a:prstGeom>
          <a:noFill/>
          <a:ln w="19050" cap="flat" cmpd="sng">
            <a:solidFill>
              <a:schemeClr val="dk1"/>
            </a:solidFill>
            <a:prstDash val="lgDash"/>
            <a:round/>
            <a:headEnd type="none" w="sm" len="sm"/>
            <a:tailEnd type="none" w="sm" len="sm"/>
          </a:ln>
        </p:spPr>
      </p:cxnSp>
      <p:sp>
        <p:nvSpPr>
          <p:cNvPr id="44" name="Google Shape;44;p9"/>
          <p:cNvSpPr txBox="1">
            <a:spLocks noGrp="1"/>
          </p:cNvSpPr>
          <p:nvPr>
            <p:ph type="title"/>
          </p:nvPr>
        </p:nvSpPr>
        <p:spPr>
          <a:xfrm>
            <a:off x="265500" y="1078750"/>
            <a:ext cx="4045200" cy="1789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a:endParaRPr/>
          </a:p>
        </p:txBody>
      </p:sp>
      <p:sp>
        <p:nvSpPr>
          <p:cNvPr id="45" name="Google Shape;45;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100"/>
              <a:buFont typeface="Oswald"/>
              <a:buNone/>
              <a:defRPr sz="2100">
                <a:latin typeface="Oswald"/>
                <a:ea typeface="Oswald"/>
                <a:cs typeface="Oswald"/>
                <a:sym typeface="Oswald"/>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cxnSp>
        <p:nvCxnSpPr>
          <p:cNvPr id="52" name="Google Shape;52;p11"/>
          <p:cNvCxnSpPr/>
          <p:nvPr/>
        </p:nvCxnSpPr>
        <p:spPr>
          <a:xfrm>
            <a:off x="413275" y="2988275"/>
            <a:ext cx="910500" cy="0"/>
          </a:xfrm>
          <a:prstGeom prst="straightConnector1">
            <a:avLst/>
          </a:prstGeom>
          <a:noFill/>
          <a:ln w="28575" cap="flat" cmpd="sng">
            <a:solidFill>
              <a:schemeClr val="dk1"/>
            </a:solidFill>
            <a:prstDash val="lgDash"/>
            <a:round/>
            <a:headEnd type="none" w="sm" len="sm"/>
            <a:tailEnd type="none" w="sm" len="sm"/>
          </a:ln>
        </p:spPr>
      </p:cxnSp>
      <p:sp>
        <p:nvSpPr>
          <p:cNvPr id="53" name="Google Shape;5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Google Shape;5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hyperlink" Target="https://i.stack.imgur.com/Q7HIP.gif" TargetMode="Externa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72.xml"/><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7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5.xm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2.xml"/><Relationship Id="rId1" Type="http://schemas.openxmlformats.org/officeDocument/2006/relationships/slideLayout" Target="../slideLayouts/slideLayout11.xml"/><Relationship Id="rId5" Type="http://schemas.openxmlformats.org/officeDocument/2006/relationships/image" Target="../media/image74.png"/><Relationship Id="rId4" Type="http://schemas.openxmlformats.org/officeDocument/2006/relationships/image" Target="../media/image73.png"/></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3.xml"/><Relationship Id="rId1" Type="http://schemas.openxmlformats.org/officeDocument/2006/relationships/slideLayout" Target="../slideLayouts/slideLayout11.xml"/><Relationship Id="rId5" Type="http://schemas.openxmlformats.org/officeDocument/2006/relationships/image" Target="../media/image77.png"/><Relationship Id="rId4" Type="http://schemas.openxmlformats.org/officeDocument/2006/relationships/image" Target="../media/image76.png"/></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5.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1.xml"/><Relationship Id="rId1" Type="http://schemas.openxmlformats.org/officeDocument/2006/relationships/slideLayout" Target="../slideLayouts/slideLayout10.xml"/><Relationship Id="rId4" Type="http://schemas.openxmlformats.org/officeDocument/2006/relationships/image" Target="../media/image85.png"/></Relationships>
</file>

<file path=ppt/slides/_rels/slide9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2.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4.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p>
            <a:r>
              <a:rPr lang="en-US" sz="4800" dirty="0">
                <a:latin typeface="+mj-lt"/>
              </a:rPr>
              <a:t>Mathematical and statistical views on the opioid epidemic</a:t>
            </a:r>
            <a:endParaRPr lang="en-US" sz="4800" b="1" dirty="0">
              <a:latin typeface="+mj-lt"/>
            </a:endParaRPr>
          </a:p>
        </p:txBody>
      </p:sp>
      <p:sp>
        <p:nvSpPr>
          <p:cNvPr id="63" name="Google Shape;63;p13"/>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latin typeface="Arial" panose="020B0604020202020204" pitchFamily="34" charset="0"/>
                <a:cs typeface="Arial" panose="020B0604020202020204" pitchFamily="34" charset="0"/>
              </a:rPr>
              <a:t>David White</a:t>
            </a:r>
            <a:endParaRPr sz="2400" b="1" dirty="0">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 sz="2400" dirty="0">
                <a:latin typeface="Arial" panose="020B0604020202020204" pitchFamily="34" charset="0"/>
                <a:cs typeface="Arial" panose="020B0604020202020204" pitchFamily="34" charset="0"/>
              </a:rPr>
              <a:t>Denison University</a:t>
            </a:r>
            <a:endParaRPr sz="240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number of individuals&#10;&#10;Description automatically generated">
            <a:extLst>
              <a:ext uri="{FF2B5EF4-FFF2-40B4-BE49-F238E27FC236}">
                <a16:creationId xmlns:a16="http://schemas.microsoft.com/office/drawing/2014/main" id="{695A7AE2-DC51-C967-DA1D-BFDDC9D8CE67}"/>
              </a:ext>
            </a:extLst>
          </p:cNvPr>
          <p:cNvPicPr>
            <a:picLocks noChangeAspect="1"/>
          </p:cNvPicPr>
          <p:nvPr/>
        </p:nvPicPr>
        <p:blipFill>
          <a:blip r:embed="rId3"/>
          <a:stretch>
            <a:fillRect/>
          </a:stretch>
        </p:blipFill>
        <p:spPr>
          <a:xfrm>
            <a:off x="437459" y="0"/>
            <a:ext cx="7772400" cy="4834556"/>
          </a:xfrm>
          <a:prstGeom prst="rect">
            <a:avLst/>
          </a:prstGeom>
        </p:spPr>
      </p:pic>
    </p:spTree>
    <p:extLst>
      <p:ext uri="{BB962C8B-B14F-4D97-AF65-F5344CB8AC3E}">
        <p14:creationId xmlns:p14="http://schemas.microsoft.com/office/powerpoint/2010/main" val="2463589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graph of drug overdose&#10;&#10;Description automatically generated">
            <a:extLst>
              <a:ext uri="{FF2B5EF4-FFF2-40B4-BE49-F238E27FC236}">
                <a16:creationId xmlns:a16="http://schemas.microsoft.com/office/drawing/2014/main" id="{B6F7FE08-E2D9-BA73-BB4D-E4DF78EE08E2}"/>
              </a:ext>
            </a:extLst>
          </p:cNvPr>
          <p:cNvPicPr>
            <a:picLocks noGrp="1" noChangeAspect="1"/>
          </p:cNvPicPr>
          <p:nvPr>
            <p:ph idx="1"/>
          </p:nvPr>
        </p:nvPicPr>
        <p:blipFill>
          <a:blip r:embed="rId3"/>
          <a:stretch>
            <a:fillRect/>
          </a:stretch>
        </p:blipFill>
        <p:spPr>
          <a:xfrm>
            <a:off x="944580" y="215177"/>
            <a:ext cx="7254840" cy="4713145"/>
          </a:xfrm>
        </p:spPr>
      </p:pic>
    </p:spTree>
    <p:extLst>
      <p:ext uri="{BB962C8B-B14F-4D97-AF65-F5344CB8AC3E}">
        <p14:creationId xmlns:p14="http://schemas.microsoft.com/office/powerpoint/2010/main" val="2382370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drug overdose&#10;&#10;Description automatically generated with medium confidence">
            <a:extLst>
              <a:ext uri="{FF2B5EF4-FFF2-40B4-BE49-F238E27FC236}">
                <a16:creationId xmlns:a16="http://schemas.microsoft.com/office/drawing/2014/main" id="{F891E272-F6D6-CD89-6F0A-64315AAB2A50}"/>
              </a:ext>
            </a:extLst>
          </p:cNvPr>
          <p:cNvPicPr>
            <a:picLocks noChangeAspect="1"/>
          </p:cNvPicPr>
          <p:nvPr/>
        </p:nvPicPr>
        <p:blipFill>
          <a:blip r:embed="rId3"/>
          <a:stretch>
            <a:fillRect/>
          </a:stretch>
        </p:blipFill>
        <p:spPr>
          <a:xfrm>
            <a:off x="727854" y="0"/>
            <a:ext cx="7688292" cy="5143500"/>
          </a:xfrm>
          <a:prstGeom prst="rect">
            <a:avLst/>
          </a:prstGeom>
        </p:spPr>
      </p:pic>
    </p:spTree>
    <p:extLst>
      <p:ext uri="{BB962C8B-B14F-4D97-AF65-F5344CB8AC3E}">
        <p14:creationId xmlns:p14="http://schemas.microsoft.com/office/powerpoint/2010/main" val="3597989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the number of hispanics&#10;&#10;Description automatically generated">
            <a:extLst>
              <a:ext uri="{FF2B5EF4-FFF2-40B4-BE49-F238E27FC236}">
                <a16:creationId xmlns:a16="http://schemas.microsoft.com/office/drawing/2014/main" id="{A45C886E-4A60-DB20-2196-2A59D52C1894}"/>
              </a:ext>
            </a:extLst>
          </p:cNvPr>
          <p:cNvPicPr>
            <a:picLocks noChangeAspect="1"/>
          </p:cNvPicPr>
          <p:nvPr/>
        </p:nvPicPr>
        <p:blipFill>
          <a:blip r:embed="rId3"/>
          <a:stretch>
            <a:fillRect/>
          </a:stretch>
        </p:blipFill>
        <p:spPr>
          <a:xfrm>
            <a:off x="439555" y="160867"/>
            <a:ext cx="7772400" cy="4821766"/>
          </a:xfrm>
          <a:prstGeom prst="rect">
            <a:avLst/>
          </a:prstGeom>
        </p:spPr>
      </p:pic>
    </p:spTree>
    <p:extLst>
      <p:ext uri="{BB962C8B-B14F-4D97-AF65-F5344CB8AC3E}">
        <p14:creationId xmlns:p14="http://schemas.microsoft.com/office/powerpoint/2010/main" val="1915749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559E3F-FDC4-6F48-800A-947B1FE21254}"/>
              </a:ext>
            </a:extLst>
          </p:cNvPr>
          <p:cNvPicPr>
            <a:picLocks noChangeAspect="1"/>
          </p:cNvPicPr>
          <p:nvPr/>
        </p:nvPicPr>
        <p:blipFill>
          <a:blip r:embed="rId3"/>
          <a:stretch>
            <a:fillRect/>
          </a:stretch>
        </p:blipFill>
        <p:spPr>
          <a:xfrm>
            <a:off x="1078003" y="0"/>
            <a:ext cx="6987993" cy="5143500"/>
          </a:xfrm>
          <a:prstGeom prst="rect">
            <a:avLst/>
          </a:prstGeom>
        </p:spPr>
      </p:pic>
    </p:spTree>
    <p:extLst>
      <p:ext uri="{BB962C8B-B14F-4D97-AF65-F5344CB8AC3E}">
        <p14:creationId xmlns:p14="http://schemas.microsoft.com/office/powerpoint/2010/main" val="1954756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3052F6-441B-3A49-9885-04C7F280043B}"/>
              </a:ext>
            </a:extLst>
          </p:cNvPr>
          <p:cNvPicPr>
            <a:picLocks noChangeAspect="1"/>
          </p:cNvPicPr>
          <p:nvPr/>
        </p:nvPicPr>
        <p:blipFill>
          <a:blip r:embed="rId3"/>
          <a:stretch>
            <a:fillRect/>
          </a:stretch>
        </p:blipFill>
        <p:spPr>
          <a:xfrm>
            <a:off x="707130" y="0"/>
            <a:ext cx="7729739" cy="5143500"/>
          </a:xfrm>
          <a:prstGeom prst="rect">
            <a:avLst/>
          </a:prstGeom>
        </p:spPr>
      </p:pic>
    </p:spTree>
    <p:extLst>
      <p:ext uri="{BB962C8B-B14F-4D97-AF65-F5344CB8AC3E}">
        <p14:creationId xmlns:p14="http://schemas.microsoft.com/office/powerpoint/2010/main" val="2997189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with a line going up&#10;&#10;Description automatically generated">
            <a:extLst>
              <a:ext uri="{FF2B5EF4-FFF2-40B4-BE49-F238E27FC236}">
                <a16:creationId xmlns:a16="http://schemas.microsoft.com/office/drawing/2014/main" id="{F6C432F4-CCBA-EC51-A5F6-ED631B0F3D5E}"/>
              </a:ext>
            </a:extLst>
          </p:cNvPr>
          <p:cNvPicPr>
            <a:picLocks noChangeAspect="1"/>
          </p:cNvPicPr>
          <p:nvPr/>
        </p:nvPicPr>
        <p:blipFill>
          <a:blip r:embed="rId3"/>
          <a:stretch>
            <a:fillRect/>
          </a:stretch>
        </p:blipFill>
        <p:spPr>
          <a:xfrm>
            <a:off x="304799" y="501650"/>
            <a:ext cx="8605833" cy="4174853"/>
          </a:xfrm>
          <a:prstGeom prst="rect">
            <a:avLst/>
          </a:prstGeom>
        </p:spPr>
      </p:pic>
    </p:spTree>
    <p:extLst>
      <p:ext uri="{BB962C8B-B14F-4D97-AF65-F5344CB8AC3E}">
        <p14:creationId xmlns:p14="http://schemas.microsoft.com/office/powerpoint/2010/main" val="145570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6246D-63AB-194D-8A73-C14E81DD326D}"/>
              </a:ext>
            </a:extLst>
          </p:cNvPr>
          <p:cNvSpPr>
            <a:spLocks noGrp="1"/>
          </p:cNvSpPr>
          <p:nvPr>
            <p:ph type="title"/>
          </p:nvPr>
        </p:nvSpPr>
        <p:spPr>
          <a:xfrm>
            <a:off x="311700" y="372500"/>
            <a:ext cx="5134507" cy="682577"/>
          </a:xfrm>
        </p:spPr>
        <p:txBody>
          <a:bodyPr/>
          <a:lstStyle/>
          <a:p>
            <a:r>
              <a:rPr lang="en-US" dirty="0">
                <a:latin typeface="Arial" panose="020B0604020202020204" pitchFamily="34" charset="0"/>
                <a:cs typeface="Arial" panose="020B0604020202020204" pitchFamily="34" charset="0"/>
              </a:rPr>
              <a:t>Fentanyl is a synthetic opioid</a:t>
            </a:r>
          </a:p>
        </p:txBody>
      </p:sp>
      <p:pic>
        <p:nvPicPr>
          <p:cNvPr id="5" name="Content Placeholder 4">
            <a:extLst>
              <a:ext uri="{FF2B5EF4-FFF2-40B4-BE49-F238E27FC236}">
                <a16:creationId xmlns:a16="http://schemas.microsoft.com/office/drawing/2014/main" id="{6BE1C75A-7EFD-5441-8166-30610452C6A2}"/>
              </a:ext>
            </a:extLst>
          </p:cNvPr>
          <p:cNvPicPr>
            <a:picLocks noGrp="1" noChangeAspect="1"/>
          </p:cNvPicPr>
          <p:nvPr>
            <p:ph idx="1"/>
          </p:nvPr>
        </p:nvPicPr>
        <p:blipFill>
          <a:blip r:embed="rId3"/>
          <a:stretch>
            <a:fillRect/>
          </a:stretch>
        </p:blipFill>
        <p:spPr>
          <a:xfrm>
            <a:off x="5576835" y="372500"/>
            <a:ext cx="3255465" cy="4340620"/>
          </a:xfrm>
        </p:spPr>
      </p:pic>
      <p:sp>
        <p:nvSpPr>
          <p:cNvPr id="6" name="TextBox 5">
            <a:extLst>
              <a:ext uri="{FF2B5EF4-FFF2-40B4-BE49-F238E27FC236}">
                <a16:creationId xmlns:a16="http://schemas.microsoft.com/office/drawing/2014/main" id="{F353B089-4E1D-DB43-8A50-831C20EF1DCA}"/>
              </a:ext>
            </a:extLst>
          </p:cNvPr>
          <p:cNvSpPr txBox="1"/>
          <p:nvPr/>
        </p:nvSpPr>
        <p:spPr>
          <a:xfrm>
            <a:off x="462224" y="1195754"/>
            <a:ext cx="4793064"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Cheap to manufacture.</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Very powerful.</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Easy to mix with other drugs.</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Many variants of unknown strength.</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Strongest known variant is </a:t>
            </a:r>
            <a:r>
              <a:rPr lang="en-US" sz="2800" dirty="0" err="1">
                <a:latin typeface="Arial" panose="020B0604020202020204" pitchFamily="34" charset="0"/>
                <a:cs typeface="Arial" panose="020B0604020202020204" pitchFamily="34" charset="0"/>
              </a:rPr>
              <a:t>Carfentanil</a:t>
            </a:r>
            <a:r>
              <a:rPr lang="en-US"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33511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E00F60-78E6-1346-B40C-FD2C97D0F7DF}"/>
              </a:ext>
            </a:extLst>
          </p:cNvPr>
          <p:cNvPicPr>
            <a:picLocks noChangeAspect="1"/>
          </p:cNvPicPr>
          <p:nvPr/>
        </p:nvPicPr>
        <p:blipFill>
          <a:blip r:embed="rId3"/>
          <a:stretch>
            <a:fillRect/>
          </a:stretch>
        </p:blipFill>
        <p:spPr>
          <a:xfrm>
            <a:off x="0" y="0"/>
            <a:ext cx="9144000" cy="5143500"/>
          </a:xfrm>
          <a:prstGeom prst="rect">
            <a:avLst/>
          </a:prstGeom>
        </p:spPr>
      </p:pic>
      <p:pic>
        <p:nvPicPr>
          <p:cNvPr id="6" name="Picture 5" descr="A map of the united states with blue squares&#10;&#10;Description automatically generated">
            <a:extLst>
              <a:ext uri="{FF2B5EF4-FFF2-40B4-BE49-F238E27FC236}">
                <a16:creationId xmlns:a16="http://schemas.microsoft.com/office/drawing/2014/main" id="{C560B07F-60AB-0525-066F-FD3D2606C0EA}"/>
              </a:ext>
            </a:extLst>
          </p:cNvPr>
          <p:cNvPicPr>
            <a:picLocks noChangeAspect="1"/>
          </p:cNvPicPr>
          <p:nvPr/>
        </p:nvPicPr>
        <p:blipFill>
          <a:blip r:embed="rId4"/>
          <a:stretch>
            <a:fillRect/>
          </a:stretch>
        </p:blipFill>
        <p:spPr>
          <a:xfrm>
            <a:off x="761681" y="0"/>
            <a:ext cx="7620637" cy="5143500"/>
          </a:xfrm>
          <a:prstGeom prst="rect">
            <a:avLst/>
          </a:prstGeom>
        </p:spPr>
      </p:pic>
    </p:spTree>
    <p:extLst>
      <p:ext uri="{BB962C8B-B14F-4D97-AF65-F5344CB8AC3E}">
        <p14:creationId xmlns:p14="http://schemas.microsoft.com/office/powerpoint/2010/main" val="44983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064548-FE83-4446-9EAA-8F05AAFCEA32}"/>
              </a:ext>
            </a:extLst>
          </p:cNvPr>
          <p:cNvPicPr>
            <a:picLocks noChangeAspect="1"/>
          </p:cNvPicPr>
          <p:nvPr/>
        </p:nvPicPr>
        <p:blipFill>
          <a:blip r:embed="rId3"/>
          <a:stretch>
            <a:fillRect/>
          </a:stretch>
        </p:blipFill>
        <p:spPr>
          <a:xfrm>
            <a:off x="771640" y="0"/>
            <a:ext cx="7600719" cy="5143500"/>
          </a:xfrm>
          <a:prstGeom prst="rect">
            <a:avLst/>
          </a:prstGeom>
        </p:spPr>
      </p:pic>
    </p:spTree>
    <p:extLst>
      <p:ext uri="{BB962C8B-B14F-4D97-AF65-F5344CB8AC3E}">
        <p14:creationId xmlns:p14="http://schemas.microsoft.com/office/powerpoint/2010/main" val="911198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A25C74-B22D-FC47-B395-9383BC4570EF}"/>
              </a:ext>
            </a:extLst>
          </p:cNvPr>
          <p:cNvSpPr>
            <a:spLocks noGrp="1"/>
          </p:cNvSpPr>
          <p:nvPr>
            <p:ph idx="1"/>
          </p:nvPr>
        </p:nvSpPr>
        <p:spPr>
          <a:xfrm>
            <a:off x="311699" y="304800"/>
            <a:ext cx="8586115" cy="4357635"/>
          </a:xfrm>
        </p:spPr>
        <p:txBody>
          <a:bodyPr/>
          <a:lstStyle/>
          <a:p>
            <a:r>
              <a:rPr lang="en-US" dirty="0">
                <a:latin typeface="Arial" panose="020B0604020202020204" pitchFamily="34" charset="0"/>
                <a:cs typeface="Arial" panose="020B0604020202020204" pitchFamily="34" charset="0"/>
              </a:rPr>
              <a:t>Key Take-Aways</a:t>
            </a:r>
          </a:p>
          <a:p>
            <a:pPr lvl="1"/>
            <a:r>
              <a:rPr lang="en-US" dirty="0">
                <a:latin typeface="Arial" panose="020B0604020202020204" pitchFamily="34" charset="0"/>
                <a:cs typeface="Arial" panose="020B0604020202020204" pitchFamily="34" charset="0"/>
              </a:rPr>
              <a:t>There are </a:t>
            </a:r>
            <a:r>
              <a:rPr lang="en-US" dirty="0">
                <a:solidFill>
                  <a:srgbClr val="FF0000"/>
                </a:solidFill>
                <a:latin typeface="Arial" panose="020B0604020202020204" pitchFamily="34" charset="0"/>
                <a:cs typeface="Arial" panose="020B0604020202020204" pitchFamily="34" charset="0"/>
              </a:rPr>
              <a:t>tons of freely available datasets </a:t>
            </a:r>
            <a:r>
              <a:rPr lang="en-US" dirty="0">
                <a:latin typeface="Arial" panose="020B0604020202020204" pitchFamily="34" charset="0"/>
                <a:cs typeface="Arial" panose="020B0604020202020204" pitchFamily="34" charset="0"/>
              </a:rPr>
              <a:t>about the opioid epidemic: CDC, SUDORS, BCI, NSDUH, epicenter (hospitals), prescriptions (OARRS), marijuana laws, NFLIS (DEA), FBI, OMAS Medicaid survey, mental health.</a:t>
            </a:r>
            <a:endParaRPr lang="en-US" dirty="0">
              <a:solidFill>
                <a:srgbClr val="FF0000"/>
              </a:solidFill>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There is a </a:t>
            </a:r>
            <a:r>
              <a:rPr lang="en-US" dirty="0">
                <a:solidFill>
                  <a:srgbClr val="FF0000"/>
                </a:solidFill>
                <a:latin typeface="Arial" panose="020B0604020202020204" pitchFamily="34" charset="0"/>
                <a:cs typeface="Arial" panose="020B0604020202020204" pitchFamily="34" charset="0"/>
              </a:rPr>
              <a:t>huge need to educate people about what actually works to combat the opioid epidemic.</a:t>
            </a:r>
            <a:r>
              <a:rPr lang="en-US" dirty="0">
                <a:latin typeface="Arial" panose="020B0604020202020204" pitchFamily="34" charset="0"/>
                <a:cs typeface="Arial" panose="020B0604020202020204" pitchFamily="34" charset="0"/>
              </a:rPr>
              <a:t> This is a heavy topic, but the data tell us very important information.</a:t>
            </a:r>
          </a:p>
          <a:p>
            <a:pPr lvl="1"/>
            <a:r>
              <a:rPr lang="en-US" dirty="0">
                <a:solidFill>
                  <a:srgbClr val="FF0000"/>
                </a:solidFill>
                <a:latin typeface="Arial" panose="020B0604020202020204" pitchFamily="34" charset="0"/>
                <a:cs typeface="Arial" panose="020B0604020202020204" pitchFamily="34" charset="0"/>
              </a:rPr>
              <a:t>Many data sets have never been analyzed </a:t>
            </a:r>
            <a:r>
              <a:rPr lang="en-US" dirty="0">
                <a:latin typeface="Arial" panose="020B0604020202020204" pitchFamily="34" charset="0"/>
                <a:cs typeface="Arial" panose="020B0604020202020204" pitchFamily="34" charset="0"/>
              </a:rPr>
              <a:t>– lots of low-hanging fruit, and nowhere near enough math/stats people working on this.</a:t>
            </a:r>
          </a:p>
          <a:p>
            <a:pPr lvl="1"/>
            <a:r>
              <a:rPr lang="en-US" dirty="0">
                <a:latin typeface="Arial" panose="020B0604020202020204" pitchFamily="34" charset="0"/>
                <a:cs typeface="Arial" panose="020B0604020202020204" pitchFamily="34" charset="0"/>
              </a:rPr>
              <a:t>Even simplistic analyses are valuable to harm reduction professionals, can save lives, and can get published. Great for students.</a:t>
            </a:r>
          </a:p>
          <a:p>
            <a:pPr lvl="1"/>
            <a:r>
              <a:rPr lang="en-US" dirty="0">
                <a:latin typeface="Arial" panose="020B0604020202020204" pitchFamily="34" charset="0"/>
                <a:cs typeface="Arial" panose="020B0604020202020204" pitchFamily="34" charset="0"/>
              </a:rPr>
              <a:t>I’m happy to help you get involved, sharing datasets, analyses, and papers, and connecting you to experts. Current team includes faculty and students from Denison, Kent State, Ohio State, Kenyon, University of Dayton, plus Harm Reduction Ohio.</a:t>
            </a:r>
          </a:p>
        </p:txBody>
      </p:sp>
    </p:spTree>
    <p:extLst>
      <p:ext uri="{BB962C8B-B14F-4D97-AF65-F5344CB8AC3E}">
        <p14:creationId xmlns:p14="http://schemas.microsoft.com/office/powerpoint/2010/main" val="1968095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46F48F-0DEF-E544-9EA8-DBE5C7F8862A}"/>
              </a:ext>
            </a:extLst>
          </p:cNvPr>
          <p:cNvPicPr>
            <a:picLocks noChangeAspect="1"/>
          </p:cNvPicPr>
          <p:nvPr/>
        </p:nvPicPr>
        <p:blipFill>
          <a:blip r:embed="rId3"/>
          <a:stretch>
            <a:fillRect/>
          </a:stretch>
        </p:blipFill>
        <p:spPr>
          <a:xfrm>
            <a:off x="488232" y="0"/>
            <a:ext cx="8167535" cy="5143500"/>
          </a:xfrm>
          <a:prstGeom prst="rect">
            <a:avLst/>
          </a:prstGeom>
        </p:spPr>
      </p:pic>
    </p:spTree>
    <p:extLst>
      <p:ext uri="{BB962C8B-B14F-4D97-AF65-F5344CB8AC3E}">
        <p14:creationId xmlns:p14="http://schemas.microsoft.com/office/powerpoint/2010/main" val="2852825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6870B5-BCAA-AF4E-9EDD-854D4E6E53B0}"/>
              </a:ext>
            </a:extLst>
          </p:cNvPr>
          <p:cNvPicPr>
            <a:picLocks noChangeAspect="1"/>
          </p:cNvPicPr>
          <p:nvPr/>
        </p:nvPicPr>
        <p:blipFill>
          <a:blip r:embed="rId3"/>
          <a:stretch>
            <a:fillRect/>
          </a:stretch>
        </p:blipFill>
        <p:spPr>
          <a:xfrm>
            <a:off x="25238" y="0"/>
            <a:ext cx="9093523" cy="5143500"/>
          </a:xfrm>
          <a:prstGeom prst="rect">
            <a:avLst/>
          </a:prstGeom>
        </p:spPr>
      </p:pic>
    </p:spTree>
    <p:extLst>
      <p:ext uri="{BB962C8B-B14F-4D97-AF65-F5344CB8AC3E}">
        <p14:creationId xmlns:p14="http://schemas.microsoft.com/office/powerpoint/2010/main" val="3906313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C9D8C9-6F68-3E4F-8AC5-12DEB8E21DDB}"/>
              </a:ext>
            </a:extLst>
          </p:cNvPr>
          <p:cNvPicPr>
            <a:picLocks noChangeAspect="1"/>
          </p:cNvPicPr>
          <p:nvPr/>
        </p:nvPicPr>
        <p:blipFill>
          <a:blip r:embed="rId3"/>
          <a:stretch>
            <a:fillRect/>
          </a:stretch>
        </p:blipFill>
        <p:spPr>
          <a:xfrm>
            <a:off x="0" y="447750"/>
            <a:ext cx="9144000" cy="4248000"/>
          </a:xfrm>
          <a:prstGeom prst="rect">
            <a:avLst/>
          </a:prstGeom>
        </p:spPr>
      </p:pic>
    </p:spTree>
    <p:extLst>
      <p:ext uri="{BB962C8B-B14F-4D97-AF65-F5344CB8AC3E}">
        <p14:creationId xmlns:p14="http://schemas.microsoft.com/office/powerpoint/2010/main" val="3767455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EE5177-1E92-1F43-9425-BE1300931BE0}"/>
              </a:ext>
            </a:extLst>
          </p:cNvPr>
          <p:cNvPicPr>
            <a:picLocks noChangeAspect="1"/>
          </p:cNvPicPr>
          <p:nvPr/>
        </p:nvPicPr>
        <p:blipFill>
          <a:blip r:embed="rId3"/>
          <a:stretch>
            <a:fillRect/>
          </a:stretch>
        </p:blipFill>
        <p:spPr>
          <a:xfrm>
            <a:off x="11362" y="0"/>
            <a:ext cx="9121276" cy="5143500"/>
          </a:xfrm>
          <a:prstGeom prst="rect">
            <a:avLst/>
          </a:prstGeom>
        </p:spPr>
      </p:pic>
    </p:spTree>
    <p:extLst>
      <p:ext uri="{BB962C8B-B14F-4D97-AF65-F5344CB8AC3E}">
        <p14:creationId xmlns:p14="http://schemas.microsoft.com/office/powerpoint/2010/main" val="2025695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5BEFFD-9087-C846-B4D7-C83148FAD29F}"/>
              </a:ext>
            </a:extLst>
          </p:cNvPr>
          <p:cNvPicPr>
            <a:picLocks noChangeAspect="1"/>
          </p:cNvPicPr>
          <p:nvPr/>
        </p:nvPicPr>
        <p:blipFill>
          <a:blip r:embed="rId3"/>
          <a:stretch>
            <a:fillRect/>
          </a:stretch>
        </p:blipFill>
        <p:spPr>
          <a:xfrm>
            <a:off x="0" y="633872"/>
            <a:ext cx="9144000" cy="3875756"/>
          </a:xfrm>
          <a:prstGeom prst="rect">
            <a:avLst/>
          </a:prstGeom>
        </p:spPr>
      </p:pic>
      <p:sp>
        <p:nvSpPr>
          <p:cNvPr id="2" name="TextBox 1">
            <a:extLst>
              <a:ext uri="{FF2B5EF4-FFF2-40B4-BE49-F238E27FC236}">
                <a16:creationId xmlns:a16="http://schemas.microsoft.com/office/drawing/2014/main" id="{3BA96800-E44A-8640-829B-53A3F33B2CD0}"/>
              </a:ext>
            </a:extLst>
          </p:cNvPr>
          <p:cNvSpPr txBox="1"/>
          <p:nvPr/>
        </p:nvSpPr>
        <p:spPr>
          <a:xfrm>
            <a:off x="8271164" y="4104409"/>
            <a:ext cx="800100" cy="30777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700243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130049-57EA-499B-A2DA-DF72F57D8C9B}"/>
              </a:ext>
            </a:extLst>
          </p:cNvPr>
          <p:cNvSpPr>
            <a:spLocks noGrp="1"/>
          </p:cNvSpPr>
          <p:nvPr>
            <p:ph idx="1"/>
          </p:nvPr>
        </p:nvSpPr>
        <p:spPr>
          <a:xfrm>
            <a:off x="301336" y="322118"/>
            <a:ext cx="8214014" cy="4702058"/>
          </a:xfrm>
        </p:spPr>
        <p:txBody>
          <a:bodyPr>
            <a:normAutofit fontScale="85000" lnSpcReduction="10000"/>
          </a:bodyPr>
          <a:lstStyle/>
          <a:p>
            <a:r>
              <a:rPr lang="en-US" dirty="0">
                <a:latin typeface="Arial" panose="020B0604020202020204" pitchFamily="34" charset="0"/>
                <a:cs typeface="Arial" panose="020B0604020202020204" pitchFamily="34" charset="0"/>
              </a:rPr>
              <a:t>Overdose Deaths in Ohio</a:t>
            </a:r>
          </a:p>
          <a:p>
            <a:pPr lvl="1"/>
            <a:r>
              <a:rPr lang="en-US" sz="1700" dirty="0">
                <a:latin typeface="Arial" panose="020B0604020202020204" pitchFamily="34" charset="0"/>
                <a:cs typeface="Arial" panose="020B0604020202020204" pitchFamily="34" charset="0"/>
              </a:rPr>
              <a:t>Ohio drug use patterns are statistically average, but there was a rapid increase in fentanyl related deaths in recent years. The huge spike in Ohio overdose deaths in 2017 is due to fentanyl analogs, especially </a:t>
            </a:r>
            <a:r>
              <a:rPr lang="en-US" sz="1700" dirty="0" err="1">
                <a:latin typeface="Arial" panose="020B0604020202020204" pitchFamily="34" charset="0"/>
                <a:cs typeface="Arial" panose="020B0604020202020204" pitchFamily="34" charset="0"/>
              </a:rPr>
              <a:t>carfentanil</a:t>
            </a:r>
            <a:r>
              <a:rPr lang="en-US" sz="1700" dirty="0">
                <a:latin typeface="Arial" panose="020B0604020202020204" pitchFamily="34" charset="0"/>
                <a:cs typeface="Arial" panose="020B0604020202020204" pitchFamily="34" charset="0"/>
              </a:rPr>
              <a:t>.</a:t>
            </a:r>
          </a:p>
          <a:p>
            <a:pPr lvl="1"/>
            <a:r>
              <a:rPr lang="en-US" sz="1700" dirty="0">
                <a:latin typeface="Arial" panose="020B0604020202020204" pitchFamily="34" charset="0"/>
                <a:cs typeface="Arial" panose="020B0604020202020204" pitchFamily="34" charset="0"/>
              </a:rPr>
              <a:t>One problem: </a:t>
            </a:r>
            <a:r>
              <a:rPr lang="en-US" sz="1700" dirty="0">
                <a:solidFill>
                  <a:srgbClr val="FF0000"/>
                </a:solidFill>
                <a:latin typeface="Arial" panose="020B0604020202020204" pitchFamily="34" charset="0"/>
                <a:cs typeface="Arial" panose="020B0604020202020204" pitchFamily="34" charset="0"/>
              </a:rPr>
              <a:t>death data is often delayed by a year or more</a:t>
            </a:r>
            <a:r>
              <a:rPr lang="en-US" sz="1700" dirty="0">
                <a:latin typeface="Arial" panose="020B0604020202020204" pitchFamily="34" charset="0"/>
                <a:cs typeface="Arial" panose="020B0604020202020204" pitchFamily="34" charset="0"/>
              </a:rPr>
              <a:t>. Coroners are sometimes wrong, and the CDC has to correct coroner data.</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Ohio Bureau of Criminal Investigations (BCI) Drug Lab Data</a:t>
            </a:r>
          </a:p>
          <a:p>
            <a:pPr lvl="1"/>
            <a:r>
              <a:rPr lang="en-US" sz="1700" dirty="0">
                <a:latin typeface="Arial" panose="020B0604020202020204" pitchFamily="34" charset="0"/>
                <a:cs typeface="Arial" panose="020B0604020202020204" pitchFamily="34" charset="0"/>
              </a:rPr>
              <a:t>Shows large increase in synthetic opioids mixed into the Ohio drug supply. </a:t>
            </a:r>
          </a:p>
          <a:p>
            <a:pPr lvl="1"/>
            <a:r>
              <a:rPr lang="en-US" sz="1700" dirty="0">
                <a:solidFill>
                  <a:srgbClr val="FF0000"/>
                </a:solidFill>
                <a:latin typeface="Arial" panose="020B0604020202020204" pitchFamily="34" charset="0"/>
                <a:cs typeface="Arial" panose="020B0604020202020204" pitchFamily="34" charset="0"/>
              </a:rPr>
              <a:t>Police data is immediate and can be an “early warning system”</a:t>
            </a:r>
            <a:endParaRPr lang="en-US" sz="17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BCI Test Data is Strongly Correlated with Deaths</a:t>
            </a:r>
          </a:p>
          <a:p>
            <a:pPr lvl="1"/>
            <a:r>
              <a:rPr lang="en-US" sz="1700" dirty="0">
                <a:latin typeface="Arial" panose="020B0604020202020204" pitchFamily="34" charset="0"/>
                <a:cs typeface="Arial" panose="020B0604020202020204" pitchFamily="34" charset="0"/>
              </a:rPr>
              <a:t>One additional positive test of </a:t>
            </a:r>
            <a:r>
              <a:rPr lang="en-US" sz="1700" dirty="0" err="1">
                <a:latin typeface="Arial" panose="020B0604020202020204" pitchFamily="34" charset="0"/>
                <a:cs typeface="Arial" panose="020B0604020202020204" pitchFamily="34" charset="0"/>
              </a:rPr>
              <a:t>carfentanil</a:t>
            </a:r>
            <a:r>
              <a:rPr lang="en-US" sz="1700" dirty="0">
                <a:latin typeface="Arial" panose="020B0604020202020204" pitchFamily="34" charset="0"/>
                <a:cs typeface="Arial" panose="020B0604020202020204" pitchFamily="34" charset="0"/>
              </a:rPr>
              <a:t> predicts 0.45 more deaths.</a:t>
            </a:r>
          </a:p>
          <a:p>
            <a:pPr lvl="1"/>
            <a:r>
              <a:rPr lang="en-US" sz="1700" dirty="0">
                <a:latin typeface="Arial" panose="020B0604020202020204" pitchFamily="34" charset="0"/>
                <a:cs typeface="Arial" panose="020B0604020202020204" pitchFamily="34" charset="0"/>
              </a:rPr>
              <a:t>One additional positive test of fentanyl/fentanyl analog predicts 0.2 more deaths.</a:t>
            </a:r>
            <a:endParaRPr lang="en-CA"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5269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4827985-7AB7-2148-AA25-620530B431A7}"/>
              </a:ext>
            </a:extLst>
          </p:cNvPr>
          <p:cNvSpPr>
            <a:spLocks noGrp="1"/>
          </p:cNvSpPr>
          <p:nvPr>
            <p:ph idx="1"/>
          </p:nvPr>
        </p:nvSpPr>
        <p:spPr>
          <a:xfrm>
            <a:off x="301336" y="322118"/>
            <a:ext cx="8214014" cy="4310604"/>
          </a:xfrm>
        </p:spPr>
        <p:txBody>
          <a:bodyPr>
            <a:noAutofit/>
          </a:bodyPr>
          <a:lstStyle/>
          <a:p>
            <a:pPr marL="114300" indent="0">
              <a:buNone/>
            </a:pPr>
            <a:r>
              <a:rPr lang="en-US" sz="1600" dirty="0">
                <a:latin typeface="Arial" panose="020B0604020202020204" pitchFamily="34" charset="0"/>
                <a:cs typeface="Arial" panose="020B0604020202020204" pitchFamily="34" charset="0"/>
              </a:rPr>
              <a:t>Discussion of data that we had:</a:t>
            </a:r>
          </a:p>
          <a:p>
            <a:r>
              <a:rPr lang="en-US" sz="1600" dirty="0">
                <a:latin typeface="Arial" panose="020B0604020202020204" pitchFamily="34" charset="0"/>
                <a:cs typeface="Arial" panose="020B0604020202020204" pitchFamily="34" charset="0"/>
              </a:rPr>
              <a:t>Number of overdose deaths per (month, county) pair.</a:t>
            </a:r>
          </a:p>
          <a:p>
            <a:r>
              <a:rPr lang="en-US" sz="1600" dirty="0">
                <a:latin typeface="Arial" panose="020B0604020202020204" pitchFamily="34" charset="0"/>
                <a:cs typeface="Arial" panose="020B0604020202020204" pitchFamily="34" charset="0"/>
              </a:rPr>
              <a:t>BCI data set with one row per drug seizure by police, with date, county, list of drugs taken, and weight.</a:t>
            </a:r>
          </a:p>
          <a:p>
            <a:pPr marL="114300" indent="0">
              <a:buNone/>
            </a:pPr>
            <a:endParaRPr lang="en-US" sz="1600" dirty="0">
              <a:latin typeface="Arial" panose="020B0604020202020204" pitchFamily="34" charset="0"/>
              <a:cs typeface="Arial" panose="020B0604020202020204" pitchFamily="34" charset="0"/>
            </a:endParaRPr>
          </a:p>
          <a:p>
            <a:pPr marL="114300" indent="0">
              <a:buNone/>
            </a:pPr>
            <a:r>
              <a:rPr lang="en-US" sz="1600" dirty="0">
                <a:latin typeface="Arial" panose="020B0604020202020204" pitchFamily="34" charset="0"/>
                <a:cs typeface="Arial" panose="020B0604020202020204" pitchFamily="34" charset="0"/>
              </a:rPr>
              <a:t>Data wrangling:</a:t>
            </a:r>
          </a:p>
          <a:p>
            <a:r>
              <a:rPr lang="en-US" sz="1600" dirty="0">
                <a:latin typeface="Arial" panose="020B0604020202020204" pitchFamily="34" charset="0"/>
                <a:cs typeface="Arial" panose="020B0604020202020204" pitchFamily="34" charset="0"/>
              </a:rPr>
              <a:t>Aggregate the BCI data to the monthly level.</a:t>
            </a:r>
          </a:p>
          <a:p>
            <a:r>
              <a:rPr lang="en-US" sz="1600" dirty="0">
                <a:latin typeface="Arial" panose="020B0604020202020204" pitchFamily="34" charset="0"/>
                <a:cs typeface="Arial" panose="020B0604020202020204" pitchFamily="34" charset="0"/>
              </a:rPr>
              <a:t>In the BCI data, use text-matching algorithms to identify the seizures that contained fentanyl and other fentanyl variants.</a:t>
            </a:r>
          </a:p>
          <a:p>
            <a:r>
              <a:rPr lang="en-US" sz="1600" dirty="0">
                <a:latin typeface="Arial" panose="020B0604020202020204" pitchFamily="34" charset="0"/>
                <a:cs typeface="Arial" panose="020B0604020202020204" pitchFamily="34" charset="0"/>
              </a:rPr>
              <a:t>Merge the data sets together so we can regress deaths on seizures.</a:t>
            </a:r>
          </a:p>
          <a:p>
            <a:pPr marL="114300" indent="0">
              <a:buNone/>
            </a:pPr>
            <a:endParaRPr lang="en-US" sz="1600" dirty="0">
              <a:latin typeface="Arial" panose="020B0604020202020204" pitchFamily="34" charset="0"/>
              <a:cs typeface="Arial" panose="020B0604020202020204" pitchFamily="34" charset="0"/>
            </a:endParaRPr>
          </a:p>
          <a:p>
            <a:pPr marL="114300" indent="0">
              <a:buNone/>
            </a:pPr>
            <a:r>
              <a:rPr lang="en-US" sz="1600" dirty="0">
                <a:latin typeface="Arial" panose="020B0604020202020204" pitchFamily="34" charset="0"/>
                <a:cs typeface="Arial" panose="020B0604020202020204" pitchFamily="34" charset="0"/>
              </a:rPr>
              <a:t>Two analyses:</a:t>
            </a:r>
          </a:p>
          <a:p>
            <a:pPr>
              <a:buAutoNum type="arabicPeriod"/>
            </a:pPr>
            <a:r>
              <a:rPr lang="en-US" sz="1600" dirty="0">
                <a:latin typeface="Arial" panose="020B0604020202020204" pitchFamily="34" charset="0"/>
                <a:cs typeface="Arial" panose="020B0604020202020204" pitchFamily="34" charset="0"/>
              </a:rPr>
              <a:t>Aggregate all counties together, to study Ohio as a whole, one row per month.</a:t>
            </a:r>
          </a:p>
          <a:p>
            <a:pPr>
              <a:buAutoNum type="arabicPeriod"/>
            </a:pPr>
            <a:r>
              <a:rPr lang="en-US" sz="1600" dirty="0">
                <a:latin typeface="Arial" panose="020B0604020202020204" pitchFamily="34" charset="0"/>
                <a:cs typeface="Arial" panose="020B0604020202020204" pitchFamily="34" charset="0"/>
              </a:rPr>
              <a:t>Do a county-by-county analysis, with a general linear mixed model.</a:t>
            </a:r>
          </a:p>
        </p:txBody>
      </p:sp>
    </p:spTree>
    <p:extLst>
      <p:ext uri="{BB962C8B-B14F-4D97-AF65-F5344CB8AC3E}">
        <p14:creationId xmlns:p14="http://schemas.microsoft.com/office/powerpoint/2010/main" val="546013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4827985-7AB7-2148-AA25-620530B431A7}"/>
              </a:ext>
            </a:extLst>
          </p:cNvPr>
          <p:cNvSpPr>
            <a:spLocks noGrp="1"/>
          </p:cNvSpPr>
          <p:nvPr>
            <p:ph idx="1"/>
          </p:nvPr>
        </p:nvSpPr>
        <p:spPr>
          <a:xfrm>
            <a:off x="301336" y="322118"/>
            <a:ext cx="8214014" cy="4310604"/>
          </a:xfrm>
        </p:spPr>
        <p:txBody>
          <a:bodyPr>
            <a:noAutofit/>
          </a:bodyPr>
          <a:lstStyle/>
          <a:p>
            <a:pPr marL="114300" indent="0">
              <a:buNone/>
            </a:pPr>
            <a:r>
              <a:rPr lang="en-US" sz="1500" dirty="0">
                <a:latin typeface="Arial" panose="020B0604020202020204" pitchFamily="34" charset="0"/>
                <a:cs typeface="Arial" panose="020B0604020202020204" pitchFamily="34" charset="0"/>
              </a:rPr>
              <a:t>Analyzing BCI dataset alongside Ohio Dept of Health (ODH) Mortality data. Plan:</a:t>
            </a:r>
          </a:p>
          <a:p>
            <a:pPr marL="939800" lvl="1" indent="-342900">
              <a:buFont typeface="+mj-lt"/>
              <a:buAutoNum type="arabicPeriod"/>
            </a:pPr>
            <a:r>
              <a:rPr lang="en-US" sz="1500" dirty="0">
                <a:latin typeface="Arial" panose="020B0604020202020204" pitchFamily="34" charset="0"/>
                <a:cs typeface="Arial" panose="020B0604020202020204" pitchFamily="34" charset="0"/>
              </a:rPr>
              <a:t>Exploratory: </a:t>
            </a:r>
            <a:r>
              <a:rPr lang="en-US" sz="1500" dirty="0">
                <a:solidFill>
                  <a:srgbClr val="FF0000"/>
                </a:solidFill>
                <a:latin typeface="Arial" panose="020B0604020202020204" pitchFamily="34" charset="0"/>
                <a:cs typeface="Arial" panose="020B0604020202020204" pitchFamily="34" charset="0"/>
              </a:rPr>
              <a:t>Fentanyl seizures and deaths track together over time</a:t>
            </a:r>
            <a:r>
              <a:rPr lang="en-US" sz="1500" dirty="0">
                <a:latin typeface="Arial" panose="020B0604020202020204" pitchFamily="34" charset="0"/>
                <a:cs typeface="Arial" panose="020B0604020202020204" pitchFamily="34" charset="0"/>
              </a:rPr>
              <a:t>.</a:t>
            </a:r>
          </a:p>
          <a:p>
            <a:pPr marL="939800" lvl="1" indent="-342900">
              <a:buFont typeface="+mj-lt"/>
              <a:buAutoNum type="arabicPeriod"/>
            </a:pPr>
            <a:r>
              <a:rPr lang="en-US" sz="1500" dirty="0">
                <a:latin typeface="Arial" panose="020B0604020202020204" pitchFamily="34" charset="0"/>
                <a:cs typeface="Arial" panose="020B0604020202020204" pitchFamily="34" charset="0"/>
              </a:rPr>
              <a:t>Quantify the amount of variability in deaths that it explained by drug seizures and by fentanyl seizures. </a:t>
            </a:r>
            <a:r>
              <a:rPr lang="en-US" sz="1500" dirty="0">
                <a:solidFill>
                  <a:srgbClr val="FF0000"/>
                </a:solidFill>
                <a:latin typeface="Arial" panose="020B0604020202020204" pitchFamily="34" charset="0"/>
                <a:cs typeface="Arial" panose="020B0604020202020204" pitchFamily="34" charset="0"/>
              </a:rPr>
              <a:t>Seizures is a powerful predictor for deaths</a:t>
            </a:r>
            <a:r>
              <a:rPr lang="en-US" sz="1500" dirty="0">
                <a:latin typeface="Arial" panose="020B0604020202020204" pitchFamily="34" charset="0"/>
                <a:cs typeface="Arial" panose="020B0604020202020204" pitchFamily="34" charset="0"/>
              </a:rPr>
              <a:t>.</a:t>
            </a:r>
          </a:p>
          <a:p>
            <a:pPr marL="939800" lvl="1" indent="-342900">
              <a:buFont typeface="+mj-lt"/>
              <a:buAutoNum type="arabicPeriod"/>
            </a:pPr>
            <a:r>
              <a:rPr lang="en-US" sz="1500" dirty="0">
                <a:latin typeface="Arial" panose="020B0604020202020204" pitchFamily="34" charset="0"/>
                <a:cs typeface="Arial" panose="020B0604020202020204" pitchFamily="34" charset="0"/>
              </a:rPr>
              <a:t>Use </a:t>
            </a:r>
            <a:r>
              <a:rPr lang="en-US" sz="1500" dirty="0">
                <a:solidFill>
                  <a:srgbClr val="FF0000"/>
                </a:solidFill>
                <a:latin typeface="Arial" panose="020B0604020202020204" pitchFamily="34" charset="0"/>
                <a:cs typeface="Arial" panose="020B0604020202020204" pitchFamily="34" charset="0"/>
              </a:rPr>
              <a:t>time-series analysis </a:t>
            </a:r>
            <a:r>
              <a:rPr lang="en-US" sz="1500" dirty="0">
                <a:latin typeface="Arial" panose="020B0604020202020204" pitchFamily="34" charset="0"/>
                <a:cs typeface="Arial" panose="020B0604020202020204" pitchFamily="34" charset="0"/>
              </a:rPr>
              <a:t>to quantify lag between seizures and deaths.</a:t>
            </a:r>
          </a:p>
          <a:p>
            <a:pPr marL="939800" lvl="1" indent="-342900">
              <a:buFont typeface="+mj-lt"/>
              <a:buAutoNum type="arabicPeriod"/>
            </a:pPr>
            <a:r>
              <a:rPr lang="en-US" sz="1500" dirty="0">
                <a:latin typeface="Arial" panose="020B0604020202020204" pitchFamily="34" charset="0"/>
                <a:cs typeface="Arial" panose="020B0604020202020204" pitchFamily="34" charset="0"/>
              </a:rPr>
              <a:t>Low weight drug seizures are more likely to contain fentanyl than higher weight seizures. </a:t>
            </a:r>
            <a:r>
              <a:rPr lang="en-US" sz="1500" dirty="0">
                <a:solidFill>
                  <a:srgbClr val="FF0000"/>
                </a:solidFill>
                <a:latin typeface="Arial" panose="020B0604020202020204" pitchFamily="34" charset="0"/>
                <a:cs typeface="Arial" panose="020B0604020202020204" pitchFamily="34" charset="0"/>
              </a:rPr>
              <a:t>The weight variable adds predictive power</a:t>
            </a:r>
            <a:r>
              <a:rPr lang="en-US" sz="1500" dirty="0">
                <a:latin typeface="Arial" panose="020B0604020202020204" pitchFamily="34" charset="0"/>
                <a:cs typeface="Arial" panose="020B0604020202020204" pitchFamily="34" charset="0"/>
              </a:rPr>
              <a:t>.</a:t>
            </a:r>
          </a:p>
          <a:p>
            <a:pPr marL="939800" lvl="1" indent="-342900">
              <a:buFont typeface="+mj-lt"/>
              <a:buAutoNum type="arabicPeriod"/>
            </a:pPr>
            <a:r>
              <a:rPr lang="en-US" sz="1500" dirty="0">
                <a:latin typeface="Arial" panose="020B0604020202020204" pitchFamily="34" charset="0"/>
                <a:cs typeface="Arial" panose="020B0604020202020204" pitchFamily="34" charset="0"/>
              </a:rPr>
              <a:t>Fit an ARIMA model for deaths and seizures, then a </a:t>
            </a:r>
            <a:r>
              <a:rPr lang="en-US" sz="1500" dirty="0">
                <a:solidFill>
                  <a:srgbClr val="FF0000"/>
                </a:solidFill>
                <a:latin typeface="Arial" panose="020B0604020202020204" pitchFamily="34" charset="0"/>
                <a:cs typeface="Arial" panose="020B0604020202020204" pitchFamily="34" charset="0"/>
              </a:rPr>
              <a:t>general linear mixed model</a:t>
            </a:r>
            <a:r>
              <a:rPr lang="en-US" sz="1500" dirty="0">
                <a:latin typeface="Arial" panose="020B0604020202020204" pitchFamily="34" charset="0"/>
                <a:cs typeface="Arial" panose="020B0604020202020204" pitchFamily="34" charset="0"/>
              </a:rPr>
              <a:t>.</a:t>
            </a:r>
          </a:p>
          <a:p>
            <a:pPr marL="939800" lvl="1" indent="-342900">
              <a:buFont typeface="+mj-lt"/>
              <a:buAutoNum type="arabicPeriod"/>
            </a:pPr>
            <a:r>
              <a:rPr lang="en-US" sz="1500" dirty="0">
                <a:latin typeface="Arial" panose="020B0604020202020204" pitchFamily="34" charset="0"/>
                <a:cs typeface="Arial" panose="020B0604020202020204" pitchFamily="34" charset="0"/>
              </a:rPr>
              <a:t>Compare the efficacy of </a:t>
            </a:r>
            <a:r>
              <a:rPr lang="en-US" sz="1500" dirty="0">
                <a:solidFill>
                  <a:srgbClr val="FF0000"/>
                </a:solidFill>
                <a:latin typeface="Arial" panose="020B0604020202020204" pitchFamily="34" charset="0"/>
                <a:cs typeface="Arial" panose="020B0604020202020204" pitchFamily="34" charset="0"/>
              </a:rPr>
              <a:t>different types of law enforcement</a:t>
            </a:r>
            <a:r>
              <a:rPr lang="en-US" sz="1500" dirty="0">
                <a:latin typeface="Arial" panose="020B0604020202020204" pitchFamily="34" charset="0"/>
                <a:cs typeface="Arial" panose="020B0604020202020204" pitchFamily="34" charset="0"/>
              </a:rPr>
              <a:t>, including national law enforcement (FBI/DEA), drug task forces, and local police and sheriff’s departments</a:t>
            </a:r>
          </a:p>
        </p:txBody>
      </p:sp>
    </p:spTree>
    <p:extLst>
      <p:ext uri="{BB962C8B-B14F-4D97-AF65-F5344CB8AC3E}">
        <p14:creationId xmlns:p14="http://schemas.microsoft.com/office/powerpoint/2010/main" val="3749427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F30202-C122-2A47-9DD2-31B052557B64}"/>
              </a:ext>
            </a:extLst>
          </p:cNvPr>
          <p:cNvPicPr>
            <a:picLocks noChangeAspect="1"/>
          </p:cNvPicPr>
          <p:nvPr/>
        </p:nvPicPr>
        <p:blipFill>
          <a:blip r:embed="rId3"/>
          <a:stretch>
            <a:fillRect/>
          </a:stretch>
        </p:blipFill>
        <p:spPr>
          <a:xfrm>
            <a:off x="394050" y="0"/>
            <a:ext cx="8355899" cy="5143500"/>
          </a:xfrm>
          <a:prstGeom prst="rect">
            <a:avLst/>
          </a:prstGeom>
        </p:spPr>
      </p:pic>
      <p:sp>
        <p:nvSpPr>
          <p:cNvPr id="2" name="TextBox 1">
            <a:extLst>
              <a:ext uri="{FF2B5EF4-FFF2-40B4-BE49-F238E27FC236}">
                <a16:creationId xmlns:a16="http://schemas.microsoft.com/office/drawing/2014/main" id="{118023F2-5C29-F543-B7CB-CC885DC32522}"/>
              </a:ext>
            </a:extLst>
          </p:cNvPr>
          <p:cNvSpPr txBox="1"/>
          <p:nvPr/>
        </p:nvSpPr>
        <p:spPr>
          <a:xfrm>
            <a:off x="110532" y="4712677"/>
            <a:ext cx="3456633" cy="338554"/>
          </a:xfrm>
          <a:prstGeom prst="rect">
            <a:avLst/>
          </a:prstGeom>
          <a:noFill/>
        </p:spPr>
        <p:txBody>
          <a:bodyPr wrap="square" rtlCol="0">
            <a:spAutoFit/>
          </a:bodyPr>
          <a:lstStyle/>
          <a:p>
            <a:r>
              <a:rPr lang="en-US" sz="1600" dirty="0">
                <a:solidFill>
                  <a:srgbClr val="FF0000"/>
                </a:solidFill>
              </a:rPr>
              <a:t>Note: Each data point is a month.</a:t>
            </a:r>
          </a:p>
        </p:txBody>
      </p:sp>
    </p:spTree>
    <p:extLst>
      <p:ext uri="{BB962C8B-B14F-4D97-AF65-F5344CB8AC3E}">
        <p14:creationId xmlns:p14="http://schemas.microsoft.com/office/powerpoint/2010/main" val="4272839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56C90D-CB60-AB49-9A0E-86C853D41569}"/>
              </a:ext>
            </a:extLst>
          </p:cNvPr>
          <p:cNvPicPr>
            <a:picLocks noChangeAspect="1"/>
          </p:cNvPicPr>
          <p:nvPr/>
        </p:nvPicPr>
        <p:blipFill>
          <a:blip r:embed="rId3"/>
          <a:stretch>
            <a:fillRect/>
          </a:stretch>
        </p:blipFill>
        <p:spPr>
          <a:xfrm>
            <a:off x="2313303" y="0"/>
            <a:ext cx="4517393" cy="5143500"/>
          </a:xfrm>
          <a:prstGeom prst="rect">
            <a:avLst/>
          </a:prstGeom>
        </p:spPr>
      </p:pic>
    </p:spTree>
    <p:extLst>
      <p:ext uri="{BB962C8B-B14F-4D97-AF65-F5344CB8AC3E}">
        <p14:creationId xmlns:p14="http://schemas.microsoft.com/office/powerpoint/2010/main" val="2940264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130049-57EA-499B-A2DA-DF72F57D8C9B}"/>
              </a:ext>
            </a:extLst>
          </p:cNvPr>
          <p:cNvSpPr>
            <a:spLocks noGrp="1"/>
          </p:cNvSpPr>
          <p:nvPr>
            <p:ph idx="1"/>
          </p:nvPr>
        </p:nvSpPr>
        <p:spPr>
          <a:xfrm>
            <a:off x="301336" y="322118"/>
            <a:ext cx="8214014" cy="4310604"/>
          </a:xfrm>
        </p:spPr>
        <p:txBody>
          <a:bodyPr>
            <a:noAutofit/>
          </a:bodyPr>
          <a:lstStyle/>
          <a:p>
            <a:pPr marL="114300" indent="0">
              <a:buNone/>
            </a:pPr>
            <a:r>
              <a:rPr lang="en-US" sz="1600" dirty="0">
                <a:latin typeface="Arial" panose="020B0604020202020204" pitchFamily="34" charset="0"/>
                <a:cs typeface="Arial" panose="020B0604020202020204" pitchFamily="34" charset="0"/>
              </a:rPr>
              <a:t>Plan for today: </a:t>
            </a:r>
          </a:p>
          <a:p>
            <a:r>
              <a:rPr lang="en-US" sz="1600" dirty="0">
                <a:solidFill>
                  <a:srgbClr val="FF0000"/>
                </a:solidFill>
                <a:latin typeface="Arial" panose="020B0604020202020204" pitchFamily="34" charset="0"/>
                <a:cs typeface="Arial" panose="020B0604020202020204" pitchFamily="34" charset="0"/>
              </a:rPr>
              <a:t>Overdose Deaths </a:t>
            </a:r>
            <a:r>
              <a:rPr lang="en-US" sz="1600" dirty="0">
                <a:latin typeface="Arial" panose="020B0604020202020204" pitchFamily="34" charset="0"/>
                <a:cs typeface="Arial" panose="020B0604020202020204" pitchFamily="34" charset="0"/>
              </a:rPr>
              <a:t>in Ohio and USA</a:t>
            </a:r>
          </a:p>
          <a:p>
            <a:pPr lvl="1">
              <a:lnSpc>
                <a:spcPct val="110000"/>
              </a:lnSpc>
              <a:spcBef>
                <a:spcPts val="600"/>
              </a:spcBef>
            </a:pPr>
            <a:r>
              <a:rPr lang="en-US" sz="1600" dirty="0">
                <a:latin typeface="Arial" panose="020B0604020202020204" pitchFamily="34" charset="0"/>
                <a:cs typeface="Arial" panose="020B0604020202020204" pitchFamily="34" charset="0"/>
              </a:rPr>
              <a:t>History = Triple Wave Epidemic: Pills, Heroin, Fentanyl.</a:t>
            </a:r>
          </a:p>
          <a:p>
            <a:pPr lvl="1">
              <a:lnSpc>
                <a:spcPct val="110000"/>
              </a:lnSpc>
              <a:spcBef>
                <a:spcPts val="600"/>
              </a:spcBef>
            </a:pPr>
            <a:r>
              <a:rPr lang="en-US" sz="1600" dirty="0">
                <a:latin typeface="Arial" panose="020B0604020202020204" pitchFamily="34" charset="0"/>
                <a:cs typeface="Arial" panose="020B0604020202020204" pitchFamily="34" charset="0"/>
              </a:rPr>
              <a:t>Iron Law of Prohibition. Efforts of Harm Reduction Ohio.</a:t>
            </a:r>
          </a:p>
          <a:p>
            <a:r>
              <a:rPr lang="en-US" sz="1600" dirty="0">
                <a:solidFill>
                  <a:srgbClr val="FF0000"/>
                </a:solidFill>
                <a:latin typeface="Arial" panose="020B0604020202020204" pitchFamily="34" charset="0"/>
                <a:cs typeface="Arial" panose="020B0604020202020204" pitchFamily="34" charset="0"/>
              </a:rPr>
              <a:t>Police Seizures of Drugs</a:t>
            </a:r>
            <a:r>
              <a:rPr lang="en-US" sz="1600" dirty="0">
                <a:latin typeface="Arial" panose="020B0604020202020204" pitchFamily="34" charset="0"/>
                <a:cs typeface="Arial" panose="020B0604020202020204" pitchFamily="34" charset="0"/>
              </a:rPr>
              <a:t> (BCI)</a:t>
            </a:r>
          </a:p>
          <a:p>
            <a:pPr lvl="1">
              <a:spcBef>
                <a:spcPts val="600"/>
              </a:spcBef>
            </a:pPr>
            <a:r>
              <a:rPr lang="en-US" sz="1600" dirty="0">
                <a:latin typeface="Arial" panose="020B0604020202020204" pitchFamily="34" charset="0"/>
                <a:cs typeface="Arial" panose="020B0604020202020204" pitchFamily="34" charset="0"/>
              </a:rPr>
              <a:t>130,000 drug seizures in 2014-2018: types of drugs seized, weight, county, date, name of the law enforcement department.</a:t>
            </a:r>
          </a:p>
          <a:p>
            <a:r>
              <a:rPr lang="en-US" sz="1600" dirty="0">
                <a:solidFill>
                  <a:srgbClr val="FF0000"/>
                </a:solidFill>
                <a:latin typeface="Arial" panose="020B0604020202020204" pitchFamily="34" charset="0"/>
                <a:cs typeface="Arial" panose="020B0604020202020204" pitchFamily="34" charset="0"/>
              </a:rPr>
              <a:t>Ohio SUDORS Data: Unintentional Overdose</a:t>
            </a:r>
          </a:p>
          <a:p>
            <a:pPr lvl="1">
              <a:spcBef>
                <a:spcPts val="600"/>
              </a:spcBef>
            </a:pPr>
            <a:r>
              <a:rPr lang="en-US" sz="1600" dirty="0">
                <a:latin typeface="Arial" panose="020B0604020202020204" pitchFamily="34" charset="0"/>
                <a:cs typeface="Arial" panose="020B0604020202020204" pitchFamily="34" charset="0"/>
              </a:rPr>
              <a:t>9,300 individuals who died of drug overdose, 750 attributes for each: demographics, mental health/substance abuse history, personal problems, bystanders, Naloxone, polysubstance abuse, etc.</a:t>
            </a:r>
          </a:p>
          <a:p>
            <a:pPr lvl="1">
              <a:spcBef>
                <a:spcPts val="600"/>
              </a:spcBef>
            </a:pPr>
            <a:r>
              <a:rPr lang="en-US" sz="1600" dirty="0">
                <a:latin typeface="Arial" panose="020B0604020202020204" pitchFamily="34" charset="0"/>
                <a:cs typeface="Arial" panose="020B0604020202020204" pitchFamily="34" charset="0"/>
              </a:rPr>
              <a:t>This study includes data provided by the Ohio Department of Health, which should not be considered an endorsement of this study or its conclusions.</a:t>
            </a:r>
          </a:p>
        </p:txBody>
      </p:sp>
    </p:spTree>
    <p:extLst>
      <p:ext uri="{BB962C8B-B14F-4D97-AF65-F5344CB8AC3E}">
        <p14:creationId xmlns:p14="http://schemas.microsoft.com/office/powerpoint/2010/main" val="1153457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8B48CC-42B3-CE46-AD89-589CC8737409}"/>
              </a:ext>
            </a:extLst>
          </p:cNvPr>
          <p:cNvPicPr>
            <a:picLocks noChangeAspect="1"/>
          </p:cNvPicPr>
          <p:nvPr/>
        </p:nvPicPr>
        <p:blipFill>
          <a:blip r:embed="rId3"/>
          <a:stretch>
            <a:fillRect/>
          </a:stretch>
        </p:blipFill>
        <p:spPr>
          <a:xfrm>
            <a:off x="0" y="254711"/>
            <a:ext cx="9144000" cy="3749823"/>
          </a:xfrm>
          <a:prstGeom prst="rect">
            <a:avLst/>
          </a:prstGeom>
        </p:spPr>
      </p:pic>
      <p:sp>
        <p:nvSpPr>
          <p:cNvPr id="2" name="TextBox 1">
            <a:extLst>
              <a:ext uri="{FF2B5EF4-FFF2-40B4-BE49-F238E27FC236}">
                <a16:creationId xmlns:a16="http://schemas.microsoft.com/office/drawing/2014/main" id="{A83C6733-851F-2348-9369-017401A18994}"/>
              </a:ext>
            </a:extLst>
          </p:cNvPr>
          <p:cNvSpPr txBox="1"/>
          <p:nvPr/>
        </p:nvSpPr>
        <p:spPr>
          <a:xfrm>
            <a:off x="351692" y="4310743"/>
            <a:ext cx="7375490" cy="461665"/>
          </a:xfrm>
          <a:prstGeom prst="rect">
            <a:avLst/>
          </a:prstGeom>
          <a:noFill/>
        </p:spPr>
        <p:txBody>
          <a:bodyPr wrap="square" rtlCol="0">
            <a:spAutoFit/>
          </a:bodyPr>
          <a:lstStyle/>
          <a:p>
            <a:r>
              <a:rPr lang="en-US" sz="2400" dirty="0"/>
              <a:t>Seizure data tracks with death data.</a:t>
            </a:r>
          </a:p>
        </p:txBody>
      </p:sp>
    </p:spTree>
    <p:extLst>
      <p:ext uri="{BB962C8B-B14F-4D97-AF65-F5344CB8AC3E}">
        <p14:creationId xmlns:p14="http://schemas.microsoft.com/office/powerpoint/2010/main" val="530837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36A069-C47C-1E47-8E40-CDE14AFDC29E}"/>
              </a:ext>
            </a:extLst>
          </p:cNvPr>
          <p:cNvPicPr>
            <a:picLocks noChangeAspect="1"/>
          </p:cNvPicPr>
          <p:nvPr/>
        </p:nvPicPr>
        <p:blipFill rotWithShape="1">
          <a:blip r:embed="rId3"/>
          <a:srcRect r="50000"/>
          <a:stretch/>
        </p:blipFill>
        <p:spPr>
          <a:xfrm>
            <a:off x="0" y="1158784"/>
            <a:ext cx="4572000" cy="3870960"/>
          </a:xfrm>
          <a:prstGeom prst="rect">
            <a:avLst/>
          </a:prstGeom>
        </p:spPr>
      </p:pic>
      <p:sp>
        <p:nvSpPr>
          <p:cNvPr id="4" name="TextBox 3">
            <a:extLst>
              <a:ext uri="{FF2B5EF4-FFF2-40B4-BE49-F238E27FC236}">
                <a16:creationId xmlns:a16="http://schemas.microsoft.com/office/drawing/2014/main" id="{12FFA9EC-8D24-8F47-9C24-7DBAAFE0673E}"/>
              </a:ext>
            </a:extLst>
          </p:cNvPr>
          <p:cNvSpPr txBox="1"/>
          <p:nvPr/>
        </p:nvSpPr>
        <p:spPr>
          <a:xfrm>
            <a:off x="633046" y="450898"/>
            <a:ext cx="8350181" cy="707886"/>
          </a:xfrm>
          <a:prstGeom prst="rect">
            <a:avLst/>
          </a:prstGeom>
          <a:noFill/>
        </p:spPr>
        <p:txBody>
          <a:bodyPr wrap="square" rtlCol="0">
            <a:spAutoFit/>
          </a:bodyPr>
          <a:lstStyle/>
          <a:p>
            <a:r>
              <a:rPr lang="en-US" sz="2000" dirty="0"/>
              <a:t>A natural question: are police seizures lagging behind deaths? </a:t>
            </a:r>
          </a:p>
          <a:p>
            <a:r>
              <a:rPr lang="en-US" sz="2000" dirty="0">
                <a:solidFill>
                  <a:srgbClr val="FF0000"/>
                </a:solidFill>
              </a:rPr>
              <a:t>Cross-correlation function</a:t>
            </a:r>
            <a:r>
              <a:rPr lang="en-US" sz="2000" dirty="0"/>
              <a:t> (CCF) shows highest correlation is at lag 0.</a:t>
            </a:r>
          </a:p>
        </p:txBody>
      </p:sp>
      <p:sp>
        <p:nvSpPr>
          <p:cNvPr id="2" name="TextBox 1">
            <a:extLst>
              <a:ext uri="{FF2B5EF4-FFF2-40B4-BE49-F238E27FC236}">
                <a16:creationId xmlns:a16="http://schemas.microsoft.com/office/drawing/2014/main" id="{4B1C379E-64CF-F80C-E40C-A34092FAA4F7}"/>
              </a:ext>
            </a:extLst>
          </p:cNvPr>
          <p:cNvSpPr txBox="1"/>
          <p:nvPr/>
        </p:nvSpPr>
        <p:spPr>
          <a:xfrm>
            <a:off x="4572000" y="1282567"/>
            <a:ext cx="4411226" cy="3170099"/>
          </a:xfrm>
          <a:prstGeom prst="rect">
            <a:avLst/>
          </a:prstGeom>
          <a:noFill/>
        </p:spPr>
        <p:txBody>
          <a:bodyPr wrap="square" rtlCol="0">
            <a:spAutoFit/>
          </a:bodyPr>
          <a:lstStyle/>
          <a:p>
            <a:r>
              <a:rPr lang="en-US" sz="2000" dirty="0"/>
              <a:t>For every integer, h, the CCF at h is the correlation between: </a:t>
            </a:r>
          </a:p>
          <a:p>
            <a:r>
              <a:rPr lang="en-US" sz="2000" dirty="0" err="1">
                <a:solidFill>
                  <a:srgbClr val="FF0000"/>
                </a:solidFill>
              </a:rPr>
              <a:t>x</a:t>
            </a:r>
            <a:r>
              <a:rPr lang="en-US" sz="2000" baseline="-25000" dirty="0" err="1">
                <a:solidFill>
                  <a:srgbClr val="FF0000"/>
                </a:solidFill>
              </a:rPr>
              <a:t>t</a:t>
            </a:r>
            <a:r>
              <a:rPr lang="en-US" sz="2000" dirty="0">
                <a:solidFill>
                  <a:srgbClr val="FF0000"/>
                </a:solidFill>
              </a:rPr>
              <a:t> = fentanyl seizures at time t</a:t>
            </a:r>
            <a:r>
              <a:rPr lang="en-US" sz="2000" dirty="0"/>
              <a:t>, and the shifted time series </a:t>
            </a:r>
          </a:p>
          <a:p>
            <a:r>
              <a:rPr lang="en-US" sz="2000" dirty="0" err="1">
                <a:solidFill>
                  <a:srgbClr val="FF0000"/>
                </a:solidFill>
              </a:rPr>
              <a:t>y</a:t>
            </a:r>
            <a:r>
              <a:rPr lang="en-US" sz="2000" baseline="-25000" dirty="0" err="1">
                <a:solidFill>
                  <a:srgbClr val="FF0000"/>
                </a:solidFill>
              </a:rPr>
              <a:t>t</a:t>
            </a:r>
            <a:r>
              <a:rPr lang="en-US" sz="2000" baseline="-25000" dirty="0">
                <a:solidFill>
                  <a:srgbClr val="FF0000"/>
                </a:solidFill>
              </a:rPr>
              <a:t>-h</a:t>
            </a:r>
            <a:r>
              <a:rPr lang="en-US" sz="2000" dirty="0">
                <a:solidFill>
                  <a:srgbClr val="FF0000"/>
                </a:solidFill>
              </a:rPr>
              <a:t> = deaths h months ago</a:t>
            </a:r>
            <a:r>
              <a:rPr lang="en-US" sz="2000" dirty="0"/>
              <a:t>, </a:t>
            </a:r>
          </a:p>
          <a:p>
            <a:r>
              <a:rPr lang="en-US" sz="2000" dirty="0"/>
              <a:t>after both are pre-whitened.</a:t>
            </a:r>
          </a:p>
          <a:p>
            <a:endParaRPr lang="en-US" sz="2000" dirty="0"/>
          </a:p>
          <a:p>
            <a:r>
              <a:rPr lang="en-US" sz="2000" dirty="0"/>
              <a:t>Here, the only statistically significant cross-correlation is h = 0. </a:t>
            </a:r>
            <a:r>
              <a:rPr lang="en-US" sz="2000" dirty="0">
                <a:solidFill>
                  <a:srgbClr val="FF0000"/>
                </a:solidFill>
              </a:rPr>
              <a:t>There is no lag between seizures and deaths</a:t>
            </a:r>
            <a:r>
              <a:rPr lang="en-US" sz="2000" dirty="0"/>
              <a:t>.</a:t>
            </a:r>
          </a:p>
        </p:txBody>
      </p:sp>
    </p:spTree>
    <p:extLst>
      <p:ext uri="{BB962C8B-B14F-4D97-AF65-F5344CB8AC3E}">
        <p14:creationId xmlns:p14="http://schemas.microsoft.com/office/powerpoint/2010/main" val="3061267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95EF84-B896-DE4C-A5E6-F6B6A56B8B7E}"/>
              </a:ext>
            </a:extLst>
          </p:cNvPr>
          <p:cNvPicPr>
            <a:picLocks noChangeAspect="1"/>
          </p:cNvPicPr>
          <p:nvPr/>
        </p:nvPicPr>
        <p:blipFill>
          <a:blip r:embed="rId3"/>
          <a:stretch>
            <a:fillRect/>
          </a:stretch>
        </p:blipFill>
        <p:spPr>
          <a:xfrm>
            <a:off x="0" y="5870"/>
            <a:ext cx="9144000" cy="5131760"/>
          </a:xfrm>
          <a:prstGeom prst="rect">
            <a:avLst/>
          </a:prstGeom>
        </p:spPr>
      </p:pic>
    </p:spTree>
    <p:extLst>
      <p:ext uri="{BB962C8B-B14F-4D97-AF65-F5344CB8AC3E}">
        <p14:creationId xmlns:p14="http://schemas.microsoft.com/office/powerpoint/2010/main" val="1958917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45B82C5-B560-D240-8452-8DD20C404373}"/>
              </a:ext>
            </a:extLst>
          </p:cNvPr>
          <p:cNvPicPr>
            <a:picLocks noGrp="1" noChangeAspect="1"/>
          </p:cNvPicPr>
          <p:nvPr>
            <p:ph idx="1"/>
          </p:nvPr>
        </p:nvPicPr>
        <p:blipFill>
          <a:blip r:embed="rId3"/>
          <a:stretch>
            <a:fillRect/>
          </a:stretch>
        </p:blipFill>
        <p:spPr>
          <a:xfrm>
            <a:off x="138231" y="117712"/>
            <a:ext cx="7997583" cy="4451114"/>
          </a:xfrm>
        </p:spPr>
      </p:pic>
    </p:spTree>
    <p:extLst>
      <p:ext uri="{BB962C8B-B14F-4D97-AF65-F5344CB8AC3E}">
        <p14:creationId xmlns:p14="http://schemas.microsoft.com/office/powerpoint/2010/main" val="2904682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72BDE3-5EBF-C043-801D-39A4EB9C8A74}"/>
              </a:ext>
            </a:extLst>
          </p:cNvPr>
          <p:cNvPicPr>
            <a:picLocks noChangeAspect="1"/>
          </p:cNvPicPr>
          <p:nvPr/>
        </p:nvPicPr>
        <p:blipFill>
          <a:blip r:embed="rId3"/>
          <a:stretch>
            <a:fillRect/>
          </a:stretch>
        </p:blipFill>
        <p:spPr>
          <a:xfrm>
            <a:off x="0" y="4947"/>
            <a:ext cx="9144000" cy="5133606"/>
          </a:xfrm>
          <a:prstGeom prst="rect">
            <a:avLst/>
          </a:prstGeom>
        </p:spPr>
      </p:pic>
    </p:spTree>
    <p:extLst>
      <p:ext uri="{BB962C8B-B14F-4D97-AF65-F5344CB8AC3E}">
        <p14:creationId xmlns:p14="http://schemas.microsoft.com/office/powerpoint/2010/main" val="25577939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7F233F-B3A6-E141-B1F4-F6310322A762}"/>
              </a:ext>
            </a:extLst>
          </p:cNvPr>
          <p:cNvPicPr>
            <a:picLocks noChangeAspect="1"/>
          </p:cNvPicPr>
          <p:nvPr/>
        </p:nvPicPr>
        <p:blipFill>
          <a:blip r:embed="rId3"/>
          <a:stretch>
            <a:fillRect/>
          </a:stretch>
        </p:blipFill>
        <p:spPr>
          <a:xfrm>
            <a:off x="319087" y="0"/>
            <a:ext cx="8505825" cy="5143500"/>
          </a:xfrm>
          <a:prstGeom prst="rect">
            <a:avLst/>
          </a:prstGeom>
        </p:spPr>
      </p:pic>
    </p:spTree>
    <p:extLst>
      <p:ext uri="{BB962C8B-B14F-4D97-AF65-F5344CB8AC3E}">
        <p14:creationId xmlns:p14="http://schemas.microsoft.com/office/powerpoint/2010/main" val="1338563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089A98-B0B5-2745-8323-E370D12AC3EC}"/>
              </a:ext>
            </a:extLst>
          </p:cNvPr>
          <p:cNvPicPr>
            <a:picLocks noChangeAspect="1"/>
          </p:cNvPicPr>
          <p:nvPr/>
        </p:nvPicPr>
        <p:blipFill>
          <a:blip r:embed="rId3"/>
          <a:stretch>
            <a:fillRect/>
          </a:stretch>
        </p:blipFill>
        <p:spPr>
          <a:xfrm>
            <a:off x="0" y="405862"/>
            <a:ext cx="9144000" cy="4331776"/>
          </a:xfrm>
          <a:prstGeom prst="rect">
            <a:avLst/>
          </a:prstGeom>
        </p:spPr>
      </p:pic>
    </p:spTree>
    <p:extLst>
      <p:ext uri="{BB962C8B-B14F-4D97-AF65-F5344CB8AC3E}">
        <p14:creationId xmlns:p14="http://schemas.microsoft.com/office/powerpoint/2010/main" val="3723689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4827985-7AB7-2148-AA25-620530B431A7}"/>
              </a:ext>
            </a:extLst>
          </p:cNvPr>
          <p:cNvSpPr>
            <a:spLocks noGrp="1"/>
          </p:cNvSpPr>
          <p:nvPr>
            <p:ph idx="1"/>
          </p:nvPr>
        </p:nvSpPr>
        <p:spPr>
          <a:xfrm>
            <a:off x="301336" y="322118"/>
            <a:ext cx="8214014" cy="4310604"/>
          </a:xfrm>
        </p:spPr>
        <p:txBody>
          <a:bodyPr>
            <a:noAutofit/>
          </a:bodyPr>
          <a:lstStyle/>
          <a:p>
            <a:pPr marL="114300" indent="0">
              <a:buNone/>
            </a:pPr>
            <a:r>
              <a:rPr lang="en-US" sz="1500" dirty="0">
                <a:latin typeface="Arial" panose="020B0604020202020204" pitchFamily="34" charset="0"/>
                <a:cs typeface="Arial" panose="020B0604020202020204" pitchFamily="34" charset="0"/>
              </a:rPr>
              <a:t>Analyzing BCI dataset alongside Ohio Dept of Health (ODH) Mortality data. Plan:</a:t>
            </a:r>
          </a:p>
          <a:p>
            <a:pPr marL="939800" lvl="1" indent="-342900">
              <a:buFont typeface="+mj-lt"/>
              <a:buAutoNum type="arabicPeriod"/>
            </a:pPr>
            <a:r>
              <a:rPr lang="en-US" sz="1500" dirty="0">
                <a:solidFill>
                  <a:schemeClr val="bg1">
                    <a:lumMod val="65000"/>
                  </a:schemeClr>
                </a:solidFill>
                <a:latin typeface="Arial" panose="020B0604020202020204" pitchFamily="34" charset="0"/>
                <a:cs typeface="Arial" panose="020B0604020202020204" pitchFamily="34" charset="0"/>
              </a:rPr>
              <a:t>Exploratory: Fentanyl seizures and deaths track together over time.</a:t>
            </a:r>
          </a:p>
          <a:p>
            <a:pPr marL="939800" lvl="1" indent="-342900">
              <a:buFont typeface="+mj-lt"/>
              <a:buAutoNum type="arabicPeriod"/>
            </a:pPr>
            <a:r>
              <a:rPr lang="en-US" sz="1500" dirty="0">
                <a:solidFill>
                  <a:schemeClr val="bg1">
                    <a:lumMod val="65000"/>
                  </a:schemeClr>
                </a:solidFill>
                <a:latin typeface="Arial" panose="020B0604020202020204" pitchFamily="34" charset="0"/>
                <a:cs typeface="Arial" panose="020B0604020202020204" pitchFamily="34" charset="0"/>
              </a:rPr>
              <a:t>Quantify the amount of variability in deaths that it explained by drug seizures and by fentanyl seizures. Seizures is a powerful predictor for deaths.</a:t>
            </a:r>
          </a:p>
          <a:p>
            <a:pPr marL="939800" lvl="1" indent="-342900">
              <a:buFont typeface="+mj-lt"/>
              <a:buAutoNum type="arabicPeriod"/>
            </a:pPr>
            <a:r>
              <a:rPr lang="en-US" sz="1500" dirty="0">
                <a:solidFill>
                  <a:schemeClr val="bg1">
                    <a:lumMod val="65000"/>
                  </a:schemeClr>
                </a:solidFill>
                <a:latin typeface="Arial" panose="020B0604020202020204" pitchFamily="34" charset="0"/>
                <a:cs typeface="Arial" panose="020B0604020202020204" pitchFamily="34" charset="0"/>
              </a:rPr>
              <a:t>Use time-series analysis to quantify lag between seizures and deaths.</a:t>
            </a:r>
          </a:p>
          <a:p>
            <a:pPr marL="939800" lvl="1" indent="-342900">
              <a:buFont typeface="+mj-lt"/>
              <a:buAutoNum type="arabicPeriod"/>
            </a:pPr>
            <a:r>
              <a:rPr lang="en-US" sz="1500" dirty="0">
                <a:latin typeface="Arial" panose="020B0604020202020204" pitchFamily="34" charset="0"/>
                <a:cs typeface="Arial" panose="020B0604020202020204" pitchFamily="34" charset="0"/>
              </a:rPr>
              <a:t>Low weight drug seizures are more likely to contain fentanyl than higher weight seizures. </a:t>
            </a:r>
            <a:r>
              <a:rPr lang="en-US" sz="1500" dirty="0">
                <a:solidFill>
                  <a:srgbClr val="FF0000"/>
                </a:solidFill>
                <a:latin typeface="Arial" panose="020B0604020202020204" pitchFamily="34" charset="0"/>
                <a:cs typeface="Arial" panose="020B0604020202020204" pitchFamily="34" charset="0"/>
              </a:rPr>
              <a:t>The weight variable adds predictive power</a:t>
            </a:r>
            <a:r>
              <a:rPr lang="en-US" sz="1500" dirty="0">
                <a:latin typeface="Arial" panose="020B0604020202020204" pitchFamily="34" charset="0"/>
                <a:cs typeface="Arial" panose="020B0604020202020204" pitchFamily="34" charset="0"/>
              </a:rPr>
              <a:t>.</a:t>
            </a:r>
          </a:p>
          <a:p>
            <a:pPr marL="939800" lvl="1" indent="-342900">
              <a:buFont typeface="+mj-lt"/>
              <a:buAutoNum type="arabicPeriod"/>
            </a:pPr>
            <a:r>
              <a:rPr lang="en-US" sz="1500" dirty="0">
                <a:latin typeface="Arial" panose="020B0604020202020204" pitchFamily="34" charset="0"/>
                <a:cs typeface="Arial" panose="020B0604020202020204" pitchFamily="34" charset="0"/>
              </a:rPr>
              <a:t>Fit an ARIMA model for deaths and seizures, then a </a:t>
            </a:r>
            <a:r>
              <a:rPr lang="en-US" sz="1500" dirty="0">
                <a:solidFill>
                  <a:srgbClr val="FF0000"/>
                </a:solidFill>
                <a:latin typeface="Arial" panose="020B0604020202020204" pitchFamily="34" charset="0"/>
                <a:cs typeface="Arial" panose="020B0604020202020204" pitchFamily="34" charset="0"/>
              </a:rPr>
              <a:t>general linear mixed model</a:t>
            </a:r>
            <a:r>
              <a:rPr lang="en-US" sz="1500" dirty="0">
                <a:latin typeface="Arial" panose="020B0604020202020204" pitchFamily="34" charset="0"/>
                <a:cs typeface="Arial" panose="020B0604020202020204" pitchFamily="34" charset="0"/>
              </a:rPr>
              <a:t>.</a:t>
            </a:r>
          </a:p>
          <a:p>
            <a:pPr marL="939800" lvl="1" indent="-342900">
              <a:buFont typeface="+mj-lt"/>
              <a:buAutoNum type="arabicPeriod"/>
            </a:pPr>
            <a:r>
              <a:rPr lang="en-US" sz="1500" dirty="0">
                <a:latin typeface="Arial" panose="020B0604020202020204" pitchFamily="34" charset="0"/>
                <a:cs typeface="Arial" panose="020B0604020202020204" pitchFamily="34" charset="0"/>
              </a:rPr>
              <a:t>Compare the efficacy of </a:t>
            </a:r>
            <a:r>
              <a:rPr lang="en-US" sz="1500" dirty="0">
                <a:solidFill>
                  <a:srgbClr val="FF0000"/>
                </a:solidFill>
                <a:latin typeface="Arial" panose="020B0604020202020204" pitchFamily="34" charset="0"/>
                <a:cs typeface="Arial" panose="020B0604020202020204" pitchFamily="34" charset="0"/>
              </a:rPr>
              <a:t>different types of law enforcement</a:t>
            </a:r>
            <a:r>
              <a:rPr lang="en-US" sz="1500" dirty="0">
                <a:latin typeface="Arial" panose="020B0604020202020204" pitchFamily="34" charset="0"/>
                <a:cs typeface="Arial" panose="020B0604020202020204" pitchFamily="34" charset="0"/>
              </a:rPr>
              <a:t>, including national law enforcement (FBI/DEA), drug task forces, and local police and sheriff’s departments</a:t>
            </a:r>
          </a:p>
        </p:txBody>
      </p:sp>
    </p:spTree>
    <p:extLst>
      <p:ext uri="{BB962C8B-B14F-4D97-AF65-F5344CB8AC3E}">
        <p14:creationId xmlns:p14="http://schemas.microsoft.com/office/powerpoint/2010/main" val="612855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C31365-5D3C-7640-8974-20253602F0F4}"/>
              </a:ext>
            </a:extLst>
          </p:cNvPr>
          <p:cNvPicPr>
            <a:picLocks noChangeAspect="1"/>
          </p:cNvPicPr>
          <p:nvPr/>
        </p:nvPicPr>
        <p:blipFill>
          <a:blip r:embed="rId3"/>
          <a:stretch>
            <a:fillRect/>
          </a:stretch>
        </p:blipFill>
        <p:spPr>
          <a:xfrm>
            <a:off x="706454" y="0"/>
            <a:ext cx="7731092" cy="5143500"/>
          </a:xfrm>
          <a:prstGeom prst="rect">
            <a:avLst/>
          </a:prstGeom>
        </p:spPr>
      </p:pic>
    </p:spTree>
    <p:extLst>
      <p:ext uri="{BB962C8B-B14F-4D97-AF65-F5344CB8AC3E}">
        <p14:creationId xmlns:p14="http://schemas.microsoft.com/office/powerpoint/2010/main" val="462617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D6BC3-F1E3-D943-A271-6CDAC8D3F4F7}"/>
              </a:ext>
            </a:extLst>
          </p:cNvPr>
          <p:cNvPicPr>
            <a:picLocks noChangeAspect="1"/>
          </p:cNvPicPr>
          <p:nvPr/>
        </p:nvPicPr>
        <p:blipFill>
          <a:blip r:embed="rId3"/>
          <a:stretch>
            <a:fillRect/>
          </a:stretch>
        </p:blipFill>
        <p:spPr>
          <a:xfrm>
            <a:off x="1147796" y="0"/>
            <a:ext cx="6848408" cy="5143500"/>
          </a:xfrm>
          <a:prstGeom prst="rect">
            <a:avLst/>
          </a:prstGeom>
        </p:spPr>
      </p:pic>
    </p:spTree>
    <p:extLst>
      <p:ext uri="{BB962C8B-B14F-4D97-AF65-F5344CB8AC3E}">
        <p14:creationId xmlns:p14="http://schemas.microsoft.com/office/powerpoint/2010/main" val="1618149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130049-57EA-499B-A2DA-DF72F57D8C9B}"/>
              </a:ext>
            </a:extLst>
          </p:cNvPr>
          <p:cNvSpPr>
            <a:spLocks noGrp="1"/>
          </p:cNvSpPr>
          <p:nvPr>
            <p:ph idx="1"/>
          </p:nvPr>
        </p:nvSpPr>
        <p:spPr>
          <a:xfrm>
            <a:off x="301336" y="322118"/>
            <a:ext cx="8214014" cy="4310604"/>
          </a:xfrm>
        </p:spPr>
        <p:txBody>
          <a:bodyPr>
            <a:normAutofit/>
          </a:bodyPr>
          <a:lstStyle/>
          <a:p>
            <a:pPr marL="114300" indent="0">
              <a:buNone/>
            </a:pPr>
            <a:r>
              <a:rPr lang="en-US" dirty="0">
                <a:latin typeface="Arial" panose="020B0604020202020204" pitchFamily="34" charset="0"/>
                <a:cs typeface="Arial" panose="020B0604020202020204" pitchFamily="34" charset="0"/>
              </a:rPr>
              <a:t>Funded by Summer Scholars Program, Narrative Journalism concentration, and the Andrew W. Mellon Foundation.</a:t>
            </a:r>
          </a:p>
          <a:p>
            <a:pPr marL="114300" indent="0">
              <a:buNone/>
            </a:pPr>
            <a:r>
              <a:rPr lang="en-US" dirty="0">
                <a:latin typeface="Arial" panose="020B0604020202020204" pitchFamily="34" charset="0"/>
                <a:cs typeface="Arial" panose="020B0604020202020204" pitchFamily="34" charset="0"/>
              </a:rPr>
              <a:t>Joint with Lin Ma (‘20) and Lam Tran (‘21)</a:t>
            </a:r>
          </a:p>
          <a:p>
            <a:pPr marL="114300" indent="0">
              <a:buNone/>
            </a:pPr>
            <a:r>
              <a:rPr lang="en-US" dirty="0">
                <a:latin typeface="Arial" panose="020B0604020202020204" pitchFamily="34" charset="0"/>
                <a:cs typeface="Arial" panose="020B0604020202020204" pitchFamily="34" charset="0"/>
              </a:rPr>
              <a:t>Inspired by work of Dennis </a:t>
            </a:r>
            <a:r>
              <a:rPr lang="en-US" dirty="0" err="1">
                <a:latin typeface="Arial" panose="020B0604020202020204" pitchFamily="34" charset="0"/>
                <a:cs typeface="Arial" panose="020B0604020202020204" pitchFamily="34" charset="0"/>
              </a:rPr>
              <a:t>Cauchon</a:t>
            </a:r>
            <a:r>
              <a:rPr lang="en-US" dirty="0">
                <a:latin typeface="Arial" panose="020B0604020202020204" pitchFamily="34" charset="0"/>
                <a:cs typeface="Arial" panose="020B0604020202020204" pitchFamily="34" charset="0"/>
              </a:rPr>
              <a:t> (Harm Reduction Ohio)</a:t>
            </a:r>
          </a:p>
          <a:p>
            <a:pPr marL="342900" lvl="1" indent="0">
              <a:buNone/>
            </a:pPr>
            <a:endParaRPr lang="en-CA"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18B4D6E-895F-CF45-8C8D-028B6B245948}"/>
              </a:ext>
            </a:extLst>
          </p:cNvPr>
          <p:cNvPicPr>
            <a:picLocks noChangeAspect="1"/>
          </p:cNvPicPr>
          <p:nvPr/>
        </p:nvPicPr>
        <p:blipFill>
          <a:blip r:embed="rId3"/>
          <a:stretch>
            <a:fillRect/>
          </a:stretch>
        </p:blipFill>
        <p:spPr>
          <a:xfrm>
            <a:off x="168815" y="1683025"/>
            <a:ext cx="5243904" cy="2949696"/>
          </a:xfrm>
          <a:prstGeom prst="rect">
            <a:avLst/>
          </a:prstGeom>
        </p:spPr>
      </p:pic>
      <p:pic>
        <p:nvPicPr>
          <p:cNvPr id="6" name="Picture 5">
            <a:extLst>
              <a:ext uri="{FF2B5EF4-FFF2-40B4-BE49-F238E27FC236}">
                <a16:creationId xmlns:a16="http://schemas.microsoft.com/office/drawing/2014/main" id="{FFA52BC7-54C7-514B-B9A9-BBB7CF687A02}"/>
              </a:ext>
            </a:extLst>
          </p:cNvPr>
          <p:cNvPicPr>
            <a:picLocks noChangeAspect="1"/>
          </p:cNvPicPr>
          <p:nvPr/>
        </p:nvPicPr>
        <p:blipFill>
          <a:blip r:embed="rId4"/>
          <a:stretch>
            <a:fillRect/>
          </a:stretch>
        </p:blipFill>
        <p:spPr>
          <a:xfrm>
            <a:off x="5545241" y="1644988"/>
            <a:ext cx="3556294" cy="2987733"/>
          </a:xfrm>
          <a:prstGeom prst="rect">
            <a:avLst/>
          </a:prstGeom>
        </p:spPr>
      </p:pic>
    </p:spTree>
    <p:extLst>
      <p:ext uri="{BB962C8B-B14F-4D97-AF65-F5344CB8AC3E}">
        <p14:creationId xmlns:p14="http://schemas.microsoft.com/office/powerpoint/2010/main" val="3507591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10D58FE-440F-9744-A189-224FCC3D9C14}"/>
              </a:ext>
            </a:extLst>
          </p:cNvPr>
          <p:cNvSpPr txBox="1">
            <a:spLocks/>
          </p:cNvSpPr>
          <p:nvPr/>
        </p:nvSpPr>
        <p:spPr>
          <a:xfrm>
            <a:off x="301336" y="322118"/>
            <a:ext cx="8214014" cy="431060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US" sz="2400" dirty="0">
                <a:solidFill>
                  <a:srgbClr val="FF0000"/>
                </a:solidFill>
              </a:rPr>
              <a:t>Drug seizure composition and weight have strong predictive value for drug overdose deaths </a:t>
            </a:r>
          </a:p>
          <a:p>
            <a:pPr marL="342900" indent="-342900">
              <a:buFont typeface="Arial" panose="020B0604020202020204" pitchFamily="34" charset="0"/>
              <a:buChar char="•"/>
            </a:pPr>
            <a:r>
              <a:rPr lang="en-US" sz="2400" dirty="0"/>
              <a:t>Low weight seizures are more likely to contain fentanyl, have a larger R</a:t>
            </a:r>
            <a:r>
              <a:rPr lang="en-US" sz="2400" b="1" dirty="0"/>
              <a:t>² </a:t>
            </a:r>
            <a:r>
              <a:rPr lang="en-US" sz="2400" dirty="0"/>
              <a:t>for predicting drug overdose deaths.</a:t>
            </a:r>
          </a:p>
          <a:p>
            <a:pPr marL="342900" indent="-342900">
              <a:buFont typeface="Arial" panose="020B0604020202020204" pitchFamily="34" charset="0"/>
              <a:buChar char="•"/>
            </a:pPr>
            <a:r>
              <a:rPr lang="en-US" sz="2400" dirty="0"/>
              <a:t>Recall our scatterplot relating deaths and seizures. But, linear regression inference assumes data points are independent. Our data points represent months. Number of deaths in January is probably related to number of deaths in February! So, </a:t>
            </a:r>
            <a:r>
              <a:rPr lang="en-US" sz="2400" dirty="0">
                <a:solidFill>
                  <a:srgbClr val="FF0000"/>
                </a:solidFill>
              </a:rPr>
              <a:t>not independent</a:t>
            </a:r>
            <a:r>
              <a:rPr lang="en-US" sz="2400" dirty="0"/>
              <a:t>!</a:t>
            </a:r>
          </a:p>
          <a:p>
            <a:pPr marL="342900" indent="-342900">
              <a:buFont typeface="Arial" panose="020B0604020202020204" pitchFamily="34" charset="0"/>
              <a:buChar char="•"/>
            </a:pPr>
            <a:r>
              <a:rPr lang="en-US" sz="2400" dirty="0"/>
              <a:t>The solution: </a:t>
            </a:r>
            <a:r>
              <a:rPr lang="en-US" sz="2400" dirty="0">
                <a:solidFill>
                  <a:srgbClr val="FF0000"/>
                </a:solidFill>
              </a:rPr>
              <a:t>time series analysis</a:t>
            </a:r>
            <a:r>
              <a:rPr lang="en-US" sz="2400" dirty="0"/>
              <a:t>.</a:t>
            </a:r>
          </a:p>
          <a:p>
            <a:pPr marL="342900" indent="-342900">
              <a:buFont typeface="Arial" panose="020B0604020202020204" pitchFamily="34" charset="0"/>
              <a:buChar char="•"/>
            </a:pPr>
            <a:r>
              <a:rPr lang="en-US" sz="2400" dirty="0"/>
              <a:t>We build a statistically significant model with </a:t>
            </a:r>
            <a:r>
              <a:rPr lang="en-US" sz="2400" dirty="0">
                <a:solidFill>
                  <a:srgbClr val="FF0000"/>
                </a:solidFill>
              </a:rPr>
              <a:t>R</a:t>
            </a:r>
            <a:r>
              <a:rPr lang="en-US" sz="2400" b="1" dirty="0">
                <a:solidFill>
                  <a:srgbClr val="FF0000"/>
                </a:solidFill>
              </a:rPr>
              <a:t>²</a:t>
            </a:r>
            <a:r>
              <a:rPr lang="en-US" sz="2400" dirty="0">
                <a:solidFill>
                  <a:srgbClr val="FF0000"/>
                </a:solidFill>
              </a:rPr>
              <a:t> = .7799</a:t>
            </a:r>
            <a:r>
              <a:rPr lang="en-US" sz="2400" dirty="0"/>
              <a:t>.</a:t>
            </a:r>
          </a:p>
        </p:txBody>
      </p:sp>
    </p:spTree>
    <p:extLst>
      <p:ext uri="{BB962C8B-B14F-4D97-AF65-F5344CB8AC3E}">
        <p14:creationId xmlns:p14="http://schemas.microsoft.com/office/powerpoint/2010/main" val="1368518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63E993-C179-FB41-B76B-BE63754E97C3}"/>
              </a:ext>
            </a:extLst>
          </p:cNvPr>
          <p:cNvSpPr txBox="1"/>
          <p:nvPr/>
        </p:nvSpPr>
        <p:spPr>
          <a:xfrm>
            <a:off x="351692" y="251209"/>
            <a:ext cx="7938198" cy="461665"/>
          </a:xfrm>
          <a:prstGeom prst="rect">
            <a:avLst/>
          </a:prstGeom>
          <a:noFill/>
        </p:spPr>
        <p:txBody>
          <a:bodyPr wrap="square" rtlCol="0">
            <a:spAutoFit/>
          </a:bodyPr>
          <a:lstStyle/>
          <a:p>
            <a:r>
              <a:rPr lang="en-US" sz="2400" dirty="0"/>
              <a:t>Time Series Analysis</a:t>
            </a:r>
          </a:p>
        </p:txBody>
      </p:sp>
      <p:sp>
        <p:nvSpPr>
          <p:cNvPr id="3" name="TextBox 2">
            <a:extLst>
              <a:ext uri="{FF2B5EF4-FFF2-40B4-BE49-F238E27FC236}">
                <a16:creationId xmlns:a16="http://schemas.microsoft.com/office/drawing/2014/main" id="{BFD26CF0-31E1-274B-9ACD-4CADB4D6251B}"/>
              </a:ext>
            </a:extLst>
          </p:cNvPr>
          <p:cNvSpPr txBox="1"/>
          <p:nvPr/>
        </p:nvSpPr>
        <p:spPr>
          <a:xfrm>
            <a:off x="492369" y="864158"/>
            <a:ext cx="8119068" cy="3693319"/>
          </a:xfrm>
          <a:prstGeom prst="rect">
            <a:avLst/>
          </a:prstGeom>
          <a:noFill/>
        </p:spPr>
        <p:txBody>
          <a:bodyPr wrap="square" rtlCol="0">
            <a:spAutoFit/>
          </a:bodyPr>
          <a:lstStyle/>
          <a:p>
            <a:r>
              <a:rPr lang="en-US" sz="1800" dirty="0"/>
              <a:t>How much do deaths at time t depend on deaths in previous months?</a:t>
            </a:r>
          </a:p>
          <a:p>
            <a:r>
              <a:rPr lang="en-US" sz="1800" dirty="0">
                <a:solidFill>
                  <a:srgbClr val="FF0000"/>
                </a:solidFill>
              </a:rPr>
              <a:t>Goal: fit an ARIMA(</a:t>
            </a:r>
            <a:r>
              <a:rPr lang="en-US" sz="1800" dirty="0" err="1">
                <a:solidFill>
                  <a:srgbClr val="FF0000"/>
                </a:solidFill>
              </a:rPr>
              <a:t>p,d,q</a:t>
            </a:r>
            <a:r>
              <a:rPr lang="en-US" sz="1800" dirty="0">
                <a:solidFill>
                  <a:srgbClr val="FF0000"/>
                </a:solidFill>
              </a:rPr>
              <a:t>) model (“autoregressive integrated moving average”)</a:t>
            </a:r>
          </a:p>
          <a:p>
            <a:r>
              <a:rPr lang="en-US" sz="1800" dirty="0">
                <a:solidFill>
                  <a:srgbClr val="FF0000"/>
                </a:solidFill>
              </a:rPr>
              <a:t>AR(p)</a:t>
            </a:r>
            <a:r>
              <a:rPr lang="en-US" sz="1800" dirty="0"/>
              <a:t> is </a:t>
            </a:r>
            <a:r>
              <a:rPr lang="en-US" sz="1800" dirty="0" err="1"/>
              <a:t>Deaths</a:t>
            </a:r>
            <a:r>
              <a:rPr lang="en-US" sz="1800" baseline="-25000" dirty="0" err="1"/>
              <a:t>t</a:t>
            </a:r>
            <a:r>
              <a:rPr lang="en-US" sz="1800" dirty="0"/>
              <a:t> depends on Deaths</a:t>
            </a:r>
            <a:r>
              <a:rPr lang="en-US" sz="1800" baseline="-25000" dirty="0"/>
              <a:t>t-1</a:t>
            </a:r>
            <a:r>
              <a:rPr lang="en-US" sz="1800" dirty="0"/>
              <a:t>, Deaths</a:t>
            </a:r>
            <a:r>
              <a:rPr lang="en-US" sz="1800" baseline="-25000" dirty="0"/>
              <a:t>t-2</a:t>
            </a:r>
            <a:r>
              <a:rPr lang="en-US" sz="1800" dirty="0"/>
              <a:t>, …, </a:t>
            </a:r>
            <a:r>
              <a:rPr lang="en-US" sz="1800" dirty="0" err="1"/>
              <a:t>Deaths</a:t>
            </a:r>
            <a:r>
              <a:rPr lang="en-US" sz="1800" baseline="-25000" dirty="0" err="1"/>
              <a:t>t</a:t>
            </a:r>
            <a:r>
              <a:rPr lang="en-US" sz="1800" baseline="-25000" dirty="0"/>
              <a:t>–p</a:t>
            </a:r>
          </a:p>
          <a:p>
            <a:r>
              <a:rPr lang="en-US" sz="1800" dirty="0">
                <a:solidFill>
                  <a:srgbClr val="FF0000"/>
                </a:solidFill>
              </a:rPr>
              <a:t>I(d)</a:t>
            </a:r>
            <a:r>
              <a:rPr lang="en-US" sz="1800" dirty="0"/>
              <a:t> if you have to do “differencing” d-times to make the time series stationary.</a:t>
            </a:r>
          </a:p>
          <a:p>
            <a:r>
              <a:rPr lang="en-US" sz="1800" dirty="0">
                <a:solidFill>
                  <a:srgbClr val="FF0000"/>
                </a:solidFill>
              </a:rPr>
              <a:t>MA(q)</a:t>
            </a:r>
            <a:r>
              <a:rPr lang="en-US" sz="1800" dirty="0"/>
              <a:t> if </a:t>
            </a:r>
            <a:r>
              <a:rPr lang="en-US" sz="1800" dirty="0" err="1"/>
              <a:t>Deaths</a:t>
            </a:r>
            <a:r>
              <a:rPr lang="en-US" sz="1800" baseline="-25000" dirty="0" err="1"/>
              <a:t>t</a:t>
            </a:r>
            <a:r>
              <a:rPr lang="en-US" sz="1800" dirty="0"/>
              <a:t> depends on ε</a:t>
            </a:r>
            <a:r>
              <a:rPr lang="en-US" sz="1800" baseline="-25000" dirty="0"/>
              <a:t>t-1</a:t>
            </a:r>
            <a:r>
              <a:rPr lang="en-US" sz="1800" dirty="0"/>
              <a:t>, ε</a:t>
            </a:r>
            <a:r>
              <a:rPr lang="en-US" sz="1800" baseline="-25000" dirty="0"/>
              <a:t>t-2</a:t>
            </a:r>
            <a:r>
              <a:rPr lang="en-US" sz="1800" dirty="0"/>
              <a:t>, …, </a:t>
            </a:r>
            <a:r>
              <a:rPr lang="en-US" sz="1800" dirty="0" err="1"/>
              <a:t>ε</a:t>
            </a:r>
            <a:r>
              <a:rPr lang="en-US" sz="1800" baseline="-25000" dirty="0" err="1"/>
              <a:t>t</a:t>
            </a:r>
            <a:r>
              <a:rPr lang="en-US" sz="1800" baseline="-25000" dirty="0"/>
              <a:t>-q</a:t>
            </a:r>
          </a:p>
          <a:p>
            <a:endParaRPr lang="en-US" sz="1800" dirty="0"/>
          </a:p>
          <a:p>
            <a:r>
              <a:rPr lang="en-US" sz="1800" dirty="0"/>
              <a:t>Find optimal (</a:t>
            </a:r>
            <a:r>
              <a:rPr lang="en-US" sz="1800" dirty="0" err="1"/>
              <a:t>p,d,q</a:t>
            </a:r>
            <a:r>
              <a:rPr lang="en-US" sz="1800" dirty="0"/>
              <a:t>) using </a:t>
            </a:r>
          </a:p>
          <a:p>
            <a:pPr marL="342900" indent="-342900">
              <a:buAutoNum type="arabicPeriod"/>
            </a:pPr>
            <a:r>
              <a:rPr lang="en-US" sz="1800" dirty="0">
                <a:solidFill>
                  <a:srgbClr val="FF0000"/>
                </a:solidFill>
              </a:rPr>
              <a:t>Autocorrelation function (ACF)</a:t>
            </a:r>
            <a:r>
              <a:rPr lang="en-US" sz="1800" dirty="0"/>
              <a:t> = </a:t>
            </a:r>
            <a:r>
              <a:rPr lang="en-US" sz="1800" dirty="0" err="1"/>
              <a:t>corr</a:t>
            </a:r>
            <a:r>
              <a:rPr lang="en-US" sz="1800" dirty="0"/>
              <a:t>(</a:t>
            </a:r>
            <a:r>
              <a:rPr lang="en-US" sz="1800" dirty="0" err="1"/>
              <a:t>Deaths</a:t>
            </a:r>
            <a:r>
              <a:rPr lang="en-US" sz="1800" baseline="-25000" dirty="0" err="1"/>
              <a:t>t</a:t>
            </a:r>
            <a:r>
              <a:rPr lang="en-US" sz="1800" dirty="0"/>
              <a:t>, </a:t>
            </a:r>
            <a:r>
              <a:rPr lang="en-US" sz="1800" dirty="0" err="1"/>
              <a:t>Deaths</a:t>
            </a:r>
            <a:r>
              <a:rPr lang="en-US" sz="1800" baseline="-25000" dirty="0" err="1"/>
              <a:t>t</a:t>
            </a:r>
            <a:r>
              <a:rPr lang="en-US" sz="1800" baseline="-25000" dirty="0"/>
              <a:t>-x</a:t>
            </a:r>
            <a:r>
              <a:rPr lang="en-US" sz="1800" dirty="0"/>
              <a:t>) for all x. </a:t>
            </a:r>
          </a:p>
          <a:p>
            <a:pPr marL="342900" indent="-342900">
              <a:buAutoNum type="arabicPeriod"/>
            </a:pPr>
            <a:r>
              <a:rPr lang="en-US" sz="1800" dirty="0">
                <a:solidFill>
                  <a:srgbClr val="FF0000"/>
                </a:solidFill>
              </a:rPr>
              <a:t>Partial autocorrelation function (PACF) </a:t>
            </a:r>
            <a:r>
              <a:rPr lang="en-US" sz="1800" dirty="0"/>
              <a:t>= autocorrelation that remains after removing “carried over” autocorrelation; useful for error terms </a:t>
            </a:r>
            <a:r>
              <a:rPr lang="en-US" sz="1800" dirty="0" err="1"/>
              <a:t>ε</a:t>
            </a:r>
            <a:r>
              <a:rPr lang="en-US" sz="1800" baseline="-25000" dirty="0" err="1"/>
              <a:t>t</a:t>
            </a:r>
            <a:r>
              <a:rPr lang="en-US" sz="1800" baseline="-25000" dirty="0"/>
              <a:t>-x</a:t>
            </a:r>
            <a:endParaRPr lang="en-US" sz="1800" dirty="0"/>
          </a:p>
          <a:p>
            <a:endParaRPr lang="en-US" sz="1800" dirty="0"/>
          </a:p>
          <a:p>
            <a:r>
              <a:rPr lang="en-US" sz="1800" dirty="0"/>
              <a:t>Next, use </a:t>
            </a:r>
            <a:r>
              <a:rPr lang="en-US" sz="1800" dirty="0" err="1"/>
              <a:t>Seizures</a:t>
            </a:r>
            <a:r>
              <a:rPr lang="en-US" sz="1800" baseline="-25000" dirty="0" err="1"/>
              <a:t>t</a:t>
            </a:r>
            <a:r>
              <a:rPr lang="en-US" sz="1800" dirty="0"/>
              <a:t> to predict </a:t>
            </a:r>
            <a:r>
              <a:rPr lang="en-US" sz="1800" dirty="0" err="1"/>
              <a:t>Deaths</a:t>
            </a:r>
            <a:r>
              <a:rPr lang="en-US" sz="1800" baseline="-25000" dirty="0" err="1"/>
              <a:t>t</a:t>
            </a:r>
            <a:endParaRPr lang="en-US" sz="1800" baseline="-25000" dirty="0"/>
          </a:p>
          <a:p>
            <a:r>
              <a:rPr lang="en-US" sz="1800" dirty="0"/>
              <a:t>Recall: no lag between police seizures and overdose deaths.</a:t>
            </a:r>
          </a:p>
        </p:txBody>
      </p:sp>
    </p:spTree>
    <p:extLst>
      <p:ext uri="{BB962C8B-B14F-4D97-AF65-F5344CB8AC3E}">
        <p14:creationId xmlns:p14="http://schemas.microsoft.com/office/powerpoint/2010/main" val="2535412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63E993-C179-FB41-B76B-BE63754E97C3}"/>
              </a:ext>
            </a:extLst>
          </p:cNvPr>
          <p:cNvSpPr txBox="1"/>
          <p:nvPr/>
        </p:nvSpPr>
        <p:spPr>
          <a:xfrm>
            <a:off x="351692" y="251209"/>
            <a:ext cx="7938198" cy="461665"/>
          </a:xfrm>
          <a:prstGeom prst="rect">
            <a:avLst/>
          </a:prstGeom>
          <a:noFill/>
        </p:spPr>
        <p:txBody>
          <a:bodyPr wrap="square" rtlCol="0">
            <a:spAutoFit/>
          </a:bodyPr>
          <a:lstStyle/>
          <a:p>
            <a:r>
              <a:rPr lang="en-US" sz="2400" dirty="0"/>
              <a:t>Death time series is not stationarity, so difference it</a:t>
            </a:r>
          </a:p>
        </p:txBody>
      </p:sp>
      <p:pic>
        <p:nvPicPr>
          <p:cNvPr id="5" name="Picture 4" descr="A graph with lines showing the growth of the stock market&#10;&#10;Description automatically generated">
            <a:extLst>
              <a:ext uri="{FF2B5EF4-FFF2-40B4-BE49-F238E27FC236}">
                <a16:creationId xmlns:a16="http://schemas.microsoft.com/office/drawing/2014/main" id="{53818756-2CA2-1793-E4D1-0F4B55CA9CEF}"/>
              </a:ext>
            </a:extLst>
          </p:cNvPr>
          <p:cNvPicPr>
            <a:picLocks noChangeAspect="1"/>
          </p:cNvPicPr>
          <p:nvPr/>
        </p:nvPicPr>
        <p:blipFill>
          <a:blip r:embed="rId3"/>
          <a:stretch>
            <a:fillRect/>
          </a:stretch>
        </p:blipFill>
        <p:spPr>
          <a:xfrm>
            <a:off x="20492" y="1020651"/>
            <a:ext cx="4551508" cy="2738187"/>
          </a:xfrm>
          <a:prstGeom prst="rect">
            <a:avLst/>
          </a:prstGeom>
        </p:spPr>
      </p:pic>
      <p:pic>
        <p:nvPicPr>
          <p:cNvPr id="8" name="Picture 7" descr="A graph with lines and numbers&#10;&#10;Description automatically generated">
            <a:extLst>
              <a:ext uri="{FF2B5EF4-FFF2-40B4-BE49-F238E27FC236}">
                <a16:creationId xmlns:a16="http://schemas.microsoft.com/office/drawing/2014/main" id="{FE10C5C1-909B-9A59-ED77-C3EE46357E1E}"/>
              </a:ext>
            </a:extLst>
          </p:cNvPr>
          <p:cNvPicPr>
            <a:picLocks noChangeAspect="1"/>
          </p:cNvPicPr>
          <p:nvPr/>
        </p:nvPicPr>
        <p:blipFill>
          <a:blip r:embed="rId4"/>
          <a:stretch>
            <a:fillRect/>
          </a:stretch>
        </p:blipFill>
        <p:spPr>
          <a:xfrm>
            <a:off x="4466493" y="1020651"/>
            <a:ext cx="4551508" cy="2695837"/>
          </a:xfrm>
          <a:prstGeom prst="rect">
            <a:avLst/>
          </a:prstGeom>
        </p:spPr>
      </p:pic>
      <p:sp>
        <p:nvSpPr>
          <p:cNvPr id="9" name="TextBox 8">
            <a:extLst>
              <a:ext uri="{FF2B5EF4-FFF2-40B4-BE49-F238E27FC236}">
                <a16:creationId xmlns:a16="http://schemas.microsoft.com/office/drawing/2014/main" id="{E6635649-E594-1314-C546-4BDF2BD64A95}"/>
              </a:ext>
            </a:extLst>
          </p:cNvPr>
          <p:cNvSpPr txBox="1"/>
          <p:nvPr/>
        </p:nvSpPr>
        <p:spPr>
          <a:xfrm>
            <a:off x="5607375" y="712874"/>
            <a:ext cx="3002745" cy="338554"/>
          </a:xfrm>
          <a:prstGeom prst="rect">
            <a:avLst/>
          </a:prstGeom>
          <a:noFill/>
        </p:spPr>
        <p:txBody>
          <a:bodyPr wrap="none" rtlCol="0">
            <a:spAutoFit/>
          </a:bodyPr>
          <a:lstStyle/>
          <a:p>
            <a:r>
              <a:rPr lang="el-GR" sz="1600" dirty="0"/>
              <a:t>Δ</a:t>
            </a:r>
            <a:r>
              <a:rPr lang="en-US" sz="1600" dirty="0"/>
              <a:t> </a:t>
            </a:r>
            <a:r>
              <a:rPr lang="en-US" sz="1600" dirty="0" err="1"/>
              <a:t>Deaths</a:t>
            </a:r>
            <a:r>
              <a:rPr lang="en-US" sz="1600" baseline="-25000" dirty="0" err="1"/>
              <a:t>t</a:t>
            </a:r>
            <a:r>
              <a:rPr lang="en-US" sz="1600" dirty="0"/>
              <a:t> = </a:t>
            </a:r>
            <a:r>
              <a:rPr lang="en-US" sz="1600" dirty="0" err="1"/>
              <a:t>Deaths</a:t>
            </a:r>
            <a:r>
              <a:rPr lang="en-US" sz="1600" baseline="-25000" dirty="0" err="1"/>
              <a:t>t</a:t>
            </a:r>
            <a:r>
              <a:rPr lang="en-US" sz="1600" baseline="-25000" dirty="0"/>
              <a:t>  </a:t>
            </a:r>
            <a:r>
              <a:rPr lang="en-US" sz="1600" dirty="0"/>
              <a:t>- Deaths</a:t>
            </a:r>
            <a:r>
              <a:rPr lang="en-US" sz="1600" baseline="-25000" dirty="0"/>
              <a:t>t-1</a:t>
            </a:r>
            <a:endParaRPr lang="en-US" sz="1600" dirty="0"/>
          </a:p>
        </p:txBody>
      </p:sp>
      <p:sp>
        <p:nvSpPr>
          <p:cNvPr id="10" name="TextBox 9">
            <a:extLst>
              <a:ext uri="{FF2B5EF4-FFF2-40B4-BE49-F238E27FC236}">
                <a16:creationId xmlns:a16="http://schemas.microsoft.com/office/drawing/2014/main" id="{EC8BFBD9-6ED0-24F0-2CE3-026B855F3F44}"/>
              </a:ext>
            </a:extLst>
          </p:cNvPr>
          <p:cNvSpPr txBox="1"/>
          <p:nvPr/>
        </p:nvSpPr>
        <p:spPr>
          <a:xfrm>
            <a:off x="351692" y="3815072"/>
            <a:ext cx="8258428" cy="1077218"/>
          </a:xfrm>
          <a:prstGeom prst="rect">
            <a:avLst/>
          </a:prstGeom>
          <a:noFill/>
        </p:spPr>
        <p:txBody>
          <a:bodyPr wrap="square" rtlCol="0">
            <a:spAutoFit/>
          </a:bodyPr>
          <a:lstStyle/>
          <a:p>
            <a:r>
              <a:rPr lang="el-GR" sz="1600" dirty="0"/>
              <a:t>Δ</a:t>
            </a:r>
            <a:r>
              <a:rPr lang="en-US" sz="1600" dirty="0"/>
              <a:t> </a:t>
            </a:r>
            <a:r>
              <a:rPr lang="en-US" sz="1600" dirty="0" err="1"/>
              <a:t>Deaths</a:t>
            </a:r>
            <a:r>
              <a:rPr lang="en-US" sz="1600" baseline="-25000" dirty="0" err="1"/>
              <a:t>t</a:t>
            </a:r>
            <a:r>
              <a:rPr lang="en-US" sz="1600" dirty="0"/>
              <a:t> is stationary and passes the Augmented Dickey-Fuller test.</a:t>
            </a:r>
          </a:p>
          <a:p>
            <a:endParaRPr lang="en-US" sz="1600" dirty="0"/>
          </a:p>
          <a:p>
            <a:r>
              <a:rPr lang="en-US" sz="1600" dirty="0"/>
              <a:t>Next question: does </a:t>
            </a:r>
            <a:r>
              <a:rPr lang="el-GR" sz="1600" dirty="0"/>
              <a:t>Δ</a:t>
            </a:r>
            <a:r>
              <a:rPr lang="en-US" sz="1600" dirty="0"/>
              <a:t> </a:t>
            </a:r>
            <a:r>
              <a:rPr lang="en-US" sz="1600" dirty="0" err="1"/>
              <a:t>Deaths</a:t>
            </a:r>
            <a:r>
              <a:rPr lang="en-US" sz="1600" baseline="-25000" dirty="0" err="1"/>
              <a:t>t</a:t>
            </a:r>
            <a:r>
              <a:rPr lang="en-US" sz="1600" dirty="0"/>
              <a:t> depend on its own history? If so, how much?</a:t>
            </a:r>
          </a:p>
          <a:p>
            <a:r>
              <a:rPr lang="en-US" sz="1600" dirty="0"/>
              <a:t>We </a:t>
            </a:r>
            <a:r>
              <a:rPr lang="en-US" sz="1600" dirty="0">
                <a:solidFill>
                  <a:srgbClr val="FF0000"/>
                </a:solidFill>
              </a:rPr>
              <a:t>want</a:t>
            </a:r>
            <a:r>
              <a:rPr lang="en-US" sz="1600" dirty="0"/>
              <a:t> </a:t>
            </a:r>
            <a:r>
              <a:rPr lang="en-US" sz="1600" dirty="0">
                <a:solidFill>
                  <a:srgbClr val="FF0000"/>
                </a:solidFill>
              </a:rPr>
              <a:t>random and independent residuals at the end of the day</a:t>
            </a:r>
            <a:r>
              <a:rPr lang="en-US" sz="1600" dirty="0"/>
              <a:t>. </a:t>
            </a:r>
          </a:p>
        </p:txBody>
      </p:sp>
    </p:spTree>
    <p:extLst>
      <p:ext uri="{BB962C8B-B14F-4D97-AF65-F5344CB8AC3E}">
        <p14:creationId xmlns:p14="http://schemas.microsoft.com/office/powerpoint/2010/main" val="29230238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ADB5F-5778-5E4E-91CC-DFCE7ED75F4F}"/>
              </a:ext>
            </a:extLst>
          </p:cNvPr>
          <p:cNvPicPr>
            <a:picLocks noChangeAspect="1"/>
          </p:cNvPicPr>
          <p:nvPr/>
        </p:nvPicPr>
        <p:blipFill>
          <a:blip r:embed="rId3"/>
          <a:stretch>
            <a:fillRect/>
          </a:stretch>
        </p:blipFill>
        <p:spPr>
          <a:xfrm>
            <a:off x="545374" y="0"/>
            <a:ext cx="8053251" cy="5143500"/>
          </a:xfrm>
          <a:prstGeom prst="rect">
            <a:avLst/>
          </a:prstGeom>
        </p:spPr>
      </p:pic>
    </p:spTree>
    <p:extLst>
      <p:ext uri="{BB962C8B-B14F-4D97-AF65-F5344CB8AC3E}">
        <p14:creationId xmlns:p14="http://schemas.microsoft.com/office/powerpoint/2010/main" val="2571544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63E993-C179-FB41-B76B-BE63754E97C3}"/>
              </a:ext>
            </a:extLst>
          </p:cNvPr>
          <p:cNvSpPr txBox="1"/>
          <p:nvPr/>
        </p:nvSpPr>
        <p:spPr>
          <a:xfrm>
            <a:off x="351692" y="251209"/>
            <a:ext cx="7938198" cy="461665"/>
          </a:xfrm>
          <a:prstGeom prst="rect">
            <a:avLst/>
          </a:prstGeom>
          <a:noFill/>
        </p:spPr>
        <p:txBody>
          <a:bodyPr wrap="square" rtlCol="0">
            <a:spAutoFit/>
          </a:bodyPr>
          <a:lstStyle/>
          <a:p>
            <a:r>
              <a:rPr lang="en-US" sz="2400" dirty="0"/>
              <a:t>Fentanyl time series is not stationarity, so difference it</a:t>
            </a:r>
          </a:p>
        </p:txBody>
      </p:sp>
      <p:sp>
        <p:nvSpPr>
          <p:cNvPr id="9" name="TextBox 8">
            <a:extLst>
              <a:ext uri="{FF2B5EF4-FFF2-40B4-BE49-F238E27FC236}">
                <a16:creationId xmlns:a16="http://schemas.microsoft.com/office/drawing/2014/main" id="{E6635649-E594-1314-C546-4BDF2BD64A95}"/>
              </a:ext>
            </a:extLst>
          </p:cNvPr>
          <p:cNvSpPr txBox="1"/>
          <p:nvPr/>
        </p:nvSpPr>
        <p:spPr>
          <a:xfrm>
            <a:off x="5607375" y="712874"/>
            <a:ext cx="2286203" cy="338554"/>
          </a:xfrm>
          <a:prstGeom prst="rect">
            <a:avLst/>
          </a:prstGeom>
          <a:noFill/>
        </p:spPr>
        <p:txBody>
          <a:bodyPr wrap="none" rtlCol="0">
            <a:spAutoFit/>
          </a:bodyPr>
          <a:lstStyle/>
          <a:p>
            <a:r>
              <a:rPr lang="el-GR" sz="1600" dirty="0"/>
              <a:t>Δ</a:t>
            </a:r>
            <a:r>
              <a:rPr lang="en-US" sz="1600" dirty="0"/>
              <a:t> </a:t>
            </a:r>
            <a:r>
              <a:rPr lang="en-US" sz="1600" dirty="0" err="1"/>
              <a:t>Fent</a:t>
            </a:r>
            <a:r>
              <a:rPr lang="en-US" sz="1600" baseline="-25000" dirty="0" err="1"/>
              <a:t>t</a:t>
            </a:r>
            <a:r>
              <a:rPr lang="en-US" sz="1600" dirty="0"/>
              <a:t> = </a:t>
            </a:r>
            <a:r>
              <a:rPr lang="en-US" sz="1600" dirty="0" err="1"/>
              <a:t>Fent</a:t>
            </a:r>
            <a:r>
              <a:rPr lang="en-US" sz="1600" baseline="-25000" dirty="0" err="1"/>
              <a:t>t</a:t>
            </a:r>
            <a:r>
              <a:rPr lang="en-US" sz="1600" baseline="-25000" dirty="0"/>
              <a:t>  </a:t>
            </a:r>
            <a:r>
              <a:rPr lang="en-US" sz="1600" dirty="0"/>
              <a:t>- Fent</a:t>
            </a:r>
            <a:r>
              <a:rPr lang="en-US" sz="1600" baseline="-25000" dirty="0"/>
              <a:t>t-1</a:t>
            </a:r>
            <a:endParaRPr lang="en-US" sz="1600" dirty="0"/>
          </a:p>
        </p:txBody>
      </p:sp>
      <p:sp>
        <p:nvSpPr>
          <p:cNvPr id="10" name="TextBox 9">
            <a:extLst>
              <a:ext uri="{FF2B5EF4-FFF2-40B4-BE49-F238E27FC236}">
                <a16:creationId xmlns:a16="http://schemas.microsoft.com/office/drawing/2014/main" id="{EC8BFBD9-6ED0-24F0-2CE3-026B855F3F44}"/>
              </a:ext>
            </a:extLst>
          </p:cNvPr>
          <p:cNvSpPr txBox="1"/>
          <p:nvPr/>
        </p:nvSpPr>
        <p:spPr>
          <a:xfrm>
            <a:off x="351692" y="3815072"/>
            <a:ext cx="8288216" cy="1077218"/>
          </a:xfrm>
          <a:prstGeom prst="rect">
            <a:avLst/>
          </a:prstGeom>
          <a:noFill/>
        </p:spPr>
        <p:txBody>
          <a:bodyPr wrap="square" rtlCol="0">
            <a:spAutoFit/>
          </a:bodyPr>
          <a:lstStyle/>
          <a:p>
            <a:r>
              <a:rPr lang="el-GR" sz="1600" dirty="0"/>
              <a:t>Δ</a:t>
            </a:r>
            <a:r>
              <a:rPr lang="en-US" sz="1600" dirty="0"/>
              <a:t> </a:t>
            </a:r>
            <a:r>
              <a:rPr lang="en-US" sz="1600" dirty="0" err="1"/>
              <a:t>Fent</a:t>
            </a:r>
            <a:r>
              <a:rPr lang="en-US" sz="1600" baseline="-25000" dirty="0" err="1"/>
              <a:t>t</a:t>
            </a:r>
            <a:r>
              <a:rPr lang="en-US" sz="1600" dirty="0"/>
              <a:t> is stationary and passes the Augmented Dickey-Fuller test.</a:t>
            </a:r>
          </a:p>
          <a:p>
            <a:endParaRPr lang="en-US" sz="1600" dirty="0"/>
          </a:p>
          <a:p>
            <a:r>
              <a:rPr lang="en-US" sz="1600" dirty="0"/>
              <a:t>In our final model, we do not need any lags of </a:t>
            </a:r>
            <a:r>
              <a:rPr lang="el-GR" sz="1600" dirty="0"/>
              <a:t>Δ</a:t>
            </a:r>
            <a:r>
              <a:rPr lang="en-US" sz="1600" dirty="0"/>
              <a:t> </a:t>
            </a:r>
            <a:r>
              <a:rPr lang="en-US" sz="1600" dirty="0" err="1"/>
              <a:t>Fent</a:t>
            </a:r>
            <a:r>
              <a:rPr lang="en-US" sz="1600" baseline="-25000" dirty="0" err="1"/>
              <a:t>t</a:t>
            </a:r>
            <a:r>
              <a:rPr lang="en-US" sz="1600" dirty="0"/>
              <a:t> ; impact of the past is in the death ARIMA(1,1,0) model. No seasonal lags either.</a:t>
            </a:r>
          </a:p>
        </p:txBody>
      </p:sp>
      <p:pic>
        <p:nvPicPr>
          <p:cNvPr id="4" name="Picture 3" descr="A graph with lines showing the growth of the stock market&#10;&#10;Description automatically generated">
            <a:extLst>
              <a:ext uri="{FF2B5EF4-FFF2-40B4-BE49-F238E27FC236}">
                <a16:creationId xmlns:a16="http://schemas.microsoft.com/office/drawing/2014/main" id="{3E900D2F-15B5-26E7-F180-608686F82426}"/>
              </a:ext>
            </a:extLst>
          </p:cNvPr>
          <p:cNvPicPr>
            <a:picLocks noChangeAspect="1"/>
          </p:cNvPicPr>
          <p:nvPr/>
        </p:nvPicPr>
        <p:blipFill>
          <a:blip r:embed="rId3"/>
          <a:stretch>
            <a:fillRect/>
          </a:stretch>
        </p:blipFill>
        <p:spPr>
          <a:xfrm>
            <a:off x="125999" y="1020651"/>
            <a:ext cx="4397872" cy="2557728"/>
          </a:xfrm>
          <a:prstGeom prst="rect">
            <a:avLst/>
          </a:prstGeom>
        </p:spPr>
      </p:pic>
      <p:pic>
        <p:nvPicPr>
          <p:cNvPr id="7" name="Picture 6" descr="A graph with lines and numbers&#10;&#10;Description automatically generated">
            <a:extLst>
              <a:ext uri="{FF2B5EF4-FFF2-40B4-BE49-F238E27FC236}">
                <a16:creationId xmlns:a16="http://schemas.microsoft.com/office/drawing/2014/main" id="{2F3AC974-1E8A-F4B7-0A04-FFC28C6022D2}"/>
              </a:ext>
            </a:extLst>
          </p:cNvPr>
          <p:cNvPicPr>
            <a:picLocks noChangeAspect="1"/>
          </p:cNvPicPr>
          <p:nvPr/>
        </p:nvPicPr>
        <p:blipFill>
          <a:blip r:embed="rId4"/>
          <a:stretch>
            <a:fillRect/>
          </a:stretch>
        </p:blipFill>
        <p:spPr>
          <a:xfrm>
            <a:off x="4443045" y="1051428"/>
            <a:ext cx="4342519" cy="2557729"/>
          </a:xfrm>
          <a:prstGeom prst="rect">
            <a:avLst/>
          </a:prstGeom>
        </p:spPr>
      </p:pic>
    </p:spTree>
    <p:extLst>
      <p:ext uri="{BB962C8B-B14F-4D97-AF65-F5344CB8AC3E}">
        <p14:creationId xmlns:p14="http://schemas.microsoft.com/office/powerpoint/2010/main" val="840084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A8C5C4-42CC-564B-96A4-7F677FC2DD11}"/>
              </a:ext>
            </a:extLst>
          </p:cNvPr>
          <p:cNvSpPr/>
          <p:nvPr/>
        </p:nvSpPr>
        <p:spPr>
          <a:xfrm>
            <a:off x="587829" y="809905"/>
            <a:ext cx="7787472" cy="4401205"/>
          </a:xfrm>
          <a:prstGeom prst="rect">
            <a:avLst/>
          </a:prstGeom>
        </p:spPr>
        <p:txBody>
          <a:bodyPr wrap="square">
            <a:spAutoFit/>
          </a:bodyPr>
          <a:lstStyle/>
          <a:p>
            <a:pPr marL="342900" indent="-342900">
              <a:buFont typeface="Arial" panose="020B0604020202020204" pitchFamily="34" charset="0"/>
              <a:buChar char="•"/>
            </a:pPr>
            <a:r>
              <a:rPr lang="en-US" sz="2000" dirty="0"/>
              <a:t>The best ARIMA model for drug overdose deaths alone is an </a:t>
            </a:r>
            <a:r>
              <a:rPr lang="en-US" sz="2000" dirty="0">
                <a:solidFill>
                  <a:srgbClr val="FF0000"/>
                </a:solidFill>
              </a:rPr>
              <a:t>ARIMA(1,1,0) model</a:t>
            </a:r>
            <a:r>
              <a:rPr lang="en-US" sz="2000" dirty="0"/>
              <a:t>.</a:t>
            </a:r>
          </a:p>
          <a:p>
            <a:pPr marL="342900" indent="-342900">
              <a:buFont typeface="Arial" panose="020B0604020202020204" pitchFamily="34" charset="0"/>
              <a:buChar char="•"/>
            </a:pPr>
            <a:r>
              <a:rPr lang="en-US" sz="2000" dirty="0"/>
              <a:t>Best time series model (</a:t>
            </a:r>
            <a:r>
              <a:rPr lang="en-US" sz="2000" dirty="0">
                <a:solidFill>
                  <a:srgbClr val="FF0000"/>
                </a:solidFill>
              </a:rPr>
              <a:t>R</a:t>
            </a:r>
            <a:r>
              <a:rPr lang="en-US" sz="2000" b="1" dirty="0">
                <a:solidFill>
                  <a:srgbClr val="FF0000"/>
                </a:solidFill>
              </a:rPr>
              <a:t>²</a:t>
            </a:r>
            <a:r>
              <a:rPr lang="en-US" sz="2000" dirty="0">
                <a:solidFill>
                  <a:srgbClr val="FF0000"/>
                </a:solidFill>
              </a:rPr>
              <a:t> = .7799</a:t>
            </a:r>
            <a:r>
              <a:rPr lang="en-US" sz="2000" dirty="0"/>
              <a:t>) for Deaths based on BCI: </a:t>
            </a:r>
          </a:p>
          <a:p>
            <a:r>
              <a:rPr lang="en-US" sz="2000" dirty="0">
                <a:solidFill>
                  <a:srgbClr val="FF0000"/>
                </a:solidFill>
              </a:rPr>
              <a:t>	</a:t>
            </a:r>
            <a:r>
              <a:rPr lang="en-US" sz="2000" dirty="0" err="1">
                <a:solidFill>
                  <a:srgbClr val="FF0000"/>
                </a:solidFill>
              </a:rPr>
              <a:t>Deaths</a:t>
            </a:r>
            <a:r>
              <a:rPr lang="en-US" sz="2000" baseline="-25000" dirty="0" err="1">
                <a:solidFill>
                  <a:srgbClr val="FF0000"/>
                </a:solidFill>
              </a:rPr>
              <a:t>t</a:t>
            </a:r>
            <a:r>
              <a:rPr lang="en-US" sz="2000" dirty="0">
                <a:solidFill>
                  <a:srgbClr val="FF0000"/>
                </a:solidFill>
              </a:rPr>
              <a:t> ~ ARIMA(1,1,0) + 𝛽</a:t>
            </a:r>
            <a:r>
              <a:rPr lang="en-US" sz="2000" baseline="-25000" dirty="0">
                <a:solidFill>
                  <a:srgbClr val="FF0000"/>
                </a:solidFill>
              </a:rPr>
              <a:t>1</a:t>
            </a:r>
            <a:r>
              <a:rPr lang="en-US" sz="2000" dirty="0">
                <a:solidFill>
                  <a:srgbClr val="FF0000"/>
                </a:solidFill>
              </a:rPr>
              <a:t>*</a:t>
            </a:r>
            <a:r>
              <a:rPr lang="en-US" sz="2000" dirty="0" err="1">
                <a:solidFill>
                  <a:srgbClr val="FF0000"/>
                </a:solidFill>
              </a:rPr>
              <a:t>Seizures</a:t>
            </a:r>
            <a:r>
              <a:rPr lang="en-US" sz="2000" baseline="-25000" dirty="0" err="1">
                <a:solidFill>
                  <a:srgbClr val="FF0000"/>
                </a:solidFill>
              </a:rPr>
              <a:t>t</a:t>
            </a:r>
            <a:r>
              <a:rPr lang="en-US" sz="2000" dirty="0">
                <a:solidFill>
                  <a:srgbClr val="FF0000"/>
                </a:solidFill>
              </a:rPr>
              <a:t> </a:t>
            </a:r>
          </a:p>
          <a:p>
            <a:r>
              <a:rPr lang="en-US" sz="2000" dirty="0">
                <a:solidFill>
                  <a:srgbClr val="FF0000"/>
                </a:solidFill>
              </a:rPr>
              <a:t>		+ 𝛽</a:t>
            </a:r>
            <a:r>
              <a:rPr lang="en-US" sz="2000" baseline="-25000" dirty="0">
                <a:solidFill>
                  <a:srgbClr val="FF0000"/>
                </a:solidFill>
              </a:rPr>
              <a:t>2</a:t>
            </a:r>
            <a:r>
              <a:rPr lang="en-US" sz="2000" dirty="0">
                <a:solidFill>
                  <a:srgbClr val="FF0000"/>
                </a:solidFill>
              </a:rPr>
              <a:t>*Weight</a:t>
            </a:r>
            <a:r>
              <a:rPr lang="en-US" sz="2000" baseline="-25000" dirty="0">
                <a:solidFill>
                  <a:srgbClr val="FF0000"/>
                </a:solidFill>
              </a:rPr>
              <a:t>t</a:t>
            </a:r>
            <a:r>
              <a:rPr lang="en-US" sz="2000" baseline="30000" dirty="0">
                <a:solidFill>
                  <a:srgbClr val="FF0000"/>
                </a:solidFill>
              </a:rPr>
              <a:t>0to0.1</a:t>
            </a:r>
            <a:r>
              <a:rPr lang="en-US" sz="2000" dirty="0">
                <a:solidFill>
                  <a:srgbClr val="FF0000"/>
                </a:solidFill>
              </a:rPr>
              <a:t>+ 𝛽</a:t>
            </a:r>
            <a:r>
              <a:rPr lang="en-US" sz="2000" baseline="-25000" dirty="0">
                <a:solidFill>
                  <a:srgbClr val="FF0000"/>
                </a:solidFill>
              </a:rPr>
              <a:t>3</a:t>
            </a:r>
            <a:r>
              <a:rPr lang="en-US" sz="2000" dirty="0">
                <a:solidFill>
                  <a:srgbClr val="FF0000"/>
                </a:solidFill>
              </a:rPr>
              <a:t>*Weight</a:t>
            </a:r>
            <a:r>
              <a:rPr lang="en-US" sz="2000" baseline="-25000" dirty="0">
                <a:solidFill>
                  <a:srgbClr val="FF0000"/>
                </a:solidFill>
              </a:rPr>
              <a:t>t</a:t>
            </a:r>
            <a:r>
              <a:rPr lang="en-US" sz="2000" baseline="30000" dirty="0">
                <a:solidFill>
                  <a:srgbClr val="FF0000"/>
                </a:solidFill>
              </a:rPr>
              <a:t>0.1to0.24</a:t>
            </a:r>
            <a:r>
              <a:rPr lang="en-US" sz="2000" dirty="0">
                <a:solidFill>
                  <a:srgbClr val="FF0000"/>
                </a:solidFill>
              </a:rPr>
              <a:t> + </a:t>
            </a:r>
            <a:r>
              <a:rPr lang="en-US" sz="2000" dirty="0" err="1">
                <a:solidFill>
                  <a:srgbClr val="FF0000"/>
                </a:solidFill>
              </a:rPr>
              <a:t>ε</a:t>
            </a:r>
            <a:endParaRPr lang="en-US" sz="2000" dirty="0">
              <a:solidFill>
                <a:srgbClr val="FF0000"/>
              </a:solidFill>
            </a:endParaRPr>
          </a:p>
          <a:p>
            <a:pPr marL="342900" indent="-342900">
              <a:buFont typeface="Arial" panose="020B0604020202020204" pitchFamily="34" charset="0"/>
              <a:buChar char="•"/>
            </a:pPr>
            <a:r>
              <a:rPr lang="en-CA" sz="2000" dirty="0"/>
              <a:t>Here </a:t>
            </a:r>
            <a:r>
              <a:rPr lang="en-US" sz="2000" dirty="0">
                <a:solidFill>
                  <a:schemeClr val="bg2"/>
                </a:solidFill>
              </a:rPr>
              <a:t>Weight</a:t>
            </a:r>
            <a:r>
              <a:rPr lang="en-US" sz="2000" baseline="-25000" dirty="0">
                <a:solidFill>
                  <a:schemeClr val="bg2"/>
                </a:solidFill>
              </a:rPr>
              <a:t>t</a:t>
            </a:r>
            <a:r>
              <a:rPr lang="en-US" sz="2000" baseline="30000" dirty="0">
                <a:solidFill>
                  <a:schemeClr val="bg2"/>
                </a:solidFill>
              </a:rPr>
              <a:t>0to0.1</a:t>
            </a:r>
            <a:r>
              <a:rPr lang="en-CA" sz="2000" dirty="0">
                <a:solidFill>
                  <a:schemeClr val="bg2"/>
                </a:solidFill>
              </a:rPr>
              <a:t> </a:t>
            </a:r>
            <a:r>
              <a:rPr lang="en-CA" sz="2000" dirty="0"/>
              <a:t>is the number of seizures in month t of weight 0 – 0.1 grams (smallest weight), and </a:t>
            </a:r>
            <a:r>
              <a:rPr lang="en-US" sz="2000" dirty="0">
                <a:solidFill>
                  <a:schemeClr val="bg2"/>
                </a:solidFill>
              </a:rPr>
              <a:t>Weight</a:t>
            </a:r>
            <a:r>
              <a:rPr lang="en-US" sz="2000" baseline="-25000" dirty="0">
                <a:solidFill>
                  <a:schemeClr val="bg2"/>
                </a:solidFill>
              </a:rPr>
              <a:t>t</a:t>
            </a:r>
            <a:r>
              <a:rPr lang="en-US" sz="2000" baseline="30000" dirty="0">
                <a:solidFill>
                  <a:schemeClr val="bg2"/>
                </a:solidFill>
              </a:rPr>
              <a:t>0.1to0.24 </a:t>
            </a:r>
            <a:r>
              <a:rPr lang="en-CA" sz="2000" dirty="0">
                <a:solidFill>
                  <a:schemeClr val="bg2"/>
                </a:solidFill>
              </a:rPr>
              <a:t>similar.</a:t>
            </a:r>
          </a:p>
          <a:p>
            <a:pPr marL="342900" indent="-342900">
              <a:buFont typeface="Arial" panose="020B0604020202020204" pitchFamily="34" charset="0"/>
              <a:buChar char="•"/>
            </a:pPr>
            <a:r>
              <a:rPr lang="en-CA" sz="2000" dirty="0">
                <a:solidFill>
                  <a:schemeClr val="bg2"/>
                </a:solidFill>
              </a:rPr>
              <a:t>Note: this model treats all of Ohio as one. But we also have </a:t>
            </a:r>
            <a:r>
              <a:rPr lang="en-CA" sz="2000" dirty="0">
                <a:solidFill>
                  <a:srgbClr val="FF0000"/>
                </a:solidFill>
              </a:rPr>
              <a:t>county-level data </a:t>
            </a:r>
            <a:r>
              <a:rPr lang="en-CA" sz="2000" dirty="0">
                <a:solidFill>
                  <a:schemeClr val="bg2"/>
                </a:solidFill>
              </a:rPr>
              <a:t>on seizures, deaths, unemployment, etc.</a:t>
            </a:r>
          </a:p>
          <a:p>
            <a:pPr marL="342900" indent="-342900">
              <a:buFont typeface="Arial" panose="020B0604020202020204" pitchFamily="34" charset="0"/>
              <a:buChar char="•"/>
            </a:pPr>
            <a:r>
              <a:rPr lang="en-CA" sz="2000" dirty="0">
                <a:solidFill>
                  <a:srgbClr val="FF0000"/>
                </a:solidFill>
              </a:rPr>
              <a:t>Linear mixed model </a:t>
            </a:r>
            <a:r>
              <a:rPr lang="en-CA" sz="2000" dirty="0">
                <a:solidFill>
                  <a:schemeClr val="bg2"/>
                </a:solidFill>
              </a:rPr>
              <a:t>includes both fixed effects and random effects. Powerful application of linear algebra to statistics!</a:t>
            </a:r>
          </a:p>
          <a:p>
            <a:pPr marL="342900" indent="-342900">
              <a:buFont typeface="Arial" panose="020B0604020202020204" pitchFamily="34" charset="0"/>
              <a:buChar char="•"/>
            </a:pPr>
            <a:r>
              <a:rPr lang="en-US" sz="2000" dirty="0">
                <a:solidFill>
                  <a:srgbClr val="FF0000"/>
                </a:solidFill>
              </a:rPr>
              <a:t>Fixed effects are constant across individuals, and random effects vary</a:t>
            </a:r>
            <a:r>
              <a:rPr lang="en-US" sz="2000" dirty="0"/>
              <a:t>.</a:t>
            </a:r>
          </a:p>
          <a:p>
            <a:pPr marL="342900" indent="-342900">
              <a:buFont typeface="Arial" panose="020B0604020202020204" pitchFamily="34" charset="0"/>
              <a:buChar char="•"/>
            </a:pPr>
            <a:endParaRPr lang="en-CA" sz="2000" dirty="0">
              <a:solidFill>
                <a:schemeClr val="bg2"/>
              </a:solidFill>
            </a:endParaRPr>
          </a:p>
        </p:txBody>
      </p:sp>
      <p:sp>
        <p:nvSpPr>
          <p:cNvPr id="3" name="TextBox 2">
            <a:extLst>
              <a:ext uri="{FF2B5EF4-FFF2-40B4-BE49-F238E27FC236}">
                <a16:creationId xmlns:a16="http://schemas.microsoft.com/office/drawing/2014/main" id="{EA7FFB16-7C53-184E-8D7E-9F4AF2D327F1}"/>
              </a:ext>
            </a:extLst>
          </p:cNvPr>
          <p:cNvSpPr txBox="1"/>
          <p:nvPr/>
        </p:nvSpPr>
        <p:spPr>
          <a:xfrm>
            <a:off x="301451" y="211015"/>
            <a:ext cx="8073850" cy="461665"/>
          </a:xfrm>
          <a:prstGeom prst="rect">
            <a:avLst/>
          </a:prstGeom>
          <a:noFill/>
        </p:spPr>
        <p:txBody>
          <a:bodyPr wrap="square" rtlCol="0">
            <a:spAutoFit/>
          </a:bodyPr>
          <a:lstStyle/>
          <a:p>
            <a:r>
              <a:rPr lang="en-US" sz="2400" dirty="0"/>
              <a:t>Introducing more complex models (ARIMA and GLMM)</a:t>
            </a:r>
          </a:p>
        </p:txBody>
      </p:sp>
    </p:spTree>
    <p:extLst>
      <p:ext uri="{BB962C8B-B14F-4D97-AF65-F5344CB8AC3E}">
        <p14:creationId xmlns:p14="http://schemas.microsoft.com/office/powerpoint/2010/main" val="2646965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C98543-62E9-8D4A-8B80-04972C881BE6}"/>
              </a:ext>
            </a:extLst>
          </p:cNvPr>
          <p:cNvPicPr>
            <a:picLocks noChangeAspect="1"/>
          </p:cNvPicPr>
          <p:nvPr/>
        </p:nvPicPr>
        <p:blipFill>
          <a:blip r:embed="rId3"/>
          <a:stretch>
            <a:fillRect/>
          </a:stretch>
        </p:blipFill>
        <p:spPr>
          <a:xfrm>
            <a:off x="0" y="465196"/>
            <a:ext cx="9144000" cy="3281435"/>
          </a:xfrm>
          <a:prstGeom prst="rect">
            <a:avLst/>
          </a:prstGeom>
        </p:spPr>
      </p:pic>
      <p:sp>
        <p:nvSpPr>
          <p:cNvPr id="4" name="TextBox 3">
            <a:extLst>
              <a:ext uri="{FF2B5EF4-FFF2-40B4-BE49-F238E27FC236}">
                <a16:creationId xmlns:a16="http://schemas.microsoft.com/office/drawing/2014/main" id="{D7EC7963-DA7F-E340-BE2E-873CA2CB69AE}"/>
              </a:ext>
            </a:extLst>
          </p:cNvPr>
          <p:cNvSpPr txBox="1"/>
          <p:nvPr/>
        </p:nvSpPr>
        <p:spPr>
          <a:xfrm>
            <a:off x="599551" y="265141"/>
            <a:ext cx="8006862" cy="400110"/>
          </a:xfrm>
          <a:prstGeom prst="rect">
            <a:avLst/>
          </a:prstGeom>
          <a:noFill/>
        </p:spPr>
        <p:txBody>
          <a:bodyPr wrap="square" rtlCol="0">
            <a:spAutoFit/>
          </a:bodyPr>
          <a:lstStyle/>
          <a:p>
            <a:r>
              <a:rPr lang="en-US" sz="2000" dirty="0">
                <a:solidFill>
                  <a:srgbClr val="FF0000"/>
                </a:solidFill>
              </a:rPr>
              <a:t>Best General Linear Mixed Model:</a:t>
            </a:r>
          </a:p>
        </p:txBody>
      </p:sp>
      <p:sp>
        <p:nvSpPr>
          <p:cNvPr id="2" name="TextBox 1">
            <a:extLst>
              <a:ext uri="{FF2B5EF4-FFF2-40B4-BE49-F238E27FC236}">
                <a16:creationId xmlns:a16="http://schemas.microsoft.com/office/drawing/2014/main" id="{68A56C03-74FB-4644-98DB-74F788C80854}"/>
              </a:ext>
            </a:extLst>
          </p:cNvPr>
          <p:cNvSpPr txBox="1"/>
          <p:nvPr/>
        </p:nvSpPr>
        <p:spPr>
          <a:xfrm>
            <a:off x="8159261" y="3412854"/>
            <a:ext cx="894303" cy="307777"/>
          </a:xfrm>
          <a:prstGeom prst="rect">
            <a:avLst/>
          </a:prstGeom>
          <a:solidFill>
            <a:schemeClr val="bg1"/>
          </a:solidFill>
        </p:spPr>
        <p:txBody>
          <a:bodyPr wrap="square" rtlCol="0">
            <a:spAutoFit/>
          </a:bodyPr>
          <a:lstStyle/>
          <a:p>
            <a:r>
              <a:rPr lang="en-US" dirty="0"/>
              <a:t>               </a:t>
            </a:r>
          </a:p>
        </p:txBody>
      </p:sp>
      <p:sp>
        <p:nvSpPr>
          <p:cNvPr id="5" name="TextBox 4">
            <a:extLst>
              <a:ext uri="{FF2B5EF4-FFF2-40B4-BE49-F238E27FC236}">
                <a16:creationId xmlns:a16="http://schemas.microsoft.com/office/drawing/2014/main" id="{0D71FBF2-A213-0740-9AA1-1493C0DBE408}"/>
              </a:ext>
            </a:extLst>
          </p:cNvPr>
          <p:cNvSpPr txBox="1"/>
          <p:nvPr/>
        </p:nvSpPr>
        <p:spPr>
          <a:xfrm>
            <a:off x="194553" y="4002407"/>
            <a:ext cx="8210145" cy="1077218"/>
          </a:xfrm>
          <a:prstGeom prst="rect">
            <a:avLst/>
          </a:prstGeom>
          <a:noFill/>
        </p:spPr>
        <p:txBody>
          <a:bodyPr wrap="square" rtlCol="0">
            <a:spAutoFit/>
          </a:bodyPr>
          <a:lstStyle/>
          <a:p>
            <a:r>
              <a:rPr lang="en-US" sz="1600" dirty="0">
                <a:solidFill>
                  <a:srgbClr val="FF0000"/>
                </a:solidFill>
              </a:rPr>
              <a:t>Month fixed effect </a:t>
            </a:r>
            <a:r>
              <a:rPr lang="en-US" sz="1600" dirty="0"/>
              <a:t>controls for time trends in deaths that are the same across Ohio. </a:t>
            </a:r>
            <a:r>
              <a:rPr lang="en-US" sz="1600" dirty="0">
                <a:solidFill>
                  <a:srgbClr val="FF0000"/>
                </a:solidFill>
              </a:rPr>
              <a:t>County fixed effect </a:t>
            </a:r>
            <a:r>
              <a:rPr lang="en-US" sz="1600" dirty="0"/>
              <a:t>controls for county differences that do not vary over time. The county-year linear time trends control for any county-specific linear time trends in deaths. </a:t>
            </a:r>
          </a:p>
          <a:p>
            <a:r>
              <a:rPr lang="en-US" sz="1600" dirty="0"/>
              <a:t>Next: determine significance of random effects (seizures and X), compute R</a:t>
            </a:r>
            <a:r>
              <a:rPr lang="en-US" sz="1600" baseline="30000" dirty="0"/>
              <a:t>2</a:t>
            </a:r>
            <a:r>
              <a:rPr lang="en-US" sz="1600" dirty="0"/>
              <a:t>.</a:t>
            </a:r>
          </a:p>
        </p:txBody>
      </p:sp>
    </p:spTree>
    <p:extLst>
      <p:ext uri="{BB962C8B-B14F-4D97-AF65-F5344CB8AC3E}">
        <p14:creationId xmlns:p14="http://schemas.microsoft.com/office/powerpoint/2010/main" val="42548351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8F0F54-5CA3-5F4B-8BC0-6BB22BDA747E}"/>
              </a:ext>
            </a:extLst>
          </p:cNvPr>
          <p:cNvPicPr>
            <a:picLocks noChangeAspect="1"/>
          </p:cNvPicPr>
          <p:nvPr/>
        </p:nvPicPr>
        <p:blipFill>
          <a:blip r:embed="rId3"/>
          <a:stretch>
            <a:fillRect/>
          </a:stretch>
        </p:blipFill>
        <p:spPr>
          <a:xfrm>
            <a:off x="87769" y="0"/>
            <a:ext cx="5528144" cy="5143500"/>
          </a:xfrm>
          <a:prstGeom prst="rect">
            <a:avLst/>
          </a:prstGeom>
        </p:spPr>
      </p:pic>
      <p:sp>
        <p:nvSpPr>
          <p:cNvPr id="4" name="TextBox 3">
            <a:extLst>
              <a:ext uri="{FF2B5EF4-FFF2-40B4-BE49-F238E27FC236}">
                <a16:creationId xmlns:a16="http://schemas.microsoft.com/office/drawing/2014/main" id="{632A7FFA-AA89-D24B-A514-EEFE2DBAE91B}"/>
              </a:ext>
            </a:extLst>
          </p:cNvPr>
          <p:cNvSpPr txBox="1"/>
          <p:nvPr/>
        </p:nvSpPr>
        <p:spPr>
          <a:xfrm>
            <a:off x="5615913" y="262550"/>
            <a:ext cx="3147841" cy="4062651"/>
          </a:xfrm>
          <a:prstGeom prst="rect">
            <a:avLst/>
          </a:prstGeom>
          <a:noFill/>
        </p:spPr>
        <p:txBody>
          <a:bodyPr wrap="square" rtlCol="0">
            <a:spAutoFit/>
          </a:bodyPr>
          <a:lstStyle/>
          <a:p>
            <a:r>
              <a:rPr lang="en-US" sz="2400" dirty="0"/>
              <a:t>GLMM Results</a:t>
            </a:r>
            <a:r>
              <a:rPr lang="en-US" sz="1800" dirty="0"/>
              <a:t>:</a:t>
            </a:r>
          </a:p>
          <a:p>
            <a:endParaRPr lang="en-US" sz="1800" dirty="0"/>
          </a:p>
          <a:p>
            <a:r>
              <a:rPr lang="en-US" sz="1800" dirty="0"/>
              <a:t>Seizures are statistically significant (except cannabis).</a:t>
            </a:r>
          </a:p>
          <a:p>
            <a:endParaRPr lang="en-US" sz="1800" dirty="0"/>
          </a:p>
          <a:p>
            <a:r>
              <a:rPr lang="en-US" sz="1800" dirty="0"/>
              <a:t>With covariates (column 6) we achieve an </a:t>
            </a:r>
            <a:r>
              <a:rPr lang="en-US" sz="1800" dirty="0">
                <a:solidFill>
                  <a:srgbClr val="FF0000"/>
                </a:solidFill>
              </a:rPr>
              <a:t>R</a:t>
            </a:r>
            <a:r>
              <a:rPr lang="en-US" sz="1800" baseline="30000" dirty="0">
                <a:solidFill>
                  <a:srgbClr val="FF0000"/>
                </a:solidFill>
              </a:rPr>
              <a:t>2</a:t>
            </a:r>
            <a:r>
              <a:rPr lang="en-US" sz="1800" dirty="0">
                <a:solidFill>
                  <a:srgbClr val="FF0000"/>
                </a:solidFill>
              </a:rPr>
              <a:t> of 0.88</a:t>
            </a:r>
            <a:r>
              <a:rPr lang="en-US" sz="1800" dirty="0"/>
              <a:t>.</a:t>
            </a:r>
          </a:p>
          <a:p>
            <a:endParaRPr lang="en-US" sz="1800" dirty="0"/>
          </a:p>
          <a:p>
            <a:r>
              <a:rPr lang="en-US" sz="1800" dirty="0"/>
              <a:t>20 more seizures of fentanyl predict for 3 more deaths.</a:t>
            </a:r>
          </a:p>
          <a:p>
            <a:endParaRPr lang="en-US" sz="1800" dirty="0"/>
          </a:p>
          <a:p>
            <a:r>
              <a:rPr lang="en-US" sz="1800" dirty="0"/>
              <a:t>20 more seizures of </a:t>
            </a:r>
            <a:r>
              <a:rPr lang="en-US" sz="1800" dirty="0" err="1"/>
              <a:t>carfentanil</a:t>
            </a:r>
            <a:r>
              <a:rPr lang="en-US" sz="1800" dirty="0"/>
              <a:t> (or other analog) predicts for 5 more deaths.</a:t>
            </a:r>
          </a:p>
        </p:txBody>
      </p:sp>
    </p:spTree>
    <p:extLst>
      <p:ext uri="{BB962C8B-B14F-4D97-AF65-F5344CB8AC3E}">
        <p14:creationId xmlns:p14="http://schemas.microsoft.com/office/powerpoint/2010/main" val="3249373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3C3060-CE2B-1A4B-BF40-7B72152B0758}"/>
              </a:ext>
            </a:extLst>
          </p:cNvPr>
          <p:cNvPicPr>
            <a:picLocks noChangeAspect="1"/>
          </p:cNvPicPr>
          <p:nvPr/>
        </p:nvPicPr>
        <p:blipFill>
          <a:blip r:embed="rId3"/>
          <a:stretch>
            <a:fillRect/>
          </a:stretch>
        </p:blipFill>
        <p:spPr>
          <a:xfrm>
            <a:off x="0" y="1269568"/>
            <a:ext cx="9144000" cy="2604364"/>
          </a:xfrm>
          <a:prstGeom prst="rect">
            <a:avLst/>
          </a:prstGeom>
        </p:spPr>
      </p:pic>
      <p:sp>
        <p:nvSpPr>
          <p:cNvPr id="4" name="TextBox 3">
            <a:extLst>
              <a:ext uri="{FF2B5EF4-FFF2-40B4-BE49-F238E27FC236}">
                <a16:creationId xmlns:a16="http://schemas.microsoft.com/office/drawing/2014/main" id="{0E9F972E-A874-B146-B751-E001FE8060D4}"/>
              </a:ext>
            </a:extLst>
          </p:cNvPr>
          <p:cNvSpPr txBox="1"/>
          <p:nvPr/>
        </p:nvSpPr>
        <p:spPr>
          <a:xfrm>
            <a:off x="359923" y="428017"/>
            <a:ext cx="8599251" cy="830997"/>
          </a:xfrm>
          <a:prstGeom prst="rect">
            <a:avLst/>
          </a:prstGeom>
          <a:noFill/>
        </p:spPr>
        <p:txBody>
          <a:bodyPr wrap="square" rtlCol="0">
            <a:spAutoFit/>
          </a:bodyPr>
          <a:lstStyle/>
          <a:p>
            <a:r>
              <a:rPr lang="en-US" sz="2400" dirty="0"/>
              <a:t>How do different types of law enforcement do in terms of seizing drugs? Seizing fentanyl?</a:t>
            </a:r>
          </a:p>
        </p:txBody>
      </p:sp>
      <p:sp>
        <p:nvSpPr>
          <p:cNvPr id="5" name="TextBox 4">
            <a:extLst>
              <a:ext uri="{FF2B5EF4-FFF2-40B4-BE49-F238E27FC236}">
                <a16:creationId xmlns:a16="http://schemas.microsoft.com/office/drawing/2014/main" id="{B7127CC6-7A69-A648-B093-1267F5D78332}"/>
              </a:ext>
            </a:extLst>
          </p:cNvPr>
          <p:cNvSpPr txBox="1"/>
          <p:nvPr/>
        </p:nvSpPr>
        <p:spPr>
          <a:xfrm>
            <a:off x="272374" y="4085617"/>
            <a:ext cx="8404698" cy="830997"/>
          </a:xfrm>
          <a:prstGeom prst="rect">
            <a:avLst/>
          </a:prstGeom>
          <a:noFill/>
        </p:spPr>
        <p:txBody>
          <a:bodyPr wrap="square" rtlCol="0">
            <a:spAutoFit/>
          </a:bodyPr>
          <a:lstStyle/>
          <a:p>
            <a:r>
              <a:rPr lang="en-US" sz="2400" dirty="0"/>
              <a:t>Note: we spend a lot of money on specialized drug task forces. Are they saving lives?</a:t>
            </a:r>
          </a:p>
        </p:txBody>
      </p:sp>
    </p:spTree>
    <p:extLst>
      <p:ext uri="{BB962C8B-B14F-4D97-AF65-F5344CB8AC3E}">
        <p14:creationId xmlns:p14="http://schemas.microsoft.com/office/powerpoint/2010/main" val="25770149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50F7F4-FE32-BF4E-952C-008DFE99398C}"/>
              </a:ext>
            </a:extLst>
          </p:cNvPr>
          <p:cNvPicPr>
            <a:picLocks noChangeAspect="1"/>
          </p:cNvPicPr>
          <p:nvPr/>
        </p:nvPicPr>
        <p:blipFill>
          <a:blip r:embed="rId3"/>
          <a:stretch>
            <a:fillRect/>
          </a:stretch>
        </p:blipFill>
        <p:spPr>
          <a:xfrm>
            <a:off x="405702" y="0"/>
            <a:ext cx="3429000" cy="5143500"/>
          </a:xfrm>
          <a:prstGeom prst="rect">
            <a:avLst/>
          </a:prstGeom>
        </p:spPr>
      </p:pic>
      <p:sp>
        <p:nvSpPr>
          <p:cNvPr id="2" name="TextBox 1">
            <a:extLst>
              <a:ext uri="{FF2B5EF4-FFF2-40B4-BE49-F238E27FC236}">
                <a16:creationId xmlns:a16="http://schemas.microsoft.com/office/drawing/2014/main" id="{2CEF3E74-8A48-5848-91F1-DFB5C0D9606C}"/>
              </a:ext>
            </a:extLst>
          </p:cNvPr>
          <p:cNvSpPr txBox="1"/>
          <p:nvPr/>
        </p:nvSpPr>
        <p:spPr>
          <a:xfrm>
            <a:off x="3995476" y="171093"/>
            <a:ext cx="4742822" cy="4801314"/>
          </a:xfrm>
          <a:prstGeom prst="rect">
            <a:avLst/>
          </a:prstGeom>
          <a:noFill/>
        </p:spPr>
        <p:txBody>
          <a:bodyPr wrap="square" rtlCol="0">
            <a:spAutoFit/>
          </a:bodyPr>
          <a:lstStyle/>
          <a:p>
            <a:r>
              <a:rPr lang="en-US" sz="1800" dirty="0"/>
              <a:t>Regular forces include local police, sheriffs.</a:t>
            </a:r>
          </a:p>
          <a:p>
            <a:r>
              <a:rPr lang="en-US" sz="1800" dirty="0"/>
              <a:t>Specialized forces include drug task forces.</a:t>
            </a:r>
          </a:p>
          <a:p>
            <a:r>
              <a:rPr lang="en-US" sz="1800" dirty="0"/>
              <a:t>National forces include DEA and FBI.</a:t>
            </a:r>
          </a:p>
          <a:p>
            <a:endParaRPr lang="en-US" sz="1800" dirty="0"/>
          </a:p>
          <a:p>
            <a:r>
              <a:rPr lang="en-US" sz="1800" dirty="0"/>
              <a:t>Notice the y-axis labels!</a:t>
            </a:r>
          </a:p>
          <a:p>
            <a:r>
              <a:rPr lang="en-US" sz="1800" dirty="0"/>
              <a:t>Regular forces make most seizures</a:t>
            </a:r>
          </a:p>
          <a:p>
            <a:r>
              <a:rPr lang="en-US" sz="1800" dirty="0"/>
              <a:t>(there are more of them).</a:t>
            </a:r>
          </a:p>
          <a:p>
            <a:endParaRPr lang="en-US" sz="1800" dirty="0"/>
          </a:p>
          <a:p>
            <a:r>
              <a:rPr lang="en-US" sz="1800" dirty="0">
                <a:solidFill>
                  <a:srgbClr val="FF0000"/>
                </a:solidFill>
              </a:rPr>
              <a:t>Regular forces seize lots of low weight</a:t>
            </a:r>
            <a:r>
              <a:rPr lang="en-US" sz="1800" dirty="0"/>
              <a:t>.</a:t>
            </a:r>
          </a:p>
          <a:p>
            <a:r>
              <a:rPr lang="en-US" sz="1800" dirty="0"/>
              <a:t>Specialized forces seize a mixture.</a:t>
            </a:r>
          </a:p>
          <a:p>
            <a:r>
              <a:rPr lang="en-US" sz="1800" dirty="0"/>
              <a:t>National forces seize mostly mid-weight and high-weight.</a:t>
            </a:r>
          </a:p>
          <a:p>
            <a:endParaRPr lang="en-US" sz="1800" dirty="0"/>
          </a:p>
          <a:p>
            <a:r>
              <a:rPr lang="en-US" sz="1800" dirty="0"/>
              <a:t>All are important, but it’s essential to </a:t>
            </a:r>
            <a:r>
              <a:rPr lang="en-US" sz="1800" dirty="0">
                <a:solidFill>
                  <a:schemeClr val="bg2"/>
                </a:solidFill>
              </a:rPr>
              <a:t>remember the </a:t>
            </a:r>
            <a:r>
              <a:rPr lang="en-US" sz="1800" dirty="0">
                <a:solidFill>
                  <a:srgbClr val="FF0000"/>
                </a:solidFill>
              </a:rPr>
              <a:t>Law of Prohibition: </a:t>
            </a:r>
            <a:r>
              <a:rPr lang="en-US" sz="1800" dirty="0">
                <a:solidFill>
                  <a:schemeClr val="bg2"/>
                </a:solidFill>
              </a:rPr>
              <a:t>when you crack down, people turn to more potent drugs.</a:t>
            </a:r>
          </a:p>
        </p:txBody>
      </p:sp>
    </p:spTree>
    <p:extLst>
      <p:ext uri="{BB962C8B-B14F-4D97-AF65-F5344CB8AC3E}">
        <p14:creationId xmlns:p14="http://schemas.microsoft.com/office/powerpoint/2010/main" val="1941131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504543-EC3A-834C-8928-1B2381F5259E}"/>
              </a:ext>
            </a:extLst>
          </p:cNvPr>
          <p:cNvPicPr>
            <a:picLocks noChangeAspect="1"/>
          </p:cNvPicPr>
          <p:nvPr/>
        </p:nvPicPr>
        <p:blipFill>
          <a:blip r:embed="rId2"/>
          <a:stretch>
            <a:fillRect/>
          </a:stretch>
        </p:blipFill>
        <p:spPr>
          <a:xfrm>
            <a:off x="1594388" y="1092091"/>
            <a:ext cx="5392565" cy="4051409"/>
          </a:xfrm>
          <a:prstGeom prst="rect">
            <a:avLst/>
          </a:prstGeom>
        </p:spPr>
      </p:pic>
      <p:sp>
        <p:nvSpPr>
          <p:cNvPr id="3" name="TextBox 2">
            <a:extLst>
              <a:ext uri="{FF2B5EF4-FFF2-40B4-BE49-F238E27FC236}">
                <a16:creationId xmlns:a16="http://schemas.microsoft.com/office/drawing/2014/main" id="{E4F2BC40-EF95-6F45-9274-1CC9DC092B58}"/>
              </a:ext>
            </a:extLst>
          </p:cNvPr>
          <p:cNvSpPr txBox="1"/>
          <p:nvPr/>
        </p:nvSpPr>
        <p:spPr>
          <a:xfrm>
            <a:off x="1488831" y="351692"/>
            <a:ext cx="5498122" cy="461665"/>
          </a:xfrm>
          <a:prstGeom prst="rect">
            <a:avLst/>
          </a:prstGeom>
          <a:noFill/>
        </p:spPr>
        <p:txBody>
          <a:bodyPr wrap="square" rtlCol="0">
            <a:spAutoFit/>
          </a:bodyPr>
          <a:lstStyle/>
          <a:p>
            <a:pPr algn="ctr"/>
            <a:r>
              <a:rPr lang="en-US" sz="2400" dirty="0"/>
              <a:t>Our research team</a:t>
            </a:r>
          </a:p>
        </p:txBody>
      </p:sp>
    </p:spTree>
    <p:extLst>
      <p:ext uri="{BB962C8B-B14F-4D97-AF65-F5344CB8AC3E}">
        <p14:creationId xmlns:p14="http://schemas.microsoft.com/office/powerpoint/2010/main" val="20042562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E5BCEFD-CEDE-F6C5-CEEA-716E26F4C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8" y="0"/>
            <a:ext cx="860583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9387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93CC29A-7C21-8948-58A3-177374689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0"/>
            <a:ext cx="799306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8439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5142AC7-B81D-9E6C-94CD-39BCF8382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49975"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F782000-2D3F-7153-2204-FC71AA02114B}"/>
              </a:ext>
            </a:extLst>
          </p:cNvPr>
          <p:cNvSpPr txBox="1"/>
          <p:nvPr/>
        </p:nvSpPr>
        <p:spPr>
          <a:xfrm>
            <a:off x="6271846" y="311866"/>
            <a:ext cx="2708031" cy="4801314"/>
          </a:xfrm>
          <a:prstGeom prst="rect">
            <a:avLst/>
          </a:prstGeom>
          <a:noFill/>
        </p:spPr>
        <p:txBody>
          <a:bodyPr wrap="square" rtlCol="0">
            <a:spAutoFit/>
          </a:bodyPr>
          <a:lstStyle/>
          <a:p>
            <a:r>
              <a:rPr lang="en-US" sz="1800" dirty="0"/>
              <a:t>Since 2019, deaths due to </a:t>
            </a:r>
            <a:r>
              <a:rPr lang="en-US" sz="1800" dirty="0" err="1"/>
              <a:t>carfentanil</a:t>
            </a:r>
            <a:r>
              <a:rPr lang="en-US" sz="1800" dirty="0"/>
              <a:t> are down, fentanyl-contaminated meth overdoses are up.</a:t>
            </a:r>
          </a:p>
          <a:p>
            <a:endParaRPr lang="en-US" sz="1800" dirty="0"/>
          </a:p>
          <a:p>
            <a:r>
              <a:rPr lang="en-US" sz="1800" dirty="0"/>
              <a:t>Normal drug-use pattern but more contaminated drug supply in Ohio.</a:t>
            </a:r>
          </a:p>
          <a:p>
            <a:endParaRPr lang="en-US" sz="1800" dirty="0"/>
          </a:p>
          <a:p>
            <a:r>
              <a:rPr lang="en-US" sz="1800" dirty="0"/>
              <a:t>The crisis has shifted from the southwest to the south and east.</a:t>
            </a:r>
          </a:p>
          <a:p>
            <a:endParaRPr lang="en-US" sz="1800" dirty="0"/>
          </a:p>
          <a:p>
            <a:r>
              <a:rPr lang="en-US" sz="1800" dirty="0"/>
              <a:t>Now black people make up 22% of overdose deaths but 14% of the population.</a:t>
            </a:r>
          </a:p>
        </p:txBody>
      </p:sp>
    </p:spTree>
    <p:extLst>
      <p:ext uri="{BB962C8B-B14F-4D97-AF65-F5344CB8AC3E}">
        <p14:creationId xmlns:p14="http://schemas.microsoft.com/office/powerpoint/2010/main" val="8913691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8B5318D-17B7-BD3B-B28F-67B2233EB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613" y="0"/>
            <a:ext cx="721518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294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C320E805-6729-B87F-003A-83FC4C29D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943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7FE956-D572-1A7F-802C-96D5345C4DD7}"/>
              </a:ext>
            </a:extLst>
          </p:cNvPr>
          <p:cNvSpPr txBox="1"/>
          <p:nvPr/>
        </p:nvSpPr>
        <p:spPr>
          <a:xfrm>
            <a:off x="5752609" y="513981"/>
            <a:ext cx="3170165" cy="3970318"/>
          </a:xfrm>
          <a:prstGeom prst="rect">
            <a:avLst/>
          </a:prstGeom>
          <a:noFill/>
        </p:spPr>
        <p:txBody>
          <a:bodyPr wrap="square" rtlCol="0">
            <a:spAutoFit/>
          </a:bodyPr>
          <a:lstStyle/>
          <a:p>
            <a:r>
              <a:rPr lang="en-US" dirty="0"/>
              <a:t>In the spring of 2021, we were able to get data at the level of zip codes instead of county.</a:t>
            </a:r>
          </a:p>
          <a:p>
            <a:endParaRPr lang="en-US" dirty="0"/>
          </a:p>
          <a:p>
            <a:r>
              <a:rPr lang="en-US" dirty="0"/>
              <a:t>Ohio has about 1,300 zip codes.</a:t>
            </a:r>
          </a:p>
          <a:p>
            <a:endParaRPr lang="en-US" dirty="0"/>
          </a:p>
          <a:p>
            <a:r>
              <a:rPr lang="en-US" dirty="0"/>
              <a:t>Data in raw numbers skews attention towards population centers. Data in terms of proportions is more susceptible to outliers.</a:t>
            </a:r>
          </a:p>
          <a:p>
            <a:endParaRPr lang="en-US" dirty="0"/>
          </a:p>
          <a:p>
            <a:r>
              <a:rPr lang="en-US" dirty="0"/>
              <a:t>This is from Jan 2018 - Dec 2020.</a:t>
            </a:r>
          </a:p>
          <a:p>
            <a:r>
              <a:rPr lang="en-US" dirty="0"/>
              <a:t>Zip code 43522 was worst.</a:t>
            </a:r>
          </a:p>
          <a:p>
            <a:r>
              <a:rPr lang="en-US" dirty="0"/>
              <a:t>894 per 100,000 died, i.e., 31 people out of 3,466 population.</a:t>
            </a:r>
          </a:p>
          <a:p>
            <a:endParaRPr lang="en-US" dirty="0"/>
          </a:p>
          <a:p>
            <a:r>
              <a:rPr lang="en-US" dirty="0"/>
              <a:t>Narcan can help!</a:t>
            </a:r>
          </a:p>
          <a:p>
            <a:endParaRPr lang="en-US" dirty="0"/>
          </a:p>
        </p:txBody>
      </p:sp>
    </p:spTree>
    <p:extLst>
      <p:ext uri="{BB962C8B-B14F-4D97-AF65-F5344CB8AC3E}">
        <p14:creationId xmlns:p14="http://schemas.microsoft.com/office/powerpoint/2010/main" val="117127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0BFC61B-4C63-DD49-AA5A-7120D749F4E8}"/>
              </a:ext>
            </a:extLst>
          </p:cNvPr>
          <p:cNvSpPr txBox="1">
            <a:spLocks/>
          </p:cNvSpPr>
          <p:nvPr/>
        </p:nvSpPr>
        <p:spPr>
          <a:xfrm>
            <a:off x="311699" y="304800"/>
            <a:ext cx="8586115" cy="42639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00" dirty="0"/>
              <a:t>Harm Reduction talking points</a:t>
            </a:r>
          </a:p>
          <a:p>
            <a:pPr marL="342900" lvl="1" indent="-342900">
              <a:buFont typeface="Arial" panose="020B0604020202020204" pitchFamily="34" charset="0"/>
              <a:buChar char="•"/>
            </a:pPr>
            <a:r>
              <a:rPr lang="en-US" sz="2200" dirty="0"/>
              <a:t>Naloxone – convincing people to carry and use it</a:t>
            </a:r>
          </a:p>
          <a:p>
            <a:pPr marL="342900" lvl="1" indent="-342900">
              <a:buFont typeface="Arial" panose="020B0604020202020204" pitchFamily="34" charset="0"/>
              <a:buChar char="•"/>
            </a:pPr>
            <a:r>
              <a:rPr lang="en-US" sz="2200" dirty="0"/>
              <a:t>Fentanyl test strips – determine if drugs have fentanyl</a:t>
            </a:r>
          </a:p>
          <a:p>
            <a:pPr marL="342900" lvl="1" indent="-342900">
              <a:buFont typeface="Arial" panose="020B0604020202020204" pitchFamily="34" charset="0"/>
              <a:buChar char="•"/>
            </a:pPr>
            <a:r>
              <a:rPr lang="en-US" sz="2200" dirty="0"/>
              <a:t>Good Samaritan laws</a:t>
            </a:r>
          </a:p>
          <a:p>
            <a:pPr marL="342900" lvl="1" indent="-342900">
              <a:buFont typeface="Arial" panose="020B0604020202020204" pitchFamily="34" charset="0"/>
              <a:buChar char="•"/>
            </a:pPr>
            <a:r>
              <a:rPr lang="en-US" sz="2200" dirty="0"/>
              <a:t>Needle exchanges + educating those who come</a:t>
            </a:r>
          </a:p>
          <a:p>
            <a:pPr marL="342900" lvl="1" indent="-342900">
              <a:buFont typeface="Arial" panose="020B0604020202020204" pitchFamily="34" charset="0"/>
              <a:buChar char="•"/>
            </a:pPr>
            <a:r>
              <a:rPr lang="en-US" sz="2200" dirty="0"/>
              <a:t>Medication-Assisted Treatment for addiction</a:t>
            </a:r>
          </a:p>
          <a:p>
            <a:pPr marL="342900" lvl="1" indent="-342900">
              <a:buFont typeface="Arial" panose="020B0604020202020204" pitchFamily="34" charset="0"/>
              <a:buChar char="•"/>
            </a:pPr>
            <a:r>
              <a:rPr lang="en-US" sz="2200" dirty="0"/>
              <a:t>Drug Courts, and treating drug users like human beings</a:t>
            </a:r>
          </a:p>
          <a:p>
            <a:pPr marL="342900" lvl="1" indent="-342900">
              <a:buFont typeface="Arial" panose="020B0604020202020204" pitchFamily="34" charset="0"/>
              <a:buChar char="•"/>
            </a:pPr>
            <a:r>
              <a:rPr lang="en-US" sz="2200" dirty="0"/>
              <a:t>Counseling for those with mental health disorders</a:t>
            </a:r>
          </a:p>
          <a:p>
            <a:pPr marL="342900" lvl="1" indent="-342900">
              <a:buFont typeface="Arial" panose="020B0604020202020204" pitchFamily="34" charset="0"/>
              <a:buChar char="•"/>
            </a:pPr>
            <a:r>
              <a:rPr lang="en-US" sz="2200" dirty="0"/>
              <a:t>Alternative treatments for pain</a:t>
            </a:r>
          </a:p>
          <a:p>
            <a:pPr marL="342900" lvl="1" indent="-342900">
              <a:buFont typeface="Arial" panose="020B0604020202020204" pitchFamily="34" charset="0"/>
              <a:buChar char="•"/>
            </a:pPr>
            <a:r>
              <a:rPr lang="en-US" sz="2200" dirty="0"/>
              <a:t>Marijuana legalization – does it help?</a:t>
            </a:r>
          </a:p>
          <a:p>
            <a:pPr marL="342900" lvl="1" indent="-342900">
              <a:buFont typeface="Arial" panose="020B0604020202020204" pitchFamily="34" charset="0"/>
              <a:buChar char="•"/>
            </a:pPr>
            <a:r>
              <a:rPr lang="en-US" sz="2200" dirty="0"/>
              <a:t>Study fentanyl analogues: there are many; unknown strength.</a:t>
            </a:r>
          </a:p>
          <a:p>
            <a:pPr marL="342900" lvl="1" indent="-342900">
              <a:buFont typeface="Arial" panose="020B0604020202020204" pitchFamily="34" charset="0"/>
              <a:buChar char="•"/>
            </a:pPr>
            <a:r>
              <a:rPr lang="en-US" sz="2200" dirty="0"/>
              <a:t>Punchline: </a:t>
            </a:r>
            <a:r>
              <a:rPr lang="en-US" sz="2200" dirty="0">
                <a:solidFill>
                  <a:srgbClr val="FF0000"/>
                </a:solidFill>
              </a:rPr>
              <a:t>Harm Reduction saves lives </a:t>
            </a:r>
            <a:r>
              <a:rPr lang="en-US" sz="2200" dirty="0"/>
              <a:t>and is much more cost effective (and ethical) than letting people suffer/die.</a:t>
            </a:r>
          </a:p>
        </p:txBody>
      </p:sp>
    </p:spTree>
    <p:extLst>
      <p:ext uri="{BB962C8B-B14F-4D97-AF65-F5344CB8AC3E}">
        <p14:creationId xmlns:p14="http://schemas.microsoft.com/office/powerpoint/2010/main" val="26554340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17CB06B-A1A1-C546-B23C-BAA1DB05F708}"/>
              </a:ext>
            </a:extLst>
          </p:cNvPr>
          <p:cNvSpPr txBox="1">
            <a:spLocks/>
          </p:cNvSpPr>
          <p:nvPr/>
        </p:nvSpPr>
        <p:spPr>
          <a:xfrm>
            <a:off x="301336" y="322118"/>
            <a:ext cx="8214014" cy="4310604"/>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rgbClr val="FF0000"/>
                </a:solidFill>
              </a:rPr>
              <a:t>Ohio SUDORS Data </a:t>
            </a:r>
            <a:r>
              <a:rPr lang="en-US" sz="2400" dirty="0"/>
              <a:t>(2016-2018)</a:t>
            </a:r>
          </a:p>
          <a:p>
            <a:pPr marL="285750" lvl="1" indent="-285750">
              <a:buFont typeface="Arial" panose="020B0604020202020204" pitchFamily="34" charset="0"/>
              <a:buChar char="•"/>
            </a:pPr>
            <a:r>
              <a:rPr lang="en-US" sz="2400" dirty="0">
                <a:solidFill>
                  <a:srgbClr val="FF0000"/>
                </a:solidFill>
              </a:rPr>
              <a:t>9,300 individuals </a:t>
            </a:r>
            <a:r>
              <a:rPr lang="en-US" sz="2400" dirty="0"/>
              <a:t>who died of drug overdose,               </a:t>
            </a:r>
            <a:r>
              <a:rPr lang="en-US" sz="2400" dirty="0">
                <a:solidFill>
                  <a:srgbClr val="FF0000"/>
                </a:solidFill>
              </a:rPr>
              <a:t>750 attributes for each</a:t>
            </a:r>
            <a:r>
              <a:rPr lang="en-US" sz="2400" dirty="0"/>
              <a:t>: demographics, mental health/substance abuse history, personal problems, bystanders, Naloxone, polysubstance abuse, etc.</a:t>
            </a:r>
          </a:p>
          <a:p>
            <a:pPr marL="285750" lvl="1" indent="-285750">
              <a:buFont typeface="Arial" panose="020B0604020202020204" pitchFamily="34" charset="0"/>
              <a:buChar char="•"/>
            </a:pPr>
            <a:r>
              <a:rPr lang="en-US" sz="2400" dirty="0"/>
              <a:t>Data curated by the Ohio Department of Health</a:t>
            </a:r>
          </a:p>
          <a:p>
            <a:pPr marL="285750" lvl="1" indent="-285750">
              <a:buFont typeface="Arial" panose="020B0604020202020204" pitchFamily="34" charset="0"/>
              <a:buChar char="•"/>
            </a:pPr>
            <a:r>
              <a:rPr lang="en-US" sz="2400" dirty="0"/>
              <a:t>Includes data from law enforcement, coroners, hospitals, prisons, mental health treatment centers, etc.</a:t>
            </a:r>
          </a:p>
          <a:p>
            <a:pPr marL="285750" lvl="1" indent="-285750">
              <a:buFont typeface="Arial" panose="020B0604020202020204" pitchFamily="34" charset="0"/>
              <a:buChar char="•"/>
            </a:pPr>
            <a:r>
              <a:rPr lang="en-US" sz="2400" dirty="0">
                <a:solidFill>
                  <a:srgbClr val="FF0000"/>
                </a:solidFill>
              </a:rPr>
              <a:t>Never previously analyzed in Ohio</a:t>
            </a:r>
            <a:r>
              <a:rPr lang="en-US" sz="2400" dirty="0"/>
              <a:t>. Our analysis is based on a 2018 paper on the Rhode Island SUDORS dataset.</a:t>
            </a:r>
            <a:endParaRPr lang="en-CA" sz="2400" dirty="0"/>
          </a:p>
          <a:p>
            <a:pPr marL="285750" lvl="1" indent="-285750">
              <a:buFont typeface="Arial" panose="020B0604020202020204" pitchFamily="34" charset="0"/>
              <a:buChar char="•"/>
            </a:pPr>
            <a:r>
              <a:rPr lang="en-CA" sz="2400" dirty="0"/>
              <a:t>There is much left to be done!</a:t>
            </a:r>
            <a:endParaRPr lang="en-US" sz="2400" dirty="0"/>
          </a:p>
        </p:txBody>
      </p:sp>
    </p:spTree>
    <p:extLst>
      <p:ext uri="{BB962C8B-B14F-4D97-AF65-F5344CB8AC3E}">
        <p14:creationId xmlns:p14="http://schemas.microsoft.com/office/powerpoint/2010/main" val="19757427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83E9108-A663-B048-964B-E4A60919CA8D}"/>
              </a:ext>
            </a:extLst>
          </p:cNvPr>
          <p:cNvGraphicFramePr>
            <a:graphicFrameLocks noGrp="1"/>
          </p:cNvGraphicFramePr>
          <p:nvPr>
            <p:extLst>
              <p:ext uri="{D42A27DB-BD31-4B8C-83A1-F6EECF244321}">
                <p14:modId xmlns:p14="http://schemas.microsoft.com/office/powerpoint/2010/main" val="521060100"/>
              </p:ext>
            </p:extLst>
          </p:nvPr>
        </p:nvGraphicFramePr>
        <p:xfrm>
          <a:off x="346840" y="294480"/>
          <a:ext cx="3828489" cy="4696500"/>
        </p:xfrm>
        <a:graphic>
          <a:graphicData uri="http://schemas.openxmlformats.org/drawingml/2006/table">
            <a:tbl>
              <a:tblPr/>
              <a:tblGrid>
                <a:gridCol w="2103945">
                  <a:extLst>
                    <a:ext uri="{9D8B030D-6E8A-4147-A177-3AD203B41FA5}">
                      <a16:colId xmlns:a16="http://schemas.microsoft.com/office/drawing/2014/main" val="3868469501"/>
                    </a:ext>
                  </a:extLst>
                </a:gridCol>
                <a:gridCol w="862272">
                  <a:extLst>
                    <a:ext uri="{9D8B030D-6E8A-4147-A177-3AD203B41FA5}">
                      <a16:colId xmlns:a16="http://schemas.microsoft.com/office/drawing/2014/main" val="3475673226"/>
                    </a:ext>
                  </a:extLst>
                </a:gridCol>
                <a:gridCol w="862272">
                  <a:extLst>
                    <a:ext uri="{9D8B030D-6E8A-4147-A177-3AD203B41FA5}">
                      <a16:colId xmlns:a16="http://schemas.microsoft.com/office/drawing/2014/main" val="220091255"/>
                    </a:ext>
                  </a:extLst>
                </a:gridCol>
              </a:tblGrid>
              <a:tr h="210235">
                <a:tc>
                  <a:txBody>
                    <a:bodyPr/>
                    <a:lstStyle/>
                    <a:p>
                      <a:pPr rtl="0" fontAlgn="b"/>
                      <a:r>
                        <a:rPr lang="en-US" sz="1400" b="1">
                          <a:solidFill>
                            <a:schemeClr val="bg2"/>
                          </a:solidFill>
                          <a:effectLst/>
                        </a:rPr>
                        <a:t>Characteristic</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b="1">
                          <a:solidFill>
                            <a:schemeClr val="bg2"/>
                          </a:solidFill>
                          <a:effectLst/>
                        </a:rPr>
                        <a:t>n</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b="1">
                          <a:solidFill>
                            <a:schemeClr val="bg2"/>
                          </a:solidFill>
                          <a:effectLst/>
                        </a:rPr>
                        <a:t>%</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88509673"/>
                  </a:ext>
                </a:extLst>
              </a:tr>
              <a:tr h="210235">
                <a:tc>
                  <a:txBody>
                    <a:bodyPr/>
                    <a:lstStyle/>
                    <a:p>
                      <a:pPr rtl="0" fontAlgn="b"/>
                      <a:r>
                        <a:rPr lang="en-US" sz="1400" b="1">
                          <a:solidFill>
                            <a:schemeClr val="bg2"/>
                          </a:solidFill>
                          <a:effectLst/>
                        </a:rPr>
                        <a:t>Age group </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29778659"/>
                  </a:ext>
                </a:extLst>
              </a:tr>
              <a:tr h="210235">
                <a:tc>
                  <a:txBody>
                    <a:bodyPr/>
                    <a:lstStyle/>
                    <a:p>
                      <a:pPr rtl="0" fontAlgn="b"/>
                      <a:r>
                        <a:rPr lang="en-US" sz="1400" dirty="0">
                          <a:solidFill>
                            <a:schemeClr val="bg2"/>
                          </a:solidFill>
                          <a:effectLst/>
                        </a:rPr>
                        <a:t>18-24</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725</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7.79</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17622989"/>
                  </a:ext>
                </a:extLst>
              </a:tr>
              <a:tr h="210235">
                <a:tc>
                  <a:txBody>
                    <a:bodyPr/>
                    <a:lstStyle/>
                    <a:p>
                      <a:pPr rtl="0" fontAlgn="b"/>
                      <a:r>
                        <a:rPr lang="en-US" sz="1400" dirty="0">
                          <a:solidFill>
                            <a:schemeClr val="bg2"/>
                          </a:solidFill>
                          <a:effectLst/>
                        </a:rPr>
                        <a:t>25-44</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5029</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chemeClr val="bg2"/>
                          </a:solidFill>
                          <a:effectLst/>
                        </a:rPr>
                        <a:t>54.00</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072709526"/>
                  </a:ext>
                </a:extLst>
              </a:tr>
              <a:tr h="210235">
                <a:tc>
                  <a:txBody>
                    <a:bodyPr/>
                    <a:lstStyle/>
                    <a:p>
                      <a:pPr rtl="0" fontAlgn="b"/>
                      <a:r>
                        <a:rPr lang="en-US" sz="1400" dirty="0">
                          <a:solidFill>
                            <a:schemeClr val="bg2"/>
                          </a:solidFill>
                          <a:effectLst/>
                        </a:rPr>
                        <a:t>45-65</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3366</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36.14</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040981795"/>
                  </a:ext>
                </a:extLst>
              </a:tr>
              <a:tr h="210235">
                <a:tc>
                  <a:txBody>
                    <a:bodyPr/>
                    <a:lstStyle/>
                    <a:p>
                      <a:pPr rtl="0" fontAlgn="b"/>
                      <a:r>
                        <a:rPr lang="en-US" sz="1400">
                          <a:solidFill>
                            <a:schemeClr val="bg2"/>
                          </a:solidFill>
                          <a:effectLst/>
                        </a:rPr>
                        <a:t>Other</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193</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2.07</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532224592"/>
                  </a:ext>
                </a:extLst>
              </a:tr>
              <a:tr h="210235">
                <a:tc>
                  <a:txBody>
                    <a:bodyPr/>
                    <a:lstStyle/>
                    <a:p>
                      <a:pPr rtl="0" fontAlgn="b"/>
                      <a:r>
                        <a:rPr lang="en-US" sz="1400" b="1" dirty="0">
                          <a:solidFill>
                            <a:schemeClr val="bg2"/>
                          </a:solidFill>
                          <a:effectLst/>
                        </a:rPr>
                        <a:t>Sex</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132825689"/>
                  </a:ext>
                </a:extLst>
              </a:tr>
              <a:tr h="210235">
                <a:tc>
                  <a:txBody>
                    <a:bodyPr/>
                    <a:lstStyle/>
                    <a:p>
                      <a:pPr rtl="0" fontAlgn="b"/>
                      <a:r>
                        <a:rPr lang="en-US" sz="1400">
                          <a:solidFill>
                            <a:schemeClr val="bg2"/>
                          </a:solidFill>
                          <a:effectLst/>
                        </a:rPr>
                        <a:t>Male</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6348</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68.16</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359036705"/>
                  </a:ext>
                </a:extLst>
              </a:tr>
              <a:tr h="210235">
                <a:tc>
                  <a:txBody>
                    <a:bodyPr/>
                    <a:lstStyle/>
                    <a:p>
                      <a:pPr rtl="0" fontAlgn="b"/>
                      <a:r>
                        <a:rPr lang="en-US" sz="1400">
                          <a:solidFill>
                            <a:schemeClr val="bg2"/>
                          </a:solidFill>
                          <a:effectLst/>
                        </a:rPr>
                        <a:t>Female</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2965</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31.84</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25012175"/>
                  </a:ext>
                </a:extLst>
              </a:tr>
              <a:tr h="210235">
                <a:tc>
                  <a:txBody>
                    <a:bodyPr/>
                    <a:lstStyle/>
                    <a:p>
                      <a:pPr rtl="0" fontAlgn="b"/>
                      <a:r>
                        <a:rPr lang="en-US" sz="1400" b="1">
                          <a:solidFill>
                            <a:schemeClr val="bg2"/>
                          </a:solidFill>
                          <a:effectLst/>
                        </a:rPr>
                        <a:t>Race/ethnicity</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481475000"/>
                  </a:ext>
                </a:extLst>
              </a:tr>
              <a:tr h="210235">
                <a:tc>
                  <a:txBody>
                    <a:bodyPr/>
                    <a:lstStyle/>
                    <a:p>
                      <a:pPr rtl="0" fontAlgn="b"/>
                      <a:r>
                        <a:rPr lang="en-US" sz="1400">
                          <a:solidFill>
                            <a:schemeClr val="bg2"/>
                          </a:solidFill>
                          <a:effectLst/>
                        </a:rPr>
                        <a:t>Black, non-Hispanic</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1069</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11.48</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23752193"/>
                  </a:ext>
                </a:extLst>
              </a:tr>
              <a:tr h="210235">
                <a:tc>
                  <a:txBody>
                    <a:bodyPr/>
                    <a:lstStyle/>
                    <a:p>
                      <a:pPr rtl="0" fontAlgn="b"/>
                      <a:r>
                        <a:rPr lang="en-US" sz="1400">
                          <a:solidFill>
                            <a:schemeClr val="bg2"/>
                          </a:solidFill>
                          <a:effectLst/>
                        </a:rPr>
                        <a:t>White, non-Hispanic</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8003</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85.93</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68142907"/>
                  </a:ext>
                </a:extLst>
              </a:tr>
              <a:tr h="210235">
                <a:tc>
                  <a:txBody>
                    <a:bodyPr/>
                    <a:lstStyle/>
                    <a:p>
                      <a:pPr rtl="0" fontAlgn="b"/>
                      <a:r>
                        <a:rPr lang="en-US" sz="1400">
                          <a:solidFill>
                            <a:schemeClr val="bg2"/>
                          </a:solidFill>
                          <a:effectLst/>
                        </a:rPr>
                        <a:t>Hispanic</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186</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678161776"/>
                  </a:ext>
                </a:extLst>
              </a:tr>
              <a:tr h="210235">
                <a:tc>
                  <a:txBody>
                    <a:bodyPr/>
                    <a:lstStyle/>
                    <a:p>
                      <a:pPr rtl="0" fontAlgn="b"/>
                      <a:r>
                        <a:rPr lang="en-US" sz="1400">
                          <a:solidFill>
                            <a:schemeClr val="bg2"/>
                          </a:solidFill>
                          <a:effectLst/>
                        </a:rPr>
                        <a:t>Other</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55</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0.59</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62420199"/>
                  </a:ext>
                </a:extLst>
              </a:tr>
              <a:tr h="210235">
                <a:tc>
                  <a:txBody>
                    <a:bodyPr/>
                    <a:lstStyle/>
                    <a:p>
                      <a:pPr rtl="0" fontAlgn="b"/>
                      <a:r>
                        <a:rPr lang="en-US" sz="1400" b="1">
                          <a:solidFill>
                            <a:schemeClr val="bg2"/>
                          </a:solidFill>
                          <a:effectLst/>
                        </a:rPr>
                        <a:t>Education level</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574051975"/>
                  </a:ext>
                </a:extLst>
              </a:tr>
              <a:tr h="210235">
                <a:tc>
                  <a:txBody>
                    <a:bodyPr/>
                    <a:lstStyle/>
                    <a:p>
                      <a:pPr rtl="0" fontAlgn="b"/>
                      <a:r>
                        <a:rPr lang="en-US" sz="1400">
                          <a:solidFill>
                            <a:schemeClr val="bg2"/>
                          </a:solidFill>
                          <a:effectLst/>
                        </a:rPr>
                        <a:t>Less than high school </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2071</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22.61</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066770344"/>
                  </a:ext>
                </a:extLst>
              </a:tr>
              <a:tr h="389329">
                <a:tc>
                  <a:txBody>
                    <a:bodyPr/>
                    <a:lstStyle/>
                    <a:p>
                      <a:pPr rtl="0" fontAlgn="b"/>
                      <a:r>
                        <a:rPr lang="en-US" sz="1400" dirty="0">
                          <a:solidFill>
                            <a:schemeClr val="bg2"/>
                          </a:solidFill>
                          <a:effectLst/>
                        </a:rPr>
                        <a:t>High school Graduate/ GED completed</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5111</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54.88</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268182118"/>
                  </a:ext>
                </a:extLst>
              </a:tr>
              <a:tr h="389329">
                <a:tc>
                  <a:txBody>
                    <a:bodyPr/>
                    <a:lstStyle/>
                    <a:p>
                      <a:pPr rtl="0" fontAlgn="b"/>
                      <a:r>
                        <a:rPr lang="en-US" sz="1400">
                          <a:solidFill>
                            <a:schemeClr val="bg2"/>
                          </a:solidFill>
                          <a:effectLst/>
                        </a:rPr>
                        <a:t>Some college/ technical school or more</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1974</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chemeClr val="bg2"/>
                          </a:solidFill>
                          <a:effectLst/>
                        </a:rPr>
                        <a:t>21.55</a:t>
                      </a:r>
                    </a:p>
                  </a:txBody>
                  <a:tcPr marL="17887" marR="17887" marT="11925" marB="1192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7326179"/>
                  </a:ext>
                </a:extLst>
              </a:tr>
            </a:tbl>
          </a:graphicData>
        </a:graphic>
      </p:graphicFrame>
      <p:graphicFrame>
        <p:nvGraphicFramePr>
          <p:cNvPr id="3" name="Table 2">
            <a:extLst>
              <a:ext uri="{FF2B5EF4-FFF2-40B4-BE49-F238E27FC236}">
                <a16:creationId xmlns:a16="http://schemas.microsoft.com/office/drawing/2014/main" id="{BF04B05A-6B8A-A143-97DA-53F61F5C8F84}"/>
              </a:ext>
            </a:extLst>
          </p:cNvPr>
          <p:cNvGraphicFramePr>
            <a:graphicFrameLocks noGrp="1"/>
          </p:cNvGraphicFramePr>
          <p:nvPr>
            <p:extLst>
              <p:ext uri="{D42A27DB-BD31-4B8C-83A1-F6EECF244321}">
                <p14:modId xmlns:p14="http://schemas.microsoft.com/office/powerpoint/2010/main" val="3131387786"/>
              </p:ext>
            </p:extLst>
          </p:nvPr>
        </p:nvGraphicFramePr>
        <p:xfrm>
          <a:off x="4572000" y="294481"/>
          <a:ext cx="4225159" cy="4719119"/>
        </p:xfrm>
        <a:graphic>
          <a:graphicData uri="http://schemas.openxmlformats.org/drawingml/2006/table">
            <a:tbl>
              <a:tblPr/>
              <a:tblGrid>
                <a:gridCol w="2321935">
                  <a:extLst>
                    <a:ext uri="{9D8B030D-6E8A-4147-A177-3AD203B41FA5}">
                      <a16:colId xmlns:a16="http://schemas.microsoft.com/office/drawing/2014/main" val="4119320702"/>
                    </a:ext>
                  </a:extLst>
                </a:gridCol>
                <a:gridCol w="951612">
                  <a:extLst>
                    <a:ext uri="{9D8B030D-6E8A-4147-A177-3AD203B41FA5}">
                      <a16:colId xmlns:a16="http://schemas.microsoft.com/office/drawing/2014/main" val="2293060855"/>
                    </a:ext>
                  </a:extLst>
                </a:gridCol>
                <a:gridCol w="951612">
                  <a:extLst>
                    <a:ext uri="{9D8B030D-6E8A-4147-A177-3AD203B41FA5}">
                      <a16:colId xmlns:a16="http://schemas.microsoft.com/office/drawing/2014/main" val="989282186"/>
                    </a:ext>
                  </a:extLst>
                </a:gridCol>
              </a:tblGrid>
              <a:tr h="216227">
                <a:tc>
                  <a:txBody>
                    <a:bodyPr/>
                    <a:lstStyle/>
                    <a:p>
                      <a:pPr rtl="0" fontAlgn="b"/>
                      <a:r>
                        <a:rPr lang="en-US" sz="1400" b="1">
                          <a:solidFill>
                            <a:schemeClr val="bg2"/>
                          </a:solidFill>
                          <a:effectLst/>
                        </a:rPr>
                        <a:t>Marital Status</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691331978"/>
                  </a:ext>
                </a:extLst>
              </a:tr>
              <a:tr h="216227">
                <a:tc>
                  <a:txBody>
                    <a:bodyPr/>
                    <a:lstStyle/>
                    <a:p>
                      <a:pPr rtl="0" fontAlgn="b"/>
                      <a:r>
                        <a:rPr lang="en-US" sz="1400" dirty="0">
                          <a:solidFill>
                            <a:schemeClr val="bg2"/>
                          </a:solidFill>
                          <a:effectLst/>
                        </a:rPr>
                        <a:t>Never married / </a:t>
                      </a:r>
                      <a:r>
                        <a:rPr lang="en-US" sz="1400" dirty="0">
                          <a:solidFill>
                            <a:srgbClr val="FF0000"/>
                          </a:solidFill>
                          <a:effectLst/>
                        </a:rPr>
                        <a:t>single</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4902</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53.01</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394675570"/>
                  </a:ext>
                </a:extLst>
              </a:tr>
              <a:tr h="233869">
                <a:tc>
                  <a:txBody>
                    <a:bodyPr/>
                    <a:lstStyle/>
                    <a:p>
                      <a:pPr rtl="0" fontAlgn="b"/>
                      <a:r>
                        <a:rPr lang="en-US" sz="1400" dirty="0">
                          <a:solidFill>
                            <a:schemeClr val="bg2"/>
                          </a:solidFill>
                          <a:effectLst/>
                        </a:rPr>
                        <a:t>Divorced/ separated</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2480</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26.8</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91880891"/>
                  </a:ext>
                </a:extLst>
              </a:tr>
              <a:tr h="216227">
                <a:tc>
                  <a:txBody>
                    <a:bodyPr/>
                    <a:lstStyle/>
                    <a:p>
                      <a:pPr rtl="0" fontAlgn="b"/>
                      <a:r>
                        <a:rPr lang="en-US" sz="1400">
                          <a:solidFill>
                            <a:schemeClr val="bg2"/>
                          </a:solidFill>
                          <a:effectLst/>
                        </a:rPr>
                        <a:t>Widowed</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330</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3.57</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607155606"/>
                  </a:ext>
                </a:extLst>
              </a:tr>
              <a:tr h="272055">
                <a:tc>
                  <a:txBody>
                    <a:bodyPr/>
                    <a:lstStyle/>
                    <a:p>
                      <a:pPr rtl="0" fontAlgn="b"/>
                      <a:r>
                        <a:rPr lang="en-US" sz="1400" dirty="0">
                          <a:solidFill>
                            <a:schemeClr val="bg2"/>
                          </a:solidFill>
                          <a:effectLst/>
                        </a:rPr>
                        <a:t>Married/ partnered</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1535</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16.69</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269931587"/>
                  </a:ext>
                </a:extLst>
              </a:tr>
              <a:tr h="216227">
                <a:tc>
                  <a:txBody>
                    <a:bodyPr/>
                    <a:lstStyle/>
                    <a:p>
                      <a:pPr rtl="0" fontAlgn="b"/>
                      <a:r>
                        <a:rPr lang="en-US" sz="1400" b="1" dirty="0">
                          <a:solidFill>
                            <a:srgbClr val="FF0000"/>
                          </a:solidFill>
                          <a:effectLst/>
                        </a:rPr>
                        <a:t>Occupation</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55144704"/>
                  </a:ext>
                </a:extLst>
              </a:tr>
              <a:tr h="216227">
                <a:tc>
                  <a:txBody>
                    <a:bodyPr/>
                    <a:lstStyle/>
                    <a:p>
                      <a:pPr rtl="0" fontAlgn="b"/>
                      <a:r>
                        <a:rPr lang="en-US" sz="1400">
                          <a:solidFill>
                            <a:schemeClr val="bg2"/>
                          </a:solidFill>
                          <a:effectLst/>
                        </a:rPr>
                        <a:t>Employed/ self-employed</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7526</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80.81</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438823085"/>
                  </a:ext>
                </a:extLst>
              </a:tr>
              <a:tr h="216227">
                <a:tc>
                  <a:txBody>
                    <a:bodyPr/>
                    <a:lstStyle/>
                    <a:p>
                      <a:pPr rtl="0" fontAlgn="b"/>
                      <a:r>
                        <a:rPr lang="en-US" sz="1400">
                          <a:solidFill>
                            <a:schemeClr val="bg2"/>
                          </a:solidFill>
                          <a:effectLst/>
                        </a:rPr>
                        <a:t>Unemployed</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322</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3.46</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9496453"/>
                  </a:ext>
                </a:extLst>
              </a:tr>
              <a:tr h="216227">
                <a:tc>
                  <a:txBody>
                    <a:bodyPr/>
                    <a:lstStyle/>
                    <a:p>
                      <a:pPr rtl="0" fontAlgn="b"/>
                      <a:r>
                        <a:rPr lang="en-US" sz="1400">
                          <a:solidFill>
                            <a:schemeClr val="bg2"/>
                          </a:solidFill>
                          <a:effectLst/>
                        </a:rPr>
                        <a:t>Unknown</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1465</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15.73</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730974063"/>
                  </a:ext>
                </a:extLst>
              </a:tr>
              <a:tr h="216227">
                <a:tc>
                  <a:txBody>
                    <a:bodyPr/>
                    <a:lstStyle/>
                    <a:p>
                      <a:pPr rtl="0" fontAlgn="b"/>
                      <a:r>
                        <a:rPr lang="en-US" sz="1400" b="1">
                          <a:solidFill>
                            <a:schemeClr val="bg2"/>
                          </a:solidFill>
                          <a:effectLst/>
                        </a:rPr>
                        <a:t>City/ town of residence</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640058550"/>
                  </a:ext>
                </a:extLst>
              </a:tr>
              <a:tr h="216227">
                <a:tc>
                  <a:txBody>
                    <a:bodyPr/>
                    <a:lstStyle/>
                    <a:p>
                      <a:pPr rtl="0" fontAlgn="b"/>
                      <a:r>
                        <a:rPr lang="en-US" sz="1400">
                          <a:solidFill>
                            <a:schemeClr val="bg2"/>
                          </a:solidFill>
                          <a:effectLst/>
                        </a:rPr>
                        <a:t>Urbanized</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5279</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64.43</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544176838"/>
                  </a:ext>
                </a:extLst>
              </a:tr>
              <a:tr h="216227">
                <a:tc>
                  <a:txBody>
                    <a:bodyPr/>
                    <a:lstStyle/>
                    <a:p>
                      <a:pPr rtl="0" fontAlgn="b"/>
                      <a:r>
                        <a:rPr lang="en-US" sz="1400">
                          <a:solidFill>
                            <a:schemeClr val="bg2"/>
                          </a:solidFill>
                          <a:effectLst/>
                        </a:rPr>
                        <a:t>Urban clusters</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478</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5.83</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950641690"/>
                  </a:ext>
                </a:extLst>
              </a:tr>
              <a:tr h="216227">
                <a:tc>
                  <a:txBody>
                    <a:bodyPr/>
                    <a:lstStyle/>
                    <a:p>
                      <a:pPr rtl="0" fontAlgn="b"/>
                      <a:r>
                        <a:rPr lang="en-US" sz="1400">
                          <a:solidFill>
                            <a:schemeClr val="bg2"/>
                          </a:solidFill>
                          <a:effectLst/>
                        </a:rPr>
                        <a:t>Rural</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2461</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30.03</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554874613"/>
                  </a:ext>
                </a:extLst>
              </a:tr>
              <a:tr h="216227">
                <a:tc>
                  <a:txBody>
                    <a:bodyPr/>
                    <a:lstStyle/>
                    <a:p>
                      <a:pPr rtl="0" fontAlgn="b"/>
                      <a:r>
                        <a:rPr lang="en-US" sz="1400">
                          <a:solidFill>
                            <a:schemeClr val="bg2"/>
                          </a:solidFill>
                          <a:effectLst/>
                        </a:rPr>
                        <a:t>Out of state</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871829595"/>
                  </a:ext>
                </a:extLst>
              </a:tr>
              <a:tr h="216227">
                <a:tc>
                  <a:txBody>
                    <a:bodyPr/>
                    <a:lstStyle/>
                    <a:p>
                      <a:pPr rtl="0" fontAlgn="b"/>
                      <a:r>
                        <a:rPr lang="en-US" sz="1400" b="1" dirty="0">
                          <a:solidFill>
                            <a:srgbClr val="FF0000"/>
                          </a:solidFill>
                          <a:effectLst/>
                        </a:rPr>
                        <a:t>Injury location</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16621159"/>
                  </a:ext>
                </a:extLst>
              </a:tr>
              <a:tr h="216227">
                <a:tc>
                  <a:txBody>
                    <a:bodyPr/>
                    <a:lstStyle/>
                    <a:p>
                      <a:pPr rtl="0" fontAlgn="b"/>
                      <a:r>
                        <a:rPr lang="en-US" sz="1400">
                          <a:solidFill>
                            <a:schemeClr val="bg2"/>
                          </a:solidFill>
                          <a:effectLst/>
                        </a:rPr>
                        <a:t>House or apartment</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7551</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81.08</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913567829"/>
                  </a:ext>
                </a:extLst>
              </a:tr>
              <a:tr h="216227">
                <a:tc>
                  <a:txBody>
                    <a:bodyPr/>
                    <a:lstStyle/>
                    <a:p>
                      <a:pPr rtl="0" fontAlgn="b"/>
                      <a:r>
                        <a:rPr lang="en-US" sz="1400">
                          <a:solidFill>
                            <a:schemeClr val="bg2"/>
                          </a:solidFill>
                          <a:effectLst/>
                        </a:rPr>
                        <a:t>Other</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1336</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14.35</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406654521"/>
                  </a:ext>
                </a:extLst>
              </a:tr>
              <a:tr h="216227">
                <a:tc>
                  <a:txBody>
                    <a:bodyPr/>
                    <a:lstStyle/>
                    <a:p>
                      <a:pPr rtl="0" fontAlgn="b"/>
                      <a:r>
                        <a:rPr lang="en-US" sz="1400" b="1" dirty="0">
                          <a:solidFill>
                            <a:schemeClr val="bg2"/>
                          </a:solidFill>
                          <a:effectLst/>
                        </a:rPr>
                        <a:t>Injured at victim home</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94539220"/>
                  </a:ext>
                </a:extLst>
              </a:tr>
              <a:tr h="216227">
                <a:tc>
                  <a:txBody>
                    <a:bodyPr/>
                    <a:lstStyle/>
                    <a:p>
                      <a:pPr rtl="0" fontAlgn="b"/>
                      <a:r>
                        <a:rPr lang="en-US" sz="1400">
                          <a:solidFill>
                            <a:schemeClr val="bg2"/>
                          </a:solidFill>
                          <a:effectLst/>
                        </a:rPr>
                        <a:t>Yes</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5696</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35.5</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844723223"/>
                  </a:ext>
                </a:extLst>
              </a:tr>
              <a:tr h="216227">
                <a:tc>
                  <a:txBody>
                    <a:bodyPr/>
                    <a:lstStyle/>
                    <a:p>
                      <a:pPr rtl="0" fontAlgn="b"/>
                      <a:r>
                        <a:rPr lang="en-US" sz="1400">
                          <a:solidFill>
                            <a:schemeClr val="bg2"/>
                          </a:solidFill>
                          <a:effectLst/>
                        </a:rPr>
                        <a:t>No </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3135</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chemeClr val="bg2"/>
                          </a:solidFill>
                          <a:effectLst/>
                        </a:rPr>
                        <a:t>64.5</a:t>
                      </a:r>
                    </a:p>
                  </a:txBody>
                  <a:tcPr marL="15523" marR="15523" marT="10348" marB="1034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654726512"/>
                  </a:ext>
                </a:extLst>
              </a:tr>
            </a:tbl>
          </a:graphicData>
        </a:graphic>
      </p:graphicFrame>
    </p:spTree>
    <p:extLst>
      <p:ext uri="{BB962C8B-B14F-4D97-AF65-F5344CB8AC3E}">
        <p14:creationId xmlns:p14="http://schemas.microsoft.com/office/powerpoint/2010/main" val="32838581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B3ECEB5-A595-234E-93FF-6F554DC70A32}"/>
              </a:ext>
            </a:extLst>
          </p:cNvPr>
          <p:cNvGraphicFramePr>
            <a:graphicFrameLocks noGrp="1"/>
          </p:cNvGraphicFramePr>
          <p:nvPr>
            <p:extLst>
              <p:ext uri="{D42A27DB-BD31-4B8C-83A1-F6EECF244321}">
                <p14:modId xmlns:p14="http://schemas.microsoft.com/office/powerpoint/2010/main" val="704402109"/>
              </p:ext>
            </p:extLst>
          </p:nvPr>
        </p:nvGraphicFramePr>
        <p:xfrm>
          <a:off x="160827" y="147464"/>
          <a:ext cx="4235325" cy="4471428"/>
        </p:xfrm>
        <a:graphic>
          <a:graphicData uri="http://schemas.openxmlformats.org/drawingml/2006/table">
            <a:tbl>
              <a:tblPr/>
              <a:tblGrid>
                <a:gridCol w="2678221">
                  <a:extLst>
                    <a:ext uri="{9D8B030D-6E8A-4147-A177-3AD203B41FA5}">
                      <a16:colId xmlns:a16="http://schemas.microsoft.com/office/drawing/2014/main" val="2884063397"/>
                    </a:ext>
                  </a:extLst>
                </a:gridCol>
                <a:gridCol w="778552">
                  <a:extLst>
                    <a:ext uri="{9D8B030D-6E8A-4147-A177-3AD203B41FA5}">
                      <a16:colId xmlns:a16="http://schemas.microsoft.com/office/drawing/2014/main" val="3863981152"/>
                    </a:ext>
                  </a:extLst>
                </a:gridCol>
                <a:gridCol w="778552">
                  <a:extLst>
                    <a:ext uri="{9D8B030D-6E8A-4147-A177-3AD203B41FA5}">
                      <a16:colId xmlns:a16="http://schemas.microsoft.com/office/drawing/2014/main" val="3899867897"/>
                    </a:ext>
                  </a:extLst>
                </a:gridCol>
              </a:tblGrid>
              <a:tr h="348012">
                <a:tc>
                  <a:txBody>
                    <a:bodyPr/>
                    <a:lstStyle/>
                    <a:p>
                      <a:pPr rtl="0" fontAlgn="b"/>
                      <a:r>
                        <a:rPr lang="en-US" sz="1100" b="1" dirty="0">
                          <a:solidFill>
                            <a:schemeClr val="bg2"/>
                          </a:solidFill>
                          <a:effectLst/>
                        </a:rPr>
                        <a:t>Precipitating Circumstance</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100" b="1">
                          <a:solidFill>
                            <a:schemeClr val="bg2"/>
                          </a:solidFill>
                          <a:effectLst/>
                        </a:rPr>
                        <a:t>n</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100" b="1" dirty="0">
                          <a:solidFill>
                            <a:schemeClr val="bg2"/>
                          </a:solidFill>
                          <a:effectLst/>
                        </a:rPr>
                        <a:t>%</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94048586"/>
                  </a:ext>
                </a:extLst>
              </a:tr>
              <a:tr h="348012">
                <a:tc>
                  <a:txBody>
                    <a:bodyPr/>
                    <a:lstStyle/>
                    <a:p>
                      <a:pPr rtl="0" fontAlgn="b"/>
                      <a:r>
                        <a:rPr lang="en-US" b="1" dirty="0">
                          <a:solidFill>
                            <a:schemeClr val="bg2"/>
                          </a:solidFill>
                          <a:effectLst/>
                        </a:rPr>
                        <a:t>Life stressor</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solidFill>
                          <a:schemeClr val="bg2"/>
                        </a:solidFill>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dirty="0">
                        <a:solidFill>
                          <a:schemeClr val="bg2"/>
                        </a:solidFill>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88053279"/>
                  </a:ext>
                </a:extLst>
              </a:tr>
              <a:tr h="348012">
                <a:tc>
                  <a:txBody>
                    <a:bodyPr/>
                    <a:lstStyle/>
                    <a:p>
                      <a:pPr rtl="0" fontAlgn="b"/>
                      <a:r>
                        <a:rPr lang="en-US">
                          <a:solidFill>
                            <a:schemeClr val="bg2"/>
                          </a:solidFill>
                          <a:effectLst/>
                        </a:rPr>
                        <a:t>Physical health problem</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dirty="0">
                          <a:solidFill>
                            <a:schemeClr val="bg2"/>
                          </a:solidFill>
                          <a:effectLst/>
                        </a:rPr>
                        <a:t>565</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solidFill>
                            <a:schemeClr val="bg2"/>
                          </a:solidFill>
                          <a:effectLst/>
                        </a:rPr>
                        <a:t>6.55</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142979596"/>
                  </a:ext>
                </a:extLst>
              </a:tr>
              <a:tr h="348012">
                <a:tc>
                  <a:txBody>
                    <a:bodyPr/>
                    <a:lstStyle/>
                    <a:p>
                      <a:pPr rtl="0" fontAlgn="b"/>
                      <a:r>
                        <a:rPr lang="en-US">
                          <a:solidFill>
                            <a:schemeClr val="bg2"/>
                          </a:solidFill>
                          <a:effectLst/>
                        </a:rPr>
                        <a:t>Recent criminal legal problem </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solidFill>
                            <a:schemeClr val="bg2"/>
                          </a:solidFill>
                          <a:effectLst/>
                        </a:rPr>
                        <a:t>70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solidFill>
                            <a:schemeClr val="bg2"/>
                          </a:solidFill>
                          <a:effectLst/>
                        </a:rPr>
                        <a:t>0.81</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01428889"/>
                  </a:ext>
                </a:extLst>
              </a:tr>
              <a:tr h="348012">
                <a:tc>
                  <a:txBody>
                    <a:bodyPr/>
                    <a:lstStyle/>
                    <a:p>
                      <a:pPr rtl="0" fontAlgn="b"/>
                      <a:r>
                        <a:rPr lang="en-US" dirty="0">
                          <a:solidFill>
                            <a:schemeClr val="bg2"/>
                          </a:solidFill>
                          <a:effectLst/>
                        </a:rPr>
                        <a:t>History of child abuse/ neglect</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solidFill>
                            <a:schemeClr val="bg2"/>
                          </a:solidFill>
                          <a:effectLst/>
                        </a:rPr>
                        <a:t>17</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solidFill>
                            <a:schemeClr val="bg2"/>
                          </a:solidFill>
                          <a:effectLst/>
                        </a:rPr>
                        <a:t>0.2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77140228"/>
                  </a:ext>
                </a:extLst>
              </a:tr>
              <a:tr h="348012">
                <a:tc>
                  <a:txBody>
                    <a:bodyPr/>
                    <a:lstStyle/>
                    <a:p>
                      <a:pPr rtl="0" fontAlgn="b"/>
                      <a:r>
                        <a:rPr lang="en-US" dirty="0">
                          <a:solidFill>
                            <a:schemeClr val="bg2"/>
                          </a:solidFill>
                          <a:effectLst/>
                        </a:rPr>
                        <a:t>Job problem</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solidFill>
                            <a:schemeClr val="bg2"/>
                          </a:solidFill>
                          <a:effectLst/>
                        </a:rPr>
                        <a:t>54</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solidFill>
                            <a:schemeClr val="bg2"/>
                          </a:solidFill>
                          <a:effectLst/>
                        </a:rPr>
                        <a:t>0.63</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947933151"/>
                  </a:ext>
                </a:extLst>
              </a:tr>
              <a:tr h="348012">
                <a:tc>
                  <a:txBody>
                    <a:bodyPr/>
                    <a:lstStyle/>
                    <a:p>
                      <a:pPr rtl="0" fontAlgn="b"/>
                      <a:r>
                        <a:rPr lang="en-US" b="1">
                          <a:solidFill>
                            <a:schemeClr val="bg2"/>
                          </a:solidFill>
                          <a:effectLst/>
                        </a:rPr>
                        <a:t>Interpersonal</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solidFill>
                          <a:schemeClr val="bg2"/>
                        </a:solidFill>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solidFill>
                          <a:schemeClr val="bg2"/>
                        </a:solidFill>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71027888"/>
                  </a:ext>
                </a:extLst>
              </a:tr>
              <a:tr h="348012">
                <a:tc>
                  <a:txBody>
                    <a:bodyPr/>
                    <a:lstStyle/>
                    <a:p>
                      <a:pPr rtl="0" fontAlgn="b"/>
                      <a:r>
                        <a:rPr lang="en-US">
                          <a:solidFill>
                            <a:schemeClr val="bg2"/>
                          </a:solidFill>
                          <a:effectLst/>
                        </a:rPr>
                        <a:t>Intimate partner problem</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solidFill>
                            <a:schemeClr val="bg2"/>
                          </a:solidFill>
                          <a:effectLst/>
                        </a:rPr>
                        <a:t>210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solidFill>
                            <a:schemeClr val="bg2"/>
                          </a:solidFill>
                          <a:effectLst/>
                        </a:rPr>
                        <a:t>2.43</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199673919"/>
                  </a:ext>
                </a:extLst>
              </a:tr>
              <a:tr h="348012">
                <a:tc>
                  <a:txBody>
                    <a:bodyPr/>
                    <a:lstStyle/>
                    <a:p>
                      <a:pPr rtl="0" fontAlgn="b"/>
                      <a:r>
                        <a:rPr lang="en-US">
                          <a:solidFill>
                            <a:schemeClr val="bg2"/>
                          </a:solidFill>
                          <a:effectLst/>
                        </a:rPr>
                        <a:t>Family relationship problem</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solidFill>
                            <a:schemeClr val="bg2"/>
                          </a:solidFill>
                          <a:effectLst/>
                        </a:rPr>
                        <a:t>55</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solidFill>
                            <a:schemeClr val="bg2"/>
                          </a:solidFill>
                          <a:effectLst/>
                        </a:rPr>
                        <a:t>0.64</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02561130"/>
                  </a:ext>
                </a:extLst>
              </a:tr>
              <a:tr h="348012">
                <a:tc>
                  <a:txBody>
                    <a:bodyPr/>
                    <a:lstStyle/>
                    <a:p>
                      <a:pPr rtl="0" fontAlgn="b"/>
                      <a:r>
                        <a:rPr lang="en-US" b="1">
                          <a:solidFill>
                            <a:schemeClr val="bg2"/>
                          </a:solidFill>
                          <a:effectLst/>
                        </a:rPr>
                        <a:t>Suicide event</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solidFill>
                          <a:schemeClr val="bg2"/>
                        </a:solidFill>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solidFill>
                          <a:schemeClr val="bg2"/>
                        </a:solidFill>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92482050"/>
                  </a:ext>
                </a:extLst>
              </a:tr>
              <a:tr h="348012">
                <a:tc>
                  <a:txBody>
                    <a:bodyPr/>
                    <a:lstStyle/>
                    <a:p>
                      <a:pPr rtl="0" fontAlgn="b"/>
                      <a:r>
                        <a:rPr lang="en-US" dirty="0">
                          <a:solidFill>
                            <a:schemeClr val="bg2"/>
                          </a:solidFill>
                          <a:effectLst/>
                        </a:rPr>
                        <a:t>History of suicide attempt</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solidFill>
                            <a:schemeClr val="bg2"/>
                          </a:solidFill>
                          <a:effectLst/>
                        </a:rPr>
                        <a:t>207</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solidFill>
                            <a:schemeClr val="bg2"/>
                          </a:solidFill>
                          <a:effectLst/>
                        </a:rPr>
                        <a:t>2.4</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07868486"/>
                  </a:ext>
                </a:extLst>
              </a:tr>
              <a:tr h="643296">
                <a:tc>
                  <a:txBody>
                    <a:bodyPr/>
                    <a:lstStyle/>
                    <a:p>
                      <a:pPr rtl="0" fontAlgn="b"/>
                      <a:r>
                        <a:rPr lang="en-US" b="1" dirty="0">
                          <a:solidFill>
                            <a:schemeClr val="bg2"/>
                          </a:solidFill>
                          <a:effectLst/>
                        </a:rPr>
                        <a:t>Precipitating circumstance known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solidFill>
                            <a:schemeClr val="bg2"/>
                          </a:solidFill>
                          <a:effectLst/>
                        </a:rPr>
                        <a:t>8529</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dirty="0">
                          <a:solidFill>
                            <a:schemeClr val="bg2"/>
                          </a:solidFill>
                          <a:effectLst/>
                        </a:rPr>
                        <a:t>98.89</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656244749"/>
                  </a:ext>
                </a:extLst>
              </a:tr>
            </a:tbl>
          </a:graphicData>
        </a:graphic>
      </p:graphicFrame>
      <p:graphicFrame>
        <p:nvGraphicFramePr>
          <p:cNvPr id="4" name="Table 3">
            <a:extLst>
              <a:ext uri="{FF2B5EF4-FFF2-40B4-BE49-F238E27FC236}">
                <a16:creationId xmlns:a16="http://schemas.microsoft.com/office/drawing/2014/main" id="{3EF5A199-6442-B642-BEA5-288FB9E60AB4}"/>
              </a:ext>
            </a:extLst>
          </p:cNvPr>
          <p:cNvGraphicFramePr>
            <a:graphicFrameLocks noGrp="1"/>
          </p:cNvGraphicFramePr>
          <p:nvPr>
            <p:extLst>
              <p:ext uri="{D42A27DB-BD31-4B8C-83A1-F6EECF244321}">
                <p14:modId xmlns:p14="http://schemas.microsoft.com/office/powerpoint/2010/main" val="1848793609"/>
              </p:ext>
            </p:extLst>
          </p:nvPr>
        </p:nvGraphicFramePr>
        <p:xfrm>
          <a:off x="4747850" y="147466"/>
          <a:ext cx="4109675" cy="4424773"/>
        </p:xfrm>
        <a:graphic>
          <a:graphicData uri="http://schemas.openxmlformats.org/drawingml/2006/table">
            <a:tbl>
              <a:tblPr/>
              <a:tblGrid>
                <a:gridCol w="2598765">
                  <a:extLst>
                    <a:ext uri="{9D8B030D-6E8A-4147-A177-3AD203B41FA5}">
                      <a16:colId xmlns:a16="http://schemas.microsoft.com/office/drawing/2014/main" val="130982664"/>
                    </a:ext>
                  </a:extLst>
                </a:gridCol>
                <a:gridCol w="755455">
                  <a:extLst>
                    <a:ext uri="{9D8B030D-6E8A-4147-A177-3AD203B41FA5}">
                      <a16:colId xmlns:a16="http://schemas.microsoft.com/office/drawing/2014/main" val="755412566"/>
                    </a:ext>
                  </a:extLst>
                </a:gridCol>
                <a:gridCol w="755455">
                  <a:extLst>
                    <a:ext uri="{9D8B030D-6E8A-4147-A177-3AD203B41FA5}">
                      <a16:colId xmlns:a16="http://schemas.microsoft.com/office/drawing/2014/main" val="533729004"/>
                    </a:ext>
                  </a:extLst>
                </a:gridCol>
              </a:tblGrid>
              <a:tr h="443820">
                <a:tc>
                  <a:txBody>
                    <a:bodyPr/>
                    <a:lstStyle/>
                    <a:p>
                      <a:pPr rtl="0" fontAlgn="b"/>
                      <a:r>
                        <a:rPr lang="en-US" sz="1400" b="1" dirty="0">
                          <a:solidFill>
                            <a:schemeClr val="bg2"/>
                          </a:solidFill>
                          <a:effectLst/>
                        </a:rPr>
                        <a:t>Mental health/Substance abuse</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04282779"/>
                  </a:ext>
                </a:extLst>
              </a:tr>
              <a:tr h="471894">
                <a:tc>
                  <a:txBody>
                    <a:bodyPr/>
                    <a:lstStyle/>
                    <a:p>
                      <a:pPr rtl="0" fontAlgn="b"/>
                      <a:r>
                        <a:rPr lang="en-US" sz="1400" dirty="0">
                          <a:solidFill>
                            <a:schemeClr val="bg2"/>
                          </a:solidFill>
                          <a:effectLst/>
                        </a:rPr>
                        <a:t>Other substance abuse problem (excludes alcohol)</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chemeClr val="bg2"/>
                          </a:solidFill>
                          <a:effectLst/>
                        </a:rPr>
                        <a:t>7363</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86.55</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19430986"/>
                  </a:ext>
                </a:extLst>
              </a:tr>
              <a:tr h="298585">
                <a:tc>
                  <a:txBody>
                    <a:bodyPr/>
                    <a:lstStyle/>
                    <a:p>
                      <a:pPr rtl="0" fontAlgn="b"/>
                      <a:r>
                        <a:rPr lang="en-US" sz="1400">
                          <a:solidFill>
                            <a:schemeClr val="bg2"/>
                          </a:solidFill>
                          <a:effectLst/>
                        </a:rPr>
                        <a:t>Alcohol problem</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1144</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13.45</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69953984"/>
                  </a:ext>
                </a:extLst>
              </a:tr>
              <a:tr h="551931">
                <a:tc>
                  <a:txBody>
                    <a:bodyPr/>
                    <a:lstStyle/>
                    <a:p>
                      <a:pPr rtl="0" fontAlgn="b"/>
                      <a:r>
                        <a:rPr lang="en-US" sz="1400" dirty="0">
                          <a:solidFill>
                            <a:srgbClr val="FF0000"/>
                          </a:solidFill>
                          <a:effectLst/>
                        </a:rPr>
                        <a:t>Current diagnosed mental health problem</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3497</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solidFill>
                            <a:schemeClr val="bg2"/>
                          </a:solidFill>
                          <a:effectLst/>
                        </a:rPr>
                        <a:t>     41.11</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711101385"/>
                  </a:ext>
                </a:extLst>
              </a:tr>
              <a:tr h="298585">
                <a:tc>
                  <a:txBody>
                    <a:bodyPr/>
                    <a:lstStyle/>
                    <a:p>
                      <a:pPr rtl="0" fontAlgn="b"/>
                      <a:r>
                        <a:rPr lang="en-US" sz="1400" dirty="0">
                          <a:solidFill>
                            <a:schemeClr val="bg2"/>
                          </a:solidFill>
                          <a:effectLst/>
                        </a:rPr>
                        <a:t>Depression/ dysthymia</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174</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solidFill>
                            <a:schemeClr val="bg2"/>
                          </a:solidFill>
                          <a:effectLst/>
                        </a:rPr>
                        <a:t>-</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936338533"/>
                  </a:ext>
                </a:extLst>
              </a:tr>
              <a:tr h="298585">
                <a:tc>
                  <a:txBody>
                    <a:bodyPr/>
                    <a:lstStyle/>
                    <a:p>
                      <a:pPr rtl="0" fontAlgn="b"/>
                      <a:r>
                        <a:rPr lang="en-US" sz="1400">
                          <a:solidFill>
                            <a:schemeClr val="bg2"/>
                          </a:solidFill>
                          <a:effectLst/>
                        </a:rPr>
                        <a:t>Anxiety disorder</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270</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solidFill>
                            <a:schemeClr val="bg2"/>
                          </a:solidFill>
                          <a:effectLst/>
                        </a:rPr>
                        <a:t>-</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427701113"/>
                  </a:ext>
                </a:extLst>
              </a:tr>
              <a:tr h="298585">
                <a:tc>
                  <a:txBody>
                    <a:bodyPr/>
                    <a:lstStyle/>
                    <a:p>
                      <a:pPr rtl="0" fontAlgn="b"/>
                      <a:r>
                        <a:rPr lang="en-US" sz="1400">
                          <a:solidFill>
                            <a:schemeClr val="bg2"/>
                          </a:solidFill>
                          <a:effectLst/>
                        </a:rPr>
                        <a:t>Bipolar disorder</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83</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solidFill>
                            <a:schemeClr val="bg2"/>
                          </a:solidFill>
                          <a:effectLst/>
                        </a:rPr>
                        <a:t>-</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873274338"/>
                  </a:ext>
                </a:extLst>
              </a:tr>
              <a:tr h="298585">
                <a:tc>
                  <a:txBody>
                    <a:bodyPr/>
                    <a:lstStyle/>
                    <a:p>
                      <a:pPr rtl="0" fontAlgn="b"/>
                      <a:r>
                        <a:rPr lang="en-US" sz="1400" dirty="0">
                          <a:solidFill>
                            <a:schemeClr val="bg2"/>
                          </a:solidFill>
                          <a:effectLst/>
                        </a:rPr>
                        <a:t>Post-traumatic stress disorder</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64</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solidFill>
                            <a:schemeClr val="bg2"/>
                          </a:solidFill>
                          <a:effectLst/>
                        </a:rPr>
                        <a:t>-</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065194243"/>
                  </a:ext>
                </a:extLst>
              </a:tr>
              <a:tr h="301984">
                <a:tc>
                  <a:txBody>
                    <a:bodyPr/>
                    <a:lstStyle/>
                    <a:p>
                      <a:pPr rtl="0" fontAlgn="b"/>
                      <a:r>
                        <a:rPr lang="en-US" sz="1400" dirty="0">
                          <a:solidFill>
                            <a:schemeClr val="bg2"/>
                          </a:solidFill>
                          <a:effectLst/>
                        </a:rPr>
                        <a:t>ADD or ADHD</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61</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solidFill>
                            <a:schemeClr val="bg2"/>
                          </a:solidFill>
                          <a:effectLst/>
                        </a:rPr>
                        <a:t>-</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491849553"/>
                  </a:ext>
                </a:extLst>
              </a:tr>
              <a:tr h="298585">
                <a:tc>
                  <a:txBody>
                    <a:bodyPr/>
                    <a:lstStyle/>
                    <a:p>
                      <a:pPr rtl="0" fontAlgn="b"/>
                      <a:r>
                        <a:rPr lang="en-US" sz="1400">
                          <a:solidFill>
                            <a:schemeClr val="bg2"/>
                          </a:solidFill>
                          <a:effectLst/>
                        </a:rPr>
                        <a:t>Other mental problem </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102</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a:solidFill>
                            <a:schemeClr val="bg2"/>
                          </a:solidFill>
                          <a:effectLst/>
                        </a:rPr>
                        <a:t>-</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323394116"/>
                  </a:ext>
                </a:extLst>
              </a:tr>
              <a:tr h="298585">
                <a:tc>
                  <a:txBody>
                    <a:bodyPr/>
                    <a:lstStyle/>
                    <a:p>
                      <a:pPr rtl="0" fontAlgn="b"/>
                      <a:r>
                        <a:rPr lang="en-US" sz="1400">
                          <a:solidFill>
                            <a:schemeClr val="bg2"/>
                          </a:solidFill>
                          <a:effectLst/>
                        </a:rPr>
                        <a:t>Current mental health treatment</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2775</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32.17</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792095675"/>
                  </a:ext>
                </a:extLst>
              </a:tr>
              <a:tr h="551931">
                <a:tc>
                  <a:txBody>
                    <a:bodyPr/>
                    <a:lstStyle/>
                    <a:p>
                      <a:pPr rtl="0" fontAlgn="b"/>
                      <a:r>
                        <a:rPr lang="en-US" sz="1400">
                          <a:solidFill>
                            <a:schemeClr val="bg2"/>
                          </a:solidFill>
                          <a:effectLst/>
                        </a:rPr>
                        <a:t>History of ever being treated for a mental health problem</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4190</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chemeClr val="bg2"/>
                          </a:solidFill>
                          <a:effectLst/>
                        </a:rPr>
                        <a:t>48.58</a:t>
                      </a:r>
                    </a:p>
                  </a:txBody>
                  <a:tcPr marL="22664" marR="22664" marT="15109" marB="1510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27352146"/>
                  </a:ext>
                </a:extLst>
              </a:tr>
            </a:tbl>
          </a:graphicData>
        </a:graphic>
      </p:graphicFrame>
    </p:spTree>
    <p:extLst>
      <p:ext uri="{BB962C8B-B14F-4D97-AF65-F5344CB8AC3E}">
        <p14:creationId xmlns:p14="http://schemas.microsoft.com/office/powerpoint/2010/main" val="3655076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390342D-9558-7B41-8801-08335EC6D7C5}"/>
              </a:ext>
            </a:extLst>
          </p:cNvPr>
          <p:cNvGraphicFramePr>
            <a:graphicFrameLocks noGrp="1"/>
          </p:cNvGraphicFramePr>
          <p:nvPr>
            <p:extLst>
              <p:ext uri="{D42A27DB-BD31-4B8C-83A1-F6EECF244321}">
                <p14:modId xmlns:p14="http://schemas.microsoft.com/office/powerpoint/2010/main" val="343488645"/>
              </p:ext>
            </p:extLst>
          </p:nvPr>
        </p:nvGraphicFramePr>
        <p:xfrm>
          <a:off x="193863" y="155454"/>
          <a:ext cx="4378137" cy="4366303"/>
        </p:xfrm>
        <a:graphic>
          <a:graphicData uri="http://schemas.openxmlformats.org/drawingml/2006/table">
            <a:tbl>
              <a:tblPr/>
              <a:tblGrid>
                <a:gridCol w="2486933">
                  <a:extLst>
                    <a:ext uri="{9D8B030D-6E8A-4147-A177-3AD203B41FA5}">
                      <a16:colId xmlns:a16="http://schemas.microsoft.com/office/drawing/2014/main" val="3065255671"/>
                    </a:ext>
                  </a:extLst>
                </a:gridCol>
                <a:gridCol w="945602">
                  <a:extLst>
                    <a:ext uri="{9D8B030D-6E8A-4147-A177-3AD203B41FA5}">
                      <a16:colId xmlns:a16="http://schemas.microsoft.com/office/drawing/2014/main" val="3352996612"/>
                    </a:ext>
                  </a:extLst>
                </a:gridCol>
                <a:gridCol w="945602">
                  <a:extLst>
                    <a:ext uri="{9D8B030D-6E8A-4147-A177-3AD203B41FA5}">
                      <a16:colId xmlns:a16="http://schemas.microsoft.com/office/drawing/2014/main" val="4007937240"/>
                    </a:ext>
                  </a:extLst>
                </a:gridCol>
              </a:tblGrid>
              <a:tr h="314965">
                <a:tc>
                  <a:txBody>
                    <a:bodyPr/>
                    <a:lstStyle/>
                    <a:p>
                      <a:pPr rtl="0" fontAlgn="b"/>
                      <a:r>
                        <a:rPr lang="en-US" sz="1400" b="1">
                          <a:solidFill>
                            <a:schemeClr val="bg2"/>
                          </a:solidFill>
                          <a:effectLst/>
                        </a:rPr>
                        <a:t>Toxicology test positive</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b="1">
                          <a:solidFill>
                            <a:schemeClr val="bg2"/>
                          </a:solidFill>
                          <a:effectLst/>
                        </a:rPr>
                        <a:t>n</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b="1" dirty="0">
                          <a:solidFill>
                            <a:schemeClr val="bg2"/>
                          </a:solidFill>
                          <a:effectLst/>
                        </a:rPr>
                        <a:t>%</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80084797"/>
                  </a:ext>
                </a:extLst>
              </a:tr>
              <a:tr h="586723">
                <a:tc>
                  <a:txBody>
                    <a:bodyPr/>
                    <a:lstStyle/>
                    <a:p>
                      <a:pPr rtl="0" fontAlgn="b"/>
                      <a:r>
                        <a:rPr lang="en-US" sz="1400" b="1">
                          <a:solidFill>
                            <a:schemeClr val="bg2"/>
                          </a:solidFill>
                          <a:effectLst/>
                        </a:rPr>
                        <a:t>Substance class and drug cause of death</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dirty="0">
                        <a:solidFill>
                          <a:schemeClr val="bg2"/>
                        </a:solidFill>
                        <a:effectLst/>
                      </a:endParaRP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695494357"/>
                  </a:ext>
                </a:extLst>
              </a:tr>
              <a:tr h="314965">
                <a:tc>
                  <a:txBody>
                    <a:bodyPr/>
                    <a:lstStyle/>
                    <a:p>
                      <a:pPr rtl="0" fontAlgn="b"/>
                      <a:r>
                        <a:rPr lang="en-US" sz="1400" dirty="0">
                          <a:solidFill>
                            <a:srgbClr val="FF0000"/>
                          </a:solidFill>
                          <a:effectLst/>
                        </a:rPr>
                        <a:t>Opioid</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8230</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chemeClr val="bg2"/>
                          </a:solidFill>
                          <a:effectLst/>
                        </a:rPr>
                        <a:t>88.37</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155590782"/>
                  </a:ext>
                </a:extLst>
              </a:tr>
              <a:tr h="314965">
                <a:tc>
                  <a:txBody>
                    <a:bodyPr/>
                    <a:lstStyle/>
                    <a:p>
                      <a:pPr rtl="0" fontAlgn="b"/>
                      <a:r>
                        <a:rPr lang="en-US" sz="1400" dirty="0">
                          <a:solidFill>
                            <a:srgbClr val="FF0000"/>
                          </a:solidFill>
                          <a:effectLst/>
                        </a:rPr>
                        <a:t>Fentanyl</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7446</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chemeClr val="bg2"/>
                          </a:solidFill>
                          <a:effectLst/>
                        </a:rPr>
                        <a:t>81.01</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033610505"/>
                  </a:ext>
                </a:extLst>
              </a:tr>
              <a:tr h="314965">
                <a:tc>
                  <a:txBody>
                    <a:bodyPr/>
                    <a:lstStyle/>
                    <a:p>
                      <a:pPr rtl="0" fontAlgn="b"/>
                      <a:r>
                        <a:rPr lang="en-US" sz="1400">
                          <a:solidFill>
                            <a:schemeClr val="bg2"/>
                          </a:solidFill>
                          <a:effectLst/>
                        </a:rPr>
                        <a:t>Heroine and/or Morphine</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2662</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chemeClr val="bg2"/>
                          </a:solidFill>
                          <a:effectLst/>
                        </a:rPr>
                        <a:t>28.96</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47512744"/>
                  </a:ext>
                </a:extLst>
              </a:tr>
              <a:tr h="314965">
                <a:tc>
                  <a:txBody>
                    <a:bodyPr/>
                    <a:lstStyle/>
                    <a:p>
                      <a:pPr rtl="0" fontAlgn="b"/>
                      <a:r>
                        <a:rPr lang="en-US" sz="1400">
                          <a:solidFill>
                            <a:schemeClr val="bg2"/>
                          </a:solidFill>
                          <a:effectLst/>
                        </a:rPr>
                        <a:t>Oxycodon</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970</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chemeClr val="bg2"/>
                          </a:solidFill>
                          <a:effectLst/>
                        </a:rPr>
                        <a:t>10.55</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60038734"/>
                  </a:ext>
                </a:extLst>
              </a:tr>
              <a:tr h="314965">
                <a:tc>
                  <a:txBody>
                    <a:bodyPr/>
                    <a:lstStyle/>
                    <a:p>
                      <a:pPr rtl="0" fontAlgn="b"/>
                      <a:r>
                        <a:rPr lang="en-US" sz="1400">
                          <a:solidFill>
                            <a:schemeClr val="bg2"/>
                          </a:solidFill>
                          <a:effectLst/>
                        </a:rPr>
                        <a:t>Methadone</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262</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chemeClr val="bg2"/>
                          </a:solidFill>
                          <a:effectLst/>
                        </a:rPr>
                        <a:t>2.85</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46989760"/>
                  </a:ext>
                </a:extLst>
              </a:tr>
              <a:tr h="314965">
                <a:tc>
                  <a:txBody>
                    <a:bodyPr/>
                    <a:lstStyle/>
                    <a:p>
                      <a:pPr rtl="0" fontAlgn="b"/>
                      <a:r>
                        <a:rPr lang="en-US" sz="1400">
                          <a:solidFill>
                            <a:schemeClr val="bg2"/>
                          </a:solidFill>
                          <a:effectLst/>
                        </a:rPr>
                        <a:t>Buprenorphine</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216</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2.35</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382792349"/>
                  </a:ext>
                </a:extLst>
              </a:tr>
              <a:tr h="314965">
                <a:tc>
                  <a:txBody>
                    <a:bodyPr/>
                    <a:lstStyle/>
                    <a:p>
                      <a:pPr rtl="0" fontAlgn="b"/>
                      <a:r>
                        <a:rPr lang="en-US" sz="1400">
                          <a:solidFill>
                            <a:schemeClr val="bg2"/>
                          </a:solidFill>
                          <a:effectLst/>
                        </a:rPr>
                        <a:t>Hydrocodone</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446</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chemeClr val="bg2"/>
                          </a:solidFill>
                          <a:effectLst/>
                        </a:rPr>
                        <a:t>4.85</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97777838"/>
                  </a:ext>
                </a:extLst>
              </a:tr>
              <a:tr h="314965">
                <a:tc>
                  <a:txBody>
                    <a:bodyPr/>
                    <a:lstStyle/>
                    <a:p>
                      <a:pPr rtl="0" fontAlgn="b"/>
                      <a:r>
                        <a:rPr lang="en-US" sz="1400">
                          <a:solidFill>
                            <a:schemeClr val="bg2"/>
                          </a:solidFill>
                          <a:effectLst/>
                        </a:rPr>
                        <a:t>Cocaine</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3387</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chemeClr val="bg2"/>
                          </a:solidFill>
                          <a:effectLst/>
                        </a:rPr>
                        <a:t>36.37</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59737553"/>
                  </a:ext>
                </a:extLst>
              </a:tr>
              <a:tr h="314965">
                <a:tc>
                  <a:txBody>
                    <a:bodyPr/>
                    <a:lstStyle/>
                    <a:p>
                      <a:pPr rtl="0" fontAlgn="b"/>
                      <a:r>
                        <a:rPr lang="en-US" sz="1400">
                          <a:solidFill>
                            <a:schemeClr val="bg2"/>
                          </a:solidFill>
                          <a:effectLst/>
                        </a:rPr>
                        <a:t>Alcohol</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1901</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chemeClr val="bg2"/>
                          </a:solidFill>
                          <a:effectLst/>
                        </a:rPr>
                        <a:t>20.41</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88130741"/>
                  </a:ext>
                </a:extLst>
              </a:tr>
              <a:tr h="314965">
                <a:tc>
                  <a:txBody>
                    <a:bodyPr/>
                    <a:lstStyle/>
                    <a:p>
                      <a:pPr rtl="0" fontAlgn="b"/>
                      <a:r>
                        <a:rPr lang="en-US" sz="1400" dirty="0">
                          <a:solidFill>
                            <a:schemeClr val="bg2"/>
                          </a:solidFill>
                          <a:effectLst/>
                        </a:rPr>
                        <a:t>BAC &gt;= 0.08</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42</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chemeClr val="bg2"/>
                          </a:solidFill>
                          <a:effectLst/>
                        </a:rPr>
                        <a:t>2.68</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618642269"/>
                  </a:ext>
                </a:extLst>
              </a:tr>
              <a:tr h="314965">
                <a:tc>
                  <a:txBody>
                    <a:bodyPr/>
                    <a:lstStyle/>
                    <a:p>
                      <a:pPr rtl="0" fontAlgn="b"/>
                      <a:r>
                        <a:rPr lang="en-US" sz="1400" dirty="0">
                          <a:solidFill>
                            <a:schemeClr val="bg2"/>
                          </a:solidFill>
                          <a:effectLst/>
                        </a:rPr>
                        <a:t>BAC &lt; 0.08</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1525</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chemeClr val="bg2"/>
                          </a:solidFill>
                          <a:effectLst/>
                        </a:rPr>
                        <a:t>97.32</a:t>
                      </a:r>
                    </a:p>
                  </a:txBody>
                  <a:tcPr marL="25441" marR="25441" marT="16961" marB="1696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46912234"/>
                  </a:ext>
                </a:extLst>
              </a:tr>
            </a:tbl>
          </a:graphicData>
        </a:graphic>
      </p:graphicFrame>
      <p:graphicFrame>
        <p:nvGraphicFramePr>
          <p:cNvPr id="3" name="Table 2">
            <a:extLst>
              <a:ext uri="{FF2B5EF4-FFF2-40B4-BE49-F238E27FC236}">
                <a16:creationId xmlns:a16="http://schemas.microsoft.com/office/drawing/2014/main" id="{6D5CE080-0C19-C442-96A2-27950A207D67}"/>
              </a:ext>
            </a:extLst>
          </p:cNvPr>
          <p:cNvGraphicFramePr>
            <a:graphicFrameLocks noGrp="1"/>
          </p:cNvGraphicFramePr>
          <p:nvPr>
            <p:extLst>
              <p:ext uri="{D42A27DB-BD31-4B8C-83A1-F6EECF244321}">
                <p14:modId xmlns:p14="http://schemas.microsoft.com/office/powerpoint/2010/main" val="1581627736"/>
              </p:ext>
            </p:extLst>
          </p:nvPr>
        </p:nvGraphicFramePr>
        <p:xfrm>
          <a:off x="4692580" y="155455"/>
          <a:ext cx="3993130" cy="4366299"/>
        </p:xfrm>
        <a:graphic>
          <a:graphicData uri="http://schemas.openxmlformats.org/drawingml/2006/table">
            <a:tbl>
              <a:tblPr/>
              <a:tblGrid>
                <a:gridCol w="2268236">
                  <a:extLst>
                    <a:ext uri="{9D8B030D-6E8A-4147-A177-3AD203B41FA5}">
                      <a16:colId xmlns:a16="http://schemas.microsoft.com/office/drawing/2014/main" val="19678911"/>
                    </a:ext>
                  </a:extLst>
                </a:gridCol>
                <a:gridCol w="862447">
                  <a:extLst>
                    <a:ext uri="{9D8B030D-6E8A-4147-A177-3AD203B41FA5}">
                      <a16:colId xmlns:a16="http://schemas.microsoft.com/office/drawing/2014/main" val="3268249216"/>
                    </a:ext>
                  </a:extLst>
                </a:gridCol>
                <a:gridCol w="862447">
                  <a:extLst>
                    <a:ext uri="{9D8B030D-6E8A-4147-A177-3AD203B41FA5}">
                      <a16:colId xmlns:a16="http://schemas.microsoft.com/office/drawing/2014/main" val="3114511780"/>
                    </a:ext>
                  </a:extLst>
                </a:gridCol>
              </a:tblGrid>
              <a:tr h="289921">
                <a:tc>
                  <a:txBody>
                    <a:bodyPr/>
                    <a:lstStyle/>
                    <a:p>
                      <a:pPr rtl="0" fontAlgn="b"/>
                      <a:r>
                        <a:rPr lang="en-US" sz="1400">
                          <a:solidFill>
                            <a:schemeClr val="bg2"/>
                          </a:solidFill>
                          <a:effectLst/>
                        </a:rPr>
                        <a:t>Benzodiazepine</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2433</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26.12</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240756979"/>
                  </a:ext>
                </a:extLst>
              </a:tr>
              <a:tr h="289921">
                <a:tc>
                  <a:txBody>
                    <a:bodyPr/>
                    <a:lstStyle/>
                    <a:p>
                      <a:pPr rtl="0" fontAlgn="b"/>
                      <a:r>
                        <a:rPr lang="en-US" sz="1400">
                          <a:solidFill>
                            <a:schemeClr val="bg2"/>
                          </a:solidFill>
                          <a:effectLst/>
                        </a:rPr>
                        <a:t>Alprazolam</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1204</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13.10</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23695292"/>
                  </a:ext>
                </a:extLst>
              </a:tr>
              <a:tr h="289921">
                <a:tc>
                  <a:txBody>
                    <a:bodyPr/>
                    <a:lstStyle/>
                    <a:p>
                      <a:pPr rtl="0" fontAlgn="b"/>
                      <a:r>
                        <a:rPr lang="en-US" sz="1400">
                          <a:solidFill>
                            <a:schemeClr val="bg2"/>
                          </a:solidFill>
                          <a:effectLst/>
                        </a:rPr>
                        <a:t>Clonazepam</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562</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6.11</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11319572"/>
                  </a:ext>
                </a:extLst>
              </a:tr>
              <a:tr h="289921">
                <a:tc>
                  <a:txBody>
                    <a:bodyPr/>
                    <a:lstStyle/>
                    <a:p>
                      <a:pPr rtl="0" fontAlgn="b"/>
                      <a:r>
                        <a:rPr lang="en-US" sz="1400">
                          <a:solidFill>
                            <a:schemeClr val="bg2"/>
                          </a:solidFill>
                          <a:effectLst/>
                        </a:rPr>
                        <a:t>Marijuana</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2156</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23.15</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63161778"/>
                  </a:ext>
                </a:extLst>
              </a:tr>
              <a:tr h="289921">
                <a:tc>
                  <a:txBody>
                    <a:bodyPr/>
                    <a:lstStyle/>
                    <a:p>
                      <a:pPr rtl="0" fontAlgn="b"/>
                      <a:r>
                        <a:rPr lang="en-US" sz="1400">
                          <a:solidFill>
                            <a:schemeClr val="bg2"/>
                          </a:solidFill>
                          <a:effectLst/>
                        </a:rPr>
                        <a:t>Antidepressant</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1331</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14.29</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040932267"/>
                  </a:ext>
                </a:extLst>
              </a:tr>
              <a:tr h="289921">
                <a:tc>
                  <a:txBody>
                    <a:bodyPr/>
                    <a:lstStyle/>
                    <a:p>
                      <a:pPr rtl="0" fontAlgn="b"/>
                      <a:r>
                        <a:rPr lang="en-US" sz="1400">
                          <a:solidFill>
                            <a:schemeClr val="bg2"/>
                          </a:solidFill>
                          <a:effectLst/>
                        </a:rPr>
                        <a:t>Amphetamine</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1178</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12.65</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386380874"/>
                  </a:ext>
                </a:extLst>
              </a:tr>
              <a:tr h="289921">
                <a:tc>
                  <a:txBody>
                    <a:bodyPr/>
                    <a:lstStyle/>
                    <a:p>
                      <a:pPr rtl="0" fontAlgn="b"/>
                      <a:r>
                        <a:rPr lang="en-US" sz="1400">
                          <a:solidFill>
                            <a:schemeClr val="bg2"/>
                          </a:solidFill>
                          <a:effectLst/>
                        </a:rPr>
                        <a:t>Anticonvulsant</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1015</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10.90</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93229440"/>
                  </a:ext>
                </a:extLst>
              </a:tr>
              <a:tr h="289921">
                <a:tc>
                  <a:txBody>
                    <a:bodyPr/>
                    <a:lstStyle/>
                    <a:p>
                      <a:pPr rtl="0" fontAlgn="b"/>
                      <a:r>
                        <a:rPr lang="en-US" sz="1400">
                          <a:solidFill>
                            <a:schemeClr val="bg2"/>
                          </a:solidFill>
                          <a:effectLst/>
                        </a:rPr>
                        <a:t>Antipsychotic</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274</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2.94</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345392878"/>
                  </a:ext>
                </a:extLst>
              </a:tr>
              <a:tr h="542405">
                <a:tc>
                  <a:txBody>
                    <a:bodyPr/>
                    <a:lstStyle/>
                    <a:p>
                      <a:pPr rtl="0" fontAlgn="b"/>
                      <a:r>
                        <a:rPr lang="en-US" sz="1400" b="1" dirty="0">
                          <a:solidFill>
                            <a:schemeClr val="bg2"/>
                          </a:solidFill>
                          <a:effectLst/>
                        </a:rPr>
                        <a:t>Number of substance causing death</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endParaRPr lang="en-US" sz="1400">
                        <a:solidFill>
                          <a:schemeClr val="bg2"/>
                        </a:solidFill>
                        <a:effectLst/>
                      </a:endParaRP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085991571"/>
                  </a:ext>
                </a:extLst>
              </a:tr>
              <a:tr h="289921">
                <a:tc>
                  <a:txBody>
                    <a:bodyPr/>
                    <a:lstStyle/>
                    <a:p>
                      <a:pPr rtl="0" fontAlgn="b"/>
                      <a:r>
                        <a:rPr lang="en-US" sz="1400">
                          <a:solidFill>
                            <a:schemeClr val="bg2"/>
                          </a:solidFill>
                          <a:effectLst/>
                        </a:rPr>
                        <a:t>1</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781</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8.53</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508735944"/>
                  </a:ext>
                </a:extLst>
              </a:tr>
              <a:tr h="289921">
                <a:tc>
                  <a:txBody>
                    <a:bodyPr/>
                    <a:lstStyle/>
                    <a:p>
                      <a:pPr rtl="0" fontAlgn="b"/>
                      <a:r>
                        <a:rPr lang="en-US" sz="1400">
                          <a:solidFill>
                            <a:schemeClr val="bg2"/>
                          </a:solidFill>
                          <a:effectLst/>
                        </a:rPr>
                        <a:t>2</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945</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10.32</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045883449"/>
                  </a:ext>
                </a:extLst>
              </a:tr>
              <a:tr h="289921">
                <a:tc>
                  <a:txBody>
                    <a:bodyPr/>
                    <a:lstStyle/>
                    <a:p>
                      <a:pPr rtl="0" fontAlgn="b"/>
                      <a:r>
                        <a:rPr lang="en-US" sz="1400">
                          <a:solidFill>
                            <a:schemeClr val="bg2"/>
                          </a:solidFill>
                          <a:effectLst/>
                        </a:rPr>
                        <a:t>3</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1072</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11.71</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792365559"/>
                  </a:ext>
                </a:extLst>
              </a:tr>
              <a:tr h="289921">
                <a:tc>
                  <a:txBody>
                    <a:bodyPr/>
                    <a:lstStyle/>
                    <a:p>
                      <a:pPr rtl="0" fontAlgn="b"/>
                      <a:r>
                        <a:rPr lang="en-US" sz="1400">
                          <a:solidFill>
                            <a:schemeClr val="bg2"/>
                          </a:solidFill>
                          <a:effectLst/>
                        </a:rPr>
                        <a:t>4</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1022</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11.16</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394121763"/>
                  </a:ext>
                </a:extLst>
              </a:tr>
              <a:tr h="344842">
                <a:tc>
                  <a:txBody>
                    <a:bodyPr/>
                    <a:lstStyle/>
                    <a:p>
                      <a:pPr rtl="0" fontAlgn="b"/>
                      <a:r>
                        <a:rPr lang="en-US" sz="1400" dirty="0">
                          <a:solidFill>
                            <a:srgbClr val="FF0000"/>
                          </a:solidFill>
                          <a:effectLst/>
                        </a:rPr>
                        <a:t>5 or more</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5337</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chemeClr val="bg2"/>
                          </a:solidFill>
                          <a:effectLst/>
                        </a:rPr>
                        <a:t>58.28</a:t>
                      </a:r>
                    </a:p>
                  </a:txBody>
                  <a:tcPr marL="23727" marR="23727" marT="15818" marB="1581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0658340"/>
                  </a:ext>
                </a:extLst>
              </a:tr>
            </a:tbl>
          </a:graphicData>
        </a:graphic>
      </p:graphicFrame>
    </p:spTree>
    <p:extLst>
      <p:ext uri="{BB962C8B-B14F-4D97-AF65-F5344CB8AC3E}">
        <p14:creationId xmlns:p14="http://schemas.microsoft.com/office/powerpoint/2010/main" val="1026086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130049-57EA-499B-A2DA-DF72F57D8C9B}"/>
              </a:ext>
            </a:extLst>
          </p:cNvPr>
          <p:cNvSpPr>
            <a:spLocks noGrp="1"/>
          </p:cNvSpPr>
          <p:nvPr>
            <p:ph idx="1"/>
          </p:nvPr>
        </p:nvSpPr>
        <p:spPr>
          <a:xfrm>
            <a:off x="301336" y="322118"/>
            <a:ext cx="8214014" cy="4310604"/>
          </a:xfrm>
        </p:spPr>
        <p:txBody>
          <a:bodyPr>
            <a:normAutofit lnSpcReduction="10000"/>
          </a:bodyPr>
          <a:lstStyle/>
          <a:p>
            <a:r>
              <a:rPr lang="en-US" dirty="0">
                <a:latin typeface="Arial" panose="020B0604020202020204" pitchFamily="34" charset="0"/>
                <a:cs typeface="Arial" panose="020B0604020202020204" pitchFamily="34" charset="0"/>
              </a:rPr>
              <a:t>Overdose Deaths in USA</a:t>
            </a:r>
          </a:p>
          <a:p>
            <a:pPr lvl="1"/>
            <a:r>
              <a:rPr lang="en-US" dirty="0">
                <a:latin typeface="Arial" panose="020B0604020202020204" pitchFamily="34" charset="0"/>
                <a:cs typeface="Arial" panose="020B0604020202020204" pitchFamily="34" charset="0"/>
              </a:rPr>
              <a:t>The </a:t>
            </a:r>
            <a:r>
              <a:rPr lang="en-US" dirty="0">
                <a:solidFill>
                  <a:srgbClr val="FF0000"/>
                </a:solidFill>
                <a:latin typeface="Arial" panose="020B0604020202020204" pitchFamily="34" charset="0"/>
                <a:cs typeface="Arial" panose="020B0604020202020204" pitchFamily="34" charset="0"/>
              </a:rPr>
              <a:t>yearly number of drug overdose deaths surged </a:t>
            </a:r>
            <a:r>
              <a:rPr lang="en-US" dirty="0">
                <a:latin typeface="Arial" panose="020B0604020202020204" pitchFamily="34" charset="0"/>
                <a:cs typeface="Arial" panose="020B0604020202020204" pitchFamily="34" charset="0"/>
              </a:rPr>
              <a:t>in the US from 16,849 cases in 1999 to 107,941 cases in 2022.</a:t>
            </a:r>
          </a:p>
          <a:p>
            <a:pPr lvl="1"/>
            <a:r>
              <a:rPr lang="en-US" dirty="0">
                <a:latin typeface="Arial" panose="020B0604020202020204" pitchFamily="34" charset="0"/>
                <a:cs typeface="Arial" panose="020B0604020202020204" pitchFamily="34" charset="0"/>
              </a:rPr>
              <a:t>In 2022, more than </a:t>
            </a:r>
            <a:r>
              <a:rPr lang="en-US" dirty="0">
                <a:solidFill>
                  <a:srgbClr val="FF0000"/>
                </a:solidFill>
                <a:latin typeface="Arial" panose="020B0604020202020204" pitchFamily="34" charset="0"/>
                <a:cs typeface="Arial" panose="020B0604020202020204" pitchFamily="34" charset="0"/>
              </a:rPr>
              <a:t>295 people died every day </a:t>
            </a:r>
            <a:r>
              <a:rPr lang="en-US" dirty="0">
                <a:latin typeface="Arial" panose="020B0604020202020204" pitchFamily="34" charset="0"/>
                <a:cs typeface="Arial" panose="020B0604020202020204" pitchFamily="34" charset="0"/>
              </a:rPr>
              <a:t>in the US after overdosing on opioids.</a:t>
            </a:r>
          </a:p>
          <a:p>
            <a:pPr lvl="1"/>
            <a:r>
              <a:rPr lang="en-US" dirty="0">
                <a:latin typeface="Arial" panose="020B0604020202020204" pitchFamily="34" charset="0"/>
                <a:cs typeface="Arial" panose="020B0604020202020204" pitchFamily="34" charset="0"/>
              </a:rPr>
              <a:t>The number of fentanyl encounters has been increasing exponentially, from 5,343 in 2014 to 117,045 in 2020. It has continued to increase.</a:t>
            </a:r>
          </a:p>
          <a:p>
            <a:pPr lvl="1"/>
            <a:r>
              <a:rPr lang="en-US" dirty="0">
                <a:latin typeface="Arial" panose="020B0604020202020204" pitchFamily="34" charset="0"/>
                <a:cs typeface="Arial" panose="020B0604020202020204" pitchFamily="34" charset="0"/>
              </a:rPr>
              <a:t>As of now, an American is </a:t>
            </a:r>
            <a:r>
              <a:rPr lang="en-US" dirty="0">
                <a:solidFill>
                  <a:srgbClr val="FF0000"/>
                </a:solidFill>
                <a:latin typeface="Arial" panose="020B0604020202020204" pitchFamily="34" charset="0"/>
                <a:cs typeface="Arial" panose="020B0604020202020204" pitchFamily="34" charset="0"/>
              </a:rPr>
              <a:t>more likely to die from an unintentional drug overdose than in a car accident</a:t>
            </a:r>
            <a:r>
              <a:rPr lang="en-US"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Ohio has average drug use patterns, but in 2017 was second in the country for unintentional drug overdose deaths, and now seventh highest. Why?</a:t>
            </a:r>
          </a:p>
          <a:p>
            <a:pPr lvl="1"/>
            <a:r>
              <a:rPr lang="en-US" dirty="0">
                <a:solidFill>
                  <a:srgbClr val="FF0000"/>
                </a:solidFill>
                <a:latin typeface="Arial" panose="020B0604020202020204" pitchFamily="34" charset="0"/>
                <a:cs typeface="Arial" panose="020B0604020202020204" pitchFamily="34" charset="0"/>
              </a:rPr>
              <a:t>Iron Law of Prohibition</a:t>
            </a:r>
            <a:r>
              <a:rPr lang="en-US" dirty="0">
                <a:latin typeface="Arial" panose="020B0604020202020204" pitchFamily="34" charset="0"/>
                <a:cs typeface="Arial" panose="020B0604020202020204" pitchFamily="34" charset="0"/>
              </a:rPr>
              <a:t>: if you crack down on one type of drugs, dealers will select more potent drugs to traffic in.</a:t>
            </a:r>
          </a:p>
          <a:p>
            <a:pPr marL="114300" indent="0">
              <a:buNone/>
            </a:pPr>
            <a:endParaRPr lang="en-US" dirty="0">
              <a:latin typeface="Arial" panose="020B0604020202020204" pitchFamily="34" charset="0"/>
              <a:cs typeface="Arial" panose="020B0604020202020204" pitchFamily="34" charset="0"/>
            </a:endParaRPr>
          </a:p>
          <a:p>
            <a:pPr marL="342900" lvl="1" indent="0">
              <a:buNone/>
            </a:pP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0216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635BF03-0996-BB44-8D38-B6A4B351A10E}"/>
              </a:ext>
            </a:extLst>
          </p:cNvPr>
          <p:cNvGraphicFramePr>
            <a:graphicFrameLocks noGrp="1"/>
          </p:cNvGraphicFramePr>
          <p:nvPr>
            <p:extLst>
              <p:ext uri="{D42A27DB-BD31-4B8C-83A1-F6EECF244321}">
                <p14:modId xmlns:p14="http://schemas.microsoft.com/office/powerpoint/2010/main" val="3973785380"/>
              </p:ext>
            </p:extLst>
          </p:nvPr>
        </p:nvGraphicFramePr>
        <p:xfrm>
          <a:off x="222508" y="190624"/>
          <a:ext cx="4009523" cy="4803952"/>
        </p:xfrm>
        <a:graphic>
          <a:graphicData uri="http://schemas.openxmlformats.org/drawingml/2006/table">
            <a:tbl>
              <a:tblPr/>
              <a:tblGrid>
                <a:gridCol w="2884107">
                  <a:extLst>
                    <a:ext uri="{9D8B030D-6E8A-4147-A177-3AD203B41FA5}">
                      <a16:colId xmlns:a16="http://schemas.microsoft.com/office/drawing/2014/main" val="1442352172"/>
                    </a:ext>
                  </a:extLst>
                </a:gridCol>
                <a:gridCol w="550985">
                  <a:extLst>
                    <a:ext uri="{9D8B030D-6E8A-4147-A177-3AD203B41FA5}">
                      <a16:colId xmlns:a16="http://schemas.microsoft.com/office/drawing/2014/main" val="3026119640"/>
                    </a:ext>
                  </a:extLst>
                </a:gridCol>
                <a:gridCol w="574431">
                  <a:extLst>
                    <a:ext uri="{9D8B030D-6E8A-4147-A177-3AD203B41FA5}">
                      <a16:colId xmlns:a16="http://schemas.microsoft.com/office/drawing/2014/main" val="4101647292"/>
                    </a:ext>
                  </a:extLst>
                </a:gridCol>
              </a:tblGrid>
              <a:tr h="206161">
                <a:tc>
                  <a:txBody>
                    <a:bodyPr/>
                    <a:lstStyle/>
                    <a:p>
                      <a:pPr rtl="0" fontAlgn="b"/>
                      <a:r>
                        <a:rPr lang="en-US" sz="1400" b="1" dirty="0">
                          <a:solidFill>
                            <a:schemeClr val="bg2"/>
                          </a:solidFill>
                          <a:effectLst/>
                        </a:rPr>
                        <a:t>Substance abuse</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b="1" dirty="0">
                          <a:solidFill>
                            <a:schemeClr val="bg2"/>
                          </a:solidFill>
                          <a:effectLst/>
                        </a:rPr>
                        <a:t>n</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b="1" dirty="0">
                          <a:solidFill>
                            <a:schemeClr val="bg2"/>
                          </a:solidFill>
                          <a:effectLst/>
                        </a:rPr>
                        <a:t>%</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22684111"/>
                  </a:ext>
                </a:extLst>
              </a:tr>
              <a:tr h="206161">
                <a:tc>
                  <a:txBody>
                    <a:bodyPr/>
                    <a:lstStyle/>
                    <a:p>
                      <a:pPr rtl="0" fontAlgn="b"/>
                      <a:r>
                        <a:rPr lang="en-US" sz="1400" dirty="0">
                          <a:solidFill>
                            <a:schemeClr val="bg2"/>
                          </a:solidFill>
                          <a:effectLst/>
                        </a:rPr>
                        <a:t>Previous drug overdose</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654950171"/>
                  </a:ext>
                </a:extLst>
              </a:tr>
              <a:tr h="206161">
                <a:tc>
                  <a:txBody>
                    <a:bodyPr/>
                    <a:lstStyle/>
                    <a:p>
                      <a:pPr rtl="0" fontAlgn="b"/>
                      <a:r>
                        <a:rPr lang="en-US" sz="1400" dirty="0">
                          <a:solidFill>
                            <a:srgbClr val="FF0000"/>
                          </a:solidFill>
                          <a:effectLst/>
                        </a:rPr>
                        <a:t>No previous overdose reported</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rgbClr val="FF0000"/>
                          </a:solidFill>
                          <a:effectLst/>
                        </a:rPr>
                        <a:t>7839</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rgbClr val="FF0000"/>
                          </a:solidFill>
                          <a:effectLst/>
                        </a:rPr>
                        <a:t>86.8</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2194368"/>
                  </a:ext>
                </a:extLst>
              </a:tr>
              <a:tr h="206161">
                <a:tc>
                  <a:txBody>
                    <a:bodyPr/>
                    <a:lstStyle/>
                    <a:p>
                      <a:pPr rtl="0" fontAlgn="b"/>
                      <a:r>
                        <a:rPr lang="en-US" sz="1400">
                          <a:solidFill>
                            <a:schemeClr val="bg2"/>
                          </a:solidFill>
                          <a:effectLst/>
                        </a:rPr>
                        <a:t>Previous OD within the past month</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335</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3.71</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698449601"/>
                  </a:ext>
                </a:extLst>
              </a:tr>
              <a:tr h="381087">
                <a:tc>
                  <a:txBody>
                    <a:bodyPr/>
                    <a:lstStyle/>
                    <a:p>
                      <a:pPr rtl="0" fontAlgn="b"/>
                      <a:r>
                        <a:rPr lang="en-US" sz="1400">
                          <a:solidFill>
                            <a:schemeClr val="bg2"/>
                          </a:solidFill>
                          <a:effectLst/>
                        </a:rPr>
                        <a:t>Previous OD between a month and 1 year prior</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341</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3.78</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654559683"/>
                  </a:ext>
                </a:extLst>
              </a:tr>
              <a:tr h="381087">
                <a:tc>
                  <a:txBody>
                    <a:bodyPr/>
                    <a:lstStyle/>
                    <a:p>
                      <a:pPr rtl="0" fontAlgn="b"/>
                      <a:r>
                        <a:rPr lang="en-US" sz="1400">
                          <a:solidFill>
                            <a:schemeClr val="bg2"/>
                          </a:solidFill>
                          <a:effectLst/>
                        </a:rPr>
                        <a:t>Previous OD that occurred more than 1 year prior</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149</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1.65</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532875544"/>
                  </a:ext>
                </a:extLst>
              </a:tr>
              <a:tr h="206161">
                <a:tc>
                  <a:txBody>
                    <a:bodyPr/>
                    <a:lstStyle/>
                    <a:p>
                      <a:pPr rtl="0" fontAlgn="b"/>
                      <a:r>
                        <a:rPr lang="en-US" sz="1400">
                          <a:solidFill>
                            <a:schemeClr val="bg2"/>
                          </a:solidFill>
                          <a:effectLst/>
                        </a:rPr>
                        <a:t>Previous OD, timing unknown </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367</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4.06</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894497844"/>
                  </a:ext>
                </a:extLst>
              </a:tr>
              <a:tr h="206161">
                <a:tc>
                  <a:txBody>
                    <a:bodyPr/>
                    <a:lstStyle/>
                    <a:p>
                      <a:pPr rtl="0" fontAlgn="b"/>
                      <a:r>
                        <a:rPr lang="en-US" sz="1400" b="1">
                          <a:solidFill>
                            <a:schemeClr val="bg2"/>
                          </a:solidFill>
                          <a:effectLst/>
                        </a:rPr>
                        <a:t>Recent opioid use relapse</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b="1">
                        <a:solidFill>
                          <a:schemeClr val="bg2"/>
                        </a:solidFill>
                        <a:effectLst/>
                      </a:endParaRP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b="1" dirty="0">
                        <a:solidFill>
                          <a:schemeClr val="bg2"/>
                        </a:solidFill>
                        <a:effectLst/>
                      </a:endParaRP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020334421"/>
                  </a:ext>
                </a:extLst>
              </a:tr>
              <a:tr h="206161">
                <a:tc>
                  <a:txBody>
                    <a:bodyPr/>
                    <a:lstStyle/>
                    <a:p>
                      <a:pPr rtl="0" fontAlgn="b"/>
                      <a:r>
                        <a:rPr lang="en-US" sz="1400" dirty="0">
                          <a:solidFill>
                            <a:srgbClr val="FF0000"/>
                          </a:solidFill>
                          <a:effectLst/>
                        </a:rPr>
                        <a:t>No evidence</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rgbClr val="FF0000"/>
                          </a:solidFill>
                          <a:effectLst/>
                        </a:rPr>
                        <a:t>8334</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rgbClr val="FF0000"/>
                          </a:solidFill>
                          <a:effectLst/>
                        </a:rPr>
                        <a:t>92.4</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103804248"/>
                  </a:ext>
                </a:extLst>
              </a:tr>
              <a:tr h="206161">
                <a:tc>
                  <a:txBody>
                    <a:bodyPr/>
                    <a:lstStyle/>
                    <a:p>
                      <a:pPr rtl="0" fontAlgn="b"/>
                      <a:r>
                        <a:rPr lang="en-US" sz="1400">
                          <a:solidFill>
                            <a:schemeClr val="bg2"/>
                          </a:solidFill>
                          <a:effectLst/>
                        </a:rPr>
                        <a:t>Relapse mentioned, timing unclear</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290</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3.22</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76534502"/>
                  </a:ext>
                </a:extLst>
              </a:tr>
              <a:tr h="381087">
                <a:tc>
                  <a:txBody>
                    <a:bodyPr/>
                    <a:lstStyle/>
                    <a:p>
                      <a:pPr rtl="0" fontAlgn="b"/>
                      <a:r>
                        <a:rPr lang="en-US" sz="1400">
                          <a:solidFill>
                            <a:schemeClr val="bg2"/>
                          </a:solidFill>
                          <a:effectLst/>
                        </a:rPr>
                        <a:t>Relapse occurred &lt; 2 weeks of fatal overdose</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363</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4.02</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42574499"/>
                  </a:ext>
                </a:extLst>
              </a:tr>
              <a:tr h="381087">
                <a:tc>
                  <a:txBody>
                    <a:bodyPr/>
                    <a:lstStyle/>
                    <a:p>
                      <a:pPr rtl="0" fontAlgn="b"/>
                      <a:r>
                        <a:rPr lang="en-US" sz="1400">
                          <a:solidFill>
                            <a:schemeClr val="bg2"/>
                          </a:solidFill>
                          <a:effectLst/>
                        </a:rPr>
                        <a:t>Relapse occurred &gt; 2 weeks &lt; 3 months of fatal overdose</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32</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0.35</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56075070"/>
                  </a:ext>
                </a:extLst>
              </a:tr>
              <a:tr h="206161">
                <a:tc>
                  <a:txBody>
                    <a:bodyPr/>
                    <a:lstStyle/>
                    <a:p>
                      <a:pPr rtl="0" fontAlgn="b"/>
                      <a:r>
                        <a:rPr lang="en-US" sz="1400" b="1">
                          <a:solidFill>
                            <a:schemeClr val="bg2"/>
                          </a:solidFill>
                          <a:effectLst/>
                        </a:rPr>
                        <a:t>Treatment for substance abuse</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699526977"/>
                  </a:ext>
                </a:extLst>
              </a:tr>
              <a:tr h="206161">
                <a:tc>
                  <a:txBody>
                    <a:bodyPr/>
                    <a:lstStyle/>
                    <a:p>
                      <a:pPr rtl="0" fontAlgn="b"/>
                      <a:r>
                        <a:rPr lang="en-US" sz="1400" dirty="0">
                          <a:solidFill>
                            <a:srgbClr val="FF0000"/>
                          </a:solidFill>
                          <a:effectLst/>
                        </a:rPr>
                        <a:t>No treatment</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rgbClr val="FF0000"/>
                          </a:solidFill>
                          <a:effectLst/>
                        </a:rPr>
                        <a:t>7280</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rgbClr val="FF0000"/>
                          </a:solidFill>
                          <a:effectLst/>
                        </a:rPr>
                        <a:t>80.61</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05239859"/>
                  </a:ext>
                </a:extLst>
              </a:tr>
              <a:tr h="381087">
                <a:tc>
                  <a:txBody>
                    <a:bodyPr/>
                    <a:lstStyle/>
                    <a:p>
                      <a:pPr rtl="0" fontAlgn="b"/>
                      <a:r>
                        <a:rPr lang="en-US" sz="1400">
                          <a:solidFill>
                            <a:schemeClr val="bg2"/>
                          </a:solidFill>
                          <a:effectLst/>
                        </a:rPr>
                        <a:t>No current treatment, but treated in the past</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1076</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11.91</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991669997"/>
                  </a:ext>
                </a:extLst>
              </a:tr>
              <a:tr h="206161">
                <a:tc>
                  <a:txBody>
                    <a:bodyPr/>
                    <a:lstStyle/>
                    <a:p>
                      <a:pPr rtl="0" fontAlgn="b"/>
                      <a:r>
                        <a:rPr lang="en-US" sz="1400">
                          <a:solidFill>
                            <a:schemeClr val="bg2"/>
                          </a:solidFill>
                          <a:effectLst/>
                        </a:rPr>
                        <a:t>Current treatment</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675</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chemeClr val="bg2"/>
                          </a:solidFill>
                          <a:effectLst/>
                        </a:rPr>
                        <a:t>7.47</a:t>
                      </a:r>
                    </a:p>
                  </a:txBody>
                  <a:tcPr marL="15158" marR="15158" marT="10106" marB="1010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842064919"/>
                  </a:ext>
                </a:extLst>
              </a:tr>
            </a:tbl>
          </a:graphicData>
        </a:graphic>
      </p:graphicFrame>
      <p:graphicFrame>
        <p:nvGraphicFramePr>
          <p:cNvPr id="3" name="Table 2">
            <a:extLst>
              <a:ext uri="{FF2B5EF4-FFF2-40B4-BE49-F238E27FC236}">
                <a16:creationId xmlns:a16="http://schemas.microsoft.com/office/drawing/2014/main" id="{52FC3BE9-B094-3745-876A-9EC5B280358B}"/>
              </a:ext>
            </a:extLst>
          </p:cNvPr>
          <p:cNvGraphicFramePr>
            <a:graphicFrameLocks noGrp="1"/>
          </p:cNvGraphicFramePr>
          <p:nvPr>
            <p:extLst>
              <p:ext uri="{D42A27DB-BD31-4B8C-83A1-F6EECF244321}">
                <p14:modId xmlns:p14="http://schemas.microsoft.com/office/powerpoint/2010/main" val="4182661797"/>
              </p:ext>
            </p:extLst>
          </p:nvPr>
        </p:nvGraphicFramePr>
        <p:xfrm>
          <a:off x="4572000" y="78203"/>
          <a:ext cx="4349492" cy="4987093"/>
        </p:xfrm>
        <a:graphic>
          <a:graphicData uri="http://schemas.openxmlformats.org/drawingml/2006/table">
            <a:tbl>
              <a:tblPr/>
              <a:tblGrid>
                <a:gridCol w="2747470">
                  <a:extLst>
                    <a:ext uri="{9D8B030D-6E8A-4147-A177-3AD203B41FA5}">
                      <a16:colId xmlns:a16="http://schemas.microsoft.com/office/drawing/2014/main" val="2400205152"/>
                    </a:ext>
                  </a:extLst>
                </a:gridCol>
                <a:gridCol w="801011">
                  <a:extLst>
                    <a:ext uri="{9D8B030D-6E8A-4147-A177-3AD203B41FA5}">
                      <a16:colId xmlns:a16="http://schemas.microsoft.com/office/drawing/2014/main" val="1753260905"/>
                    </a:ext>
                  </a:extLst>
                </a:gridCol>
                <a:gridCol w="801011">
                  <a:extLst>
                    <a:ext uri="{9D8B030D-6E8A-4147-A177-3AD203B41FA5}">
                      <a16:colId xmlns:a16="http://schemas.microsoft.com/office/drawing/2014/main" val="522561898"/>
                    </a:ext>
                  </a:extLst>
                </a:gridCol>
              </a:tblGrid>
              <a:tr h="189066">
                <a:tc>
                  <a:txBody>
                    <a:bodyPr/>
                    <a:lstStyle/>
                    <a:p>
                      <a:pPr rtl="0" fontAlgn="b"/>
                      <a:r>
                        <a:rPr lang="en-US" sz="1400" b="1" dirty="0">
                          <a:solidFill>
                            <a:schemeClr val="bg2"/>
                          </a:solidFill>
                          <a:effectLst/>
                        </a:rPr>
                        <a:t>History of opioid abuse</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40913527"/>
                  </a:ext>
                </a:extLst>
              </a:tr>
              <a:tr h="189066">
                <a:tc>
                  <a:txBody>
                    <a:bodyPr/>
                    <a:lstStyle/>
                    <a:p>
                      <a:pPr rtl="0" fontAlgn="b"/>
                      <a:r>
                        <a:rPr lang="en-US" sz="1400" dirty="0">
                          <a:solidFill>
                            <a:srgbClr val="FF0000"/>
                          </a:solidFill>
                          <a:effectLst/>
                        </a:rPr>
                        <a:t>None</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rgbClr val="FF0000"/>
                          </a:solidFill>
                          <a:effectLst/>
                        </a:rPr>
                        <a:t>3045</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rgbClr val="FF0000"/>
                          </a:solidFill>
                          <a:effectLst/>
                        </a:rPr>
                        <a:t>33.72</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442282449"/>
                  </a:ext>
                </a:extLst>
              </a:tr>
              <a:tr h="248338">
                <a:tc>
                  <a:txBody>
                    <a:bodyPr/>
                    <a:lstStyle/>
                    <a:p>
                      <a:pPr rtl="0" fontAlgn="b"/>
                      <a:r>
                        <a:rPr lang="en-US" sz="1400" dirty="0">
                          <a:solidFill>
                            <a:schemeClr val="bg2"/>
                          </a:solidFill>
                          <a:effectLst/>
                        </a:rPr>
                        <a:t>Substance unknown</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2259</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25.01</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44433220"/>
                  </a:ext>
                </a:extLst>
              </a:tr>
              <a:tr h="189066">
                <a:tc>
                  <a:txBody>
                    <a:bodyPr/>
                    <a:lstStyle/>
                    <a:p>
                      <a:pPr rtl="0" fontAlgn="b"/>
                      <a:r>
                        <a:rPr lang="en-US" sz="1400">
                          <a:solidFill>
                            <a:schemeClr val="bg2"/>
                          </a:solidFill>
                          <a:effectLst/>
                        </a:rPr>
                        <a:t>Current or past abuse of heroin</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3024</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33.48</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17458021"/>
                  </a:ext>
                </a:extLst>
              </a:tr>
              <a:tr h="283957">
                <a:tc>
                  <a:txBody>
                    <a:bodyPr/>
                    <a:lstStyle/>
                    <a:p>
                      <a:pPr rtl="0" fontAlgn="b"/>
                      <a:r>
                        <a:rPr lang="en-US" sz="1400" dirty="0">
                          <a:solidFill>
                            <a:schemeClr val="bg2"/>
                          </a:solidFill>
                          <a:effectLst/>
                        </a:rPr>
                        <a:t>Prescription opioids</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362</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4.01</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05087255"/>
                  </a:ext>
                </a:extLst>
              </a:tr>
              <a:tr h="281354">
                <a:tc>
                  <a:txBody>
                    <a:bodyPr/>
                    <a:lstStyle/>
                    <a:p>
                      <a:pPr rtl="0" fontAlgn="b"/>
                      <a:r>
                        <a:rPr lang="en-US" sz="1400" dirty="0">
                          <a:solidFill>
                            <a:schemeClr val="bg2"/>
                          </a:solidFill>
                          <a:effectLst/>
                        </a:rPr>
                        <a:t>Both prescription opioids &amp; heroin</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341</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chemeClr val="bg2"/>
                          </a:solidFill>
                          <a:effectLst/>
                        </a:rPr>
                        <a:t>3.78</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70796459"/>
                  </a:ext>
                </a:extLst>
              </a:tr>
              <a:tr h="189066">
                <a:tc>
                  <a:txBody>
                    <a:bodyPr/>
                    <a:lstStyle/>
                    <a:p>
                      <a:pPr rtl="0" fontAlgn="b"/>
                      <a:r>
                        <a:rPr lang="en-US" sz="1400" b="1">
                          <a:solidFill>
                            <a:schemeClr val="bg2"/>
                          </a:solidFill>
                          <a:effectLst/>
                        </a:rPr>
                        <a:t>Scene indications of drug use</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500361858"/>
                  </a:ext>
                </a:extLst>
              </a:tr>
              <a:tr h="189066">
                <a:tc>
                  <a:txBody>
                    <a:bodyPr/>
                    <a:lstStyle/>
                    <a:p>
                      <a:pPr rtl="0" fontAlgn="b"/>
                      <a:r>
                        <a:rPr lang="en-US" sz="1400">
                          <a:solidFill>
                            <a:schemeClr val="bg2"/>
                          </a:solidFill>
                          <a:effectLst/>
                        </a:rPr>
                        <a:t>Any evidence of drug use</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5884</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65.05</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46492341"/>
                  </a:ext>
                </a:extLst>
              </a:tr>
              <a:tr h="189066">
                <a:tc>
                  <a:txBody>
                    <a:bodyPr/>
                    <a:lstStyle/>
                    <a:p>
                      <a:pPr rtl="0" fontAlgn="b"/>
                      <a:r>
                        <a:rPr lang="en-US" sz="1400">
                          <a:solidFill>
                            <a:schemeClr val="bg2"/>
                          </a:solidFill>
                          <a:effectLst/>
                        </a:rPr>
                        <a:t>Evidence of rapid overdose</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797</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8.81</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395653835"/>
                  </a:ext>
                </a:extLst>
              </a:tr>
              <a:tr h="230549">
                <a:tc>
                  <a:txBody>
                    <a:bodyPr/>
                    <a:lstStyle/>
                    <a:p>
                      <a:pPr rtl="0" fontAlgn="b"/>
                      <a:r>
                        <a:rPr lang="en-US" sz="1400" dirty="0">
                          <a:solidFill>
                            <a:schemeClr val="bg2"/>
                          </a:solidFill>
                          <a:effectLst/>
                        </a:rPr>
                        <a:t>Needle close to the body</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681</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7.53</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26185827"/>
                  </a:ext>
                </a:extLst>
              </a:tr>
              <a:tr h="189066">
                <a:tc>
                  <a:txBody>
                    <a:bodyPr/>
                    <a:lstStyle/>
                    <a:p>
                      <a:pPr rtl="0" fontAlgn="b"/>
                      <a:r>
                        <a:rPr lang="en-US" sz="1400" b="1" dirty="0">
                          <a:solidFill>
                            <a:schemeClr val="bg2"/>
                          </a:solidFill>
                          <a:effectLst/>
                        </a:rPr>
                        <a:t>Route of drug administration</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89463592"/>
                  </a:ext>
                </a:extLst>
              </a:tr>
              <a:tr h="189066">
                <a:tc>
                  <a:txBody>
                    <a:bodyPr/>
                    <a:lstStyle/>
                    <a:p>
                      <a:pPr rtl="0" fontAlgn="b"/>
                      <a:r>
                        <a:rPr lang="en-US" sz="1400">
                          <a:solidFill>
                            <a:schemeClr val="bg2"/>
                          </a:solidFill>
                          <a:effectLst/>
                        </a:rPr>
                        <a:t>Evidence of injection</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3033</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33.53</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52266965"/>
                  </a:ext>
                </a:extLst>
              </a:tr>
              <a:tr h="189066">
                <a:tc>
                  <a:txBody>
                    <a:bodyPr/>
                    <a:lstStyle/>
                    <a:p>
                      <a:pPr rtl="0" fontAlgn="b"/>
                      <a:r>
                        <a:rPr lang="en-US" sz="1400">
                          <a:solidFill>
                            <a:schemeClr val="bg2"/>
                          </a:solidFill>
                          <a:effectLst/>
                        </a:rPr>
                        <a:t>Needle/syringe</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2042</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22.57</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24182458"/>
                  </a:ext>
                </a:extLst>
              </a:tr>
              <a:tr h="189066">
                <a:tc>
                  <a:txBody>
                    <a:bodyPr/>
                    <a:lstStyle/>
                    <a:p>
                      <a:pPr rtl="0" fontAlgn="b"/>
                      <a:r>
                        <a:rPr lang="en-US" sz="1400">
                          <a:solidFill>
                            <a:schemeClr val="bg2"/>
                          </a:solidFill>
                          <a:effectLst/>
                        </a:rPr>
                        <a:t>Track marks on victim</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1712</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18.93</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382938688"/>
                  </a:ext>
                </a:extLst>
              </a:tr>
              <a:tr h="189066">
                <a:tc>
                  <a:txBody>
                    <a:bodyPr/>
                    <a:lstStyle/>
                    <a:p>
                      <a:pPr rtl="0" fontAlgn="b"/>
                      <a:r>
                        <a:rPr lang="en-US" sz="1400" dirty="0">
                          <a:solidFill>
                            <a:schemeClr val="bg2"/>
                          </a:solidFill>
                          <a:effectLst/>
                        </a:rPr>
                        <a:t>Cooker</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1097</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12.13</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811559570"/>
                  </a:ext>
                </a:extLst>
              </a:tr>
              <a:tr h="189066">
                <a:tc>
                  <a:txBody>
                    <a:bodyPr/>
                    <a:lstStyle/>
                    <a:p>
                      <a:pPr rtl="0" fontAlgn="b"/>
                      <a:r>
                        <a:rPr lang="en-US" sz="1400">
                          <a:solidFill>
                            <a:schemeClr val="bg2"/>
                          </a:solidFill>
                          <a:effectLst/>
                        </a:rPr>
                        <a:t>Filter report</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292</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3.23</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285373660"/>
                  </a:ext>
                </a:extLst>
              </a:tr>
              <a:tr h="189066">
                <a:tc>
                  <a:txBody>
                    <a:bodyPr/>
                    <a:lstStyle/>
                    <a:p>
                      <a:pPr rtl="0" fontAlgn="b"/>
                      <a:r>
                        <a:rPr lang="en-US" sz="1400">
                          <a:solidFill>
                            <a:schemeClr val="bg2"/>
                          </a:solidFill>
                          <a:effectLst/>
                        </a:rPr>
                        <a:t>Touniquet report</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337</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3.73</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159481470"/>
                  </a:ext>
                </a:extLst>
              </a:tr>
              <a:tr h="189066">
                <a:tc>
                  <a:txBody>
                    <a:bodyPr/>
                    <a:lstStyle/>
                    <a:p>
                      <a:pPr rtl="0" fontAlgn="b"/>
                      <a:r>
                        <a:rPr lang="en-US" sz="1400">
                          <a:solidFill>
                            <a:schemeClr val="bg2"/>
                          </a:solidFill>
                          <a:effectLst/>
                        </a:rPr>
                        <a:t>Witness report</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90</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0.99</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145124688"/>
                  </a:ext>
                </a:extLst>
              </a:tr>
              <a:tr h="189066">
                <a:tc>
                  <a:txBody>
                    <a:bodyPr/>
                    <a:lstStyle/>
                    <a:p>
                      <a:pPr rtl="0" fontAlgn="b"/>
                      <a:r>
                        <a:rPr lang="en-US" sz="1400">
                          <a:solidFill>
                            <a:schemeClr val="bg2"/>
                          </a:solidFill>
                          <a:effectLst/>
                        </a:rPr>
                        <a:t>Evidence of ingestion</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1745</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19.29</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637324788"/>
                  </a:ext>
                </a:extLst>
              </a:tr>
              <a:tr h="189066">
                <a:tc>
                  <a:txBody>
                    <a:bodyPr/>
                    <a:lstStyle/>
                    <a:p>
                      <a:pPr rtl="0" fontAlgn="b"/>
                      <a:r>
                        <a:rPr lang="en-US" sz="1400">
                          <a:solidFill>
                            <a:schemeClr val="bg2"/>
                          </a:solidFill>
                          <a:effectLst/>
                        </a:rPr>
                        <a:t>Evidence of snorting</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1139</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12.59</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70596334"/>
                  </a:ext>
                </a:extLst>
              </a:tr>
              <a:tr h="189066">
                <a:tc>
                  <a:txBody>
                    <a:bodyPr/>
                    <a:lstStyle/>
                    <a:p>
                      <a:pPr rtl="0" fontAlgn="b"/>
                      <a:r>
                        <a:rPr lang="en-US" sz="1400">
                          <a:solidFill>
                            <a:schemeClr val="bg2"/>
                          </a:solidFill>
                          <a:effectLst/>
                        </a:rPr>
                        <a:t>Evidence of smoking</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709</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chemeClr val="bg2"/>
                          </a:solidFill>
                          <a:effectLst/>
                        </a:rPr>
                        <a:t>7.84</a:t>
                      </a:r>
                    </a:p>
                  </a:txBody>
                  <a:tcPr marL="13874" marR="13874" marT="9249" marB="92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56220548"/>
                  </a:ext>
                </a:extLst>
              </a:tr>
            </a:tbl>
          </a:graphicData>
        </a:graphic>
      </p:graphicFrame>
    </p:spTree>
    <p:extLst>
      <p:ext uri="{BB962C8B-B14F-4D97-AF65-F5344CB8AC3E}">
        <p14:creationId xmlns:p14="http://schemas.microsoft.com/office/powerpoint/2010/main" val="33883227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142B0FF-93E2-7144-AAF1-11CC5152BF98}"/>
              </a:ext>
            </a:extLst>
          </p:cNvPr>
          <p:cNvGraphicFramePr>
            <a:graphicFrameLocks noGrp="1"/>
          </p:cNvGraphicFramePr>
          <p:nvPr>
            <p:extLst>
              <p:ext uri="{D42A27DB-BD31-4B8C-83A1-F6EECF244321}">
                <p14:modId xmlns:p14="http://schemas.microsoft.com/office/powerpoint/2010/main" val="3727881142"/>
              </p:ext>
            </p:extLst>
          </p:nvPr>
        </p:nvGraphicFramePr>
        <p:xfrm>
          <a:off x="166757" y="132010"/>
          <a:ext cx="4112165" cy="4885158"/>
        </p:xfrm>
        <a:graphic>
          <a:graphicData uri="http://schemas.openxmlformats.org/drawingml/2006/table">
            <a:tbl>
              <a:tblPr/>
              <a:tblGrid>
                <a:gridCol w="2963305">
                  <a:extLst>
                    <a:ext uri="{9D8B030D-6E8A-4147-A177-3AD203B41FA5}">
                      <a16:colId xmlns:a16="http://schemas.microsoft.com/office/drawing/2014/main" val="2645718041"/>
                    </a:ext>
                  </a:extLst>
                </a:gridCol>
                <a:gridCol w="550984">
                  <a:extLst>
                    <a:ext uri="{9D8B030D-6E8A-4147-A177-3AD203B41FA5}">
                      <a16:colId xmlns:a16="http://schemas.microsoft.com/office/drawing/2014/main" val="733135598"/>
                    </a:ext>
                  </a:extLst>
                </a:gridCol>
                <a:gridCol w="597876">
                  <a:extLst>
                    <a:ext uri="{9D8B030D-6E8A-4147-A177-3AD203B41FA5}">
                      <a16:colId xmlns:a16="http://schemas.microsoft.com/office/drawing/2014/main" val="3683345792"/>
                    </a:ext>
                  </a:extLst>
                </a:gridCol>
              </a:tblGrid>
              <a:tr h="244979">
                <a:tc>
                  <a:txBody>
                    <a:bodyPr/>
                    <a:lstStyle/>
                    <a:p>
                      <a:pPr rtl="0" fontAlgn="b"/>
                      <a:r>
                        <a:rPr lang="en-US" sz="1400" b="1">
                          <a:solidFill>
                            <a:schemeClr val="bg2"/>
                          </a:solidFill>
                          <a:effectLst/>
                        </a:rPr>
                        <a:t>Drug type and response to drug overdose</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b="1">
                          <a:solidFill>
                            <a:schemeClr val="bg2"/>
                          </a:solidFill>
                          <a:effectLst/>
                        </a:rPr>
                        <a:t>n</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b="1">
                          <a:solidFill>
                            <a:schemeClr val="bg2"/>
                          </a:solidFill>
                          <a:effectLst/>
                        </a:rPr>
                        <a:t>%</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649429443"/>
                  </a:ext>
                </a:extLst>
              </a:tr>
              <a:tr h="132529">
                <a:tc>
                  <a:txBody>
                    <a:bodyPr/>
                    <a:lstStyle/>
                    <a:p>
                      <a:pPr rtl="0" fontAlgn="b"/>
                      <a:r>
                        <a:rPr lang="en-US" sz="1400" dirty="0">
                          <a:solidFill>
                            <a:schemeClr val="bg2"/>
                          </a:solidFill>
                          <a:effectLst/>
                        </a:rPr>
                        <a:t>Illicit drug</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3413</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37.73</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34189183"/>
                  </a:ext>
                </a:extLst>
              </a:tr>
              <a:tr h="132529">
                <a:tc>
                  <a:txBody>
                    <a:bodyPr/>
                    <a:lstStyle/>
                    <a:p>
                      <a:pPr rtl="0" fontAlgn="b"/>
                      <a:r>
                        <a:rPr lang="en-US" sz="1400" dirty="0">
                          <a:solidFill>
                            <a:schemeClr val="bg2"/>
                          </a:solidFill>
                          <a:effectLst/>
                        </a:rPr>
                        <a:t>Evidence of illicit drug: powder</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1127</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12.46</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622757960"/>
                  </a:ext>
                </a:extLst>
              </a:tr>
              <a:tr h="132529">
                <a:tc>
                  <a:txBody>
                    <a:bodyPr/>
                    <a:lstStyle/>
                    <a:p>
                      <a:pPr rtl="0" fontAlgn="b"/>
                      <a:r>
                        <a:rPr lang="en-US" sz="1400">
                          <a:solidFill>
                            <a:schemeClr val="bg2"/>
                          </a:solidFill>
                          <a:effectLst/>
                        </a:rPr>
                        <a:t>Evidence of illicit drug: crystal</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108</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1.19</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538696110"/>
                  </a:ext>
                </a:extLst>
              </a:tr>
              <a:tr h="244979">
                <a:tc>
                  <a:txBody>
                    <a:bodyPr/>
                    <a:lstStyle/>
                    <a:p>
                      <a:pPr rtl="0" fontAlgn="b"/>
                      <a:r>
                        <a:rPr lang="en-US" sz="1400">
                          <a:solidFill>
                            <a:schemeClr val="bg2"/>
                          </a:solidFill>
                          <a:effectLst/>
                        </a:rPr>
                        <a:t>Evidence of illicit drug: witness report</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591</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6.53</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323193306"/>
                  </a:ext>
                </a:extLst>
              </a:tr>
              <a:tr h="132529">
                <a:tc>
                  <a:txBody>
                    <a:bodyPr/>
                    <a:lstStyle/>
                    <a:p>
                      <a:pPr rtl="0" fontAlgn="b"/>
                      <a:r>
                        <a:rPr lang="en-US" sz="1400">
                          <a:solidFill>
                            <a:schemeClr val="bg2"/>
                          </a:solidFill>
                          <a:effectLst/>
                        </a:rPr>
                        <a:t>Prescription drug</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2153</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23.8</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074645516"/>
                  </a:ext>
                </a:extLst>
              </a:tr>
              <a:tr h="132529">
                <a:tc>
                  <a:txBody>
                    <a:bodyPr/>
                    <a:lstStyle/>
                    <a:p>
                      <a:pPr rtl="0" fontAlgn="b"/>
                      <a:r>
                        <a:rPr lang="en-US" sz="1400">
                          <a:solidFill>
                            <a:schemeClr val="bg2"/>
                          </a:solidFill>
                          <a:effectLst/>
                        </a:rPr>
                        <a:t>Prescribed to the victim</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1445</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15.97</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36483121"/>
                  </a:ext>
                </a:extLst>
              </a:tr>
              <a:tr h="132529">
                <a:tc>
                  <a:txBody>
                    <a:bodyPr/>
                    <a:lstStyle/>
                    <a:p>
                      <a:pPr rtl="0" fontAlgn="b"/>
                      <a:r>
                        <a:rPr lang="en-US" sz="1400">
                          <a:solidFill>
                            <a:schemeClr val="bg2"/>
                          </a:solidFill>
                          <a:effectLst/>
                        </a:rPr>
                        <a:t>Unknown who prescribed</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782</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8.64</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93892638"/>
                  </a:ext>
                </a:extLst>
              </a:tr>
              <a:tr h="132529">
                <a:tc>
                  <a:txBody>
                    <a:bodyPr/>
                    <a:lstStyle/>
                    <a:p>
                      <a:pPr rtl="0" fontAlgn="b"/>
                      <a:r>
                        <a:rPr lang="en-US" sz="1400">
                          <a:solidFill>
                            <a:schemeClr val="bg2"/>
                          </a:solidFill>
                          <a:effectLst/>
                        </a:rPr>
                        <a:t>Not prescribed to the victim</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chemeClr val="bg2"/>
                          </a:solidFill>
                          <a:effectLst/>
                        </a:rPr>
                        <a:t>264</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2.92</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553759576"/>
                  </a:ext>
                </a:extLst>
              </a:tr>
              <a:tr h="132529">
                <a:tc>
                  <a:txBody>
                    <a:bodyPr/>
                    <a:lstStyle/>
                    <a:p>
                      <a:pPr rtl="0" fontAlgn="b"/>
                      <a:r>
                        <a:rPr lang="en-US" sz="1400" b="1">
                          <a:solidFill>
                            <a:schemeClr val="bg2"/>
                          </a:solidFill>
                          <a:effectLst/>
                        </a:rPr>
                        <a:t>Form of prescription drug</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b="1">
                        <a:solidFill>
                          <a:schemeClr val="bg2"/>
                        </a:solidFill>
                        <a:effectLst/>
                      </a:endParaRP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b="1" dirty="0">
                        <a:solidFill>
                          <a:schemeClr val="bg2"/>
                        </a:solidFill>
                        <a:effectLst/>
                      </a:endParaRP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57999448"/>
                  </a:ext>
                </a:extLst>
              </a:tr>
              <a:tr h="132529">
                <a:tc>
                  <a:txBody>
                    <a:bodyPr/>
                    <a:lstStyle/>
                    <a:p>
                      <a:pPr rtl="0" fontAlgn="b"/>
                      <a:r>
                        <a:rPr lang="en-US" sz="1400">
                          <a:solidFill>
                            <a:schemeClr val="bg2"/>
                          </a:solidFill>
                          <a:effectLst/>
                        </a:rPr>
                        <a:t>Pills/tablets</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644</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7.12</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978915325"/>
                  </a:ext>
                </a:extLst>
              </a:tr>
              <a:tr h="132529">
                <a:tc>
                  <a:txBody>
                    <a:bodyPr/>
                    <a:lstStyle/>
                    <a:p>
                      <a:pPr rtl="0" fontAlgn="b"/>
                      <a:r>
                        <a:rPr lang="en-US" sz="1400">
                          <a:solidFill>
                            <a:schemeClr val="bg2"/>
                          </a:solidFill>
                          <a:effectLst/>
                        </a:rPr>
                        <a:t>Bottle</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1596</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17.64</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300869616"/>
                  </a:ext>
                </a:extLst>
              </a:tr>
              <a:tr h="132529">
                <a:tc>
                  <a:txBody>
                    <a:bodyPr/>
                    <a:lstStyle/>
                    <a:p>
                      <a:pPr rtl="0" fontAlgn="b"/>
                      <a:r>
                        <a:rPr lang="en-US" sz="1400">
                          <a:solidFill>
                            <a:schemeClr val="bg2"/>
                          </a:solidFill>
                          <a:effectLst/>
                        </a:rPr>
                        <a:t>Patch</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47</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0.52</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662832303"/>
                  </a:ext>
                </a:extLst>
              </a:tr>
              <a:tr h="132529">
                <a:tc>
                  <a:txBody>
                    <a:bodyPr/>
                    <a:lstStyle/>
                    <a:p>
                      <a:pPr rtl="0" fontAlgn="b"/>
                      <a:r>
                        <a:rPr lang="en-US" sz="1400" b="1">
                          <a:solidFill>
                            <a:schemeClr val="bg2"/>
                          </a:solidFill>
                          <a:effectLst/>
                        </a:rPr>
                        <a:t>Response to drug overdose</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820847303"/>
                  </a:ext>
                </a:extLst>
              </a:tr>
              <a:tr h="244979">
                <a:tc>
                  <a:txBody>
                    <a:bodyPr/>
                    <a:lstStyle/>
                    <a:p>
                      <a:pPr rtl="0" fontAlgn="b"/>
                      <a:r>
                        <a:rPr lang="en-US" sz="1400">
                          <a:solidFill>
                            <a:schemeClr val="bg2"/>
                          </a:solidFill>
                          <a:effectLst/>
                        </a:rPr>
                        <a:t>Bystander present at time of overdose</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731505319"/>
                  </a:ext>
                </a:extLst>
              </a:tr>
              <a:tr h="132529">
                <a:tc>
                  <a:txBody>
                    <a:bodyPr/>
                    <a:lstStyle/>
                    <a:p>
                      <a:pPr rtl="0" fontAlgn="b"/>
                      <a:r>
                        <a:rPr lang="en-US" sz="1400" dirty="0">
                          <a:solidFill>
                            <a:srgbClr val="FF0000"/>
                          </a:solidFill>
                          <a:effectLst/>
                        </a:rPr>
                        <a:t>No bystander present</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rgbClr val="FF0000"/>
                          </a:solidFill>
                          <a:effectLst/>
                        </a:rPr>
                        <a:t>173</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rgbClr val="FF0000"/>
                          </a:solidFill>
                          <a:effectLst/>
                        </a:rPr>
                        <a:t>1.92</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751896360"/>
                  </a:ext>
                </a:extLst>
              </a:tr>
              <a:tr h="132529">
                <a:tc>
                  <a:txBody>
                    <a:bodyPr/>
                    <a:lstStyle/>
                    <a:p>
                      <a:pPr rtl="0" fontAlgn="b"/>
                      <a:r>
                        <a:rPr lang="en-US" sz="1400">
                          <a:solidFill>
                            <a:schemeClr val="bg2"/>
                          </a:solidFill>
                          <a:effectLst/>
                        </a:rPr>
                        <a:t>One bystander present</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1623</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17.97</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675838331"/>
                  </a:ext>
                </a:extLst>
              </a:tr>
              <a:tr h="132529">
                <a:tc>
                  <a:txBody>
                    <a:bodyPr/>
                    <a:lstStyle/>
                    <a:p>
                      <a:pPr rtl="0" fontAlgn="b"/>
                      <a:r>
                        <a:rPr lang="en-US" sz="1400">
                          <a:solidFill>
                            <a:schemeClr val="bg2"/>
                          </a:solidFill>
                          <a:effectLst/>
                        </a:rPr>
                        <a:t>Multiple bystander present</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690</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7.64</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307873946"/>
                  </a:ext>
                </a:extLst>
              </a:tr>
              <a:tr h="244979">
                <a:tc>
                  <a:txBody>
                    <a:bodyPr/>
                    <a:lstStyle/>
                    <a:p>
                      <a:pPr rtl="0" fontAlgn="b"/>
                      <a:r>
                        <a:rPr lang="en-US" sz="1400" dirty="0">
                          <a:solidFill>
                            <a:schemeClr val="bg2"/>
                          </a:solidFill>
                          <a:effectLst/>
                        </a:rPr>
                        <a:t>Bystanders present, unknown </a:t>
                      </a:r>
                      <a:r>
                        <a:rPr lang="en-US" sz="1400" dirty="0" err="1">
                          <a:solidFill>
                            <a:schemeClr val="bg2"/>
                          </a:solidFill>
                          <a:effectLst/>
                        </a:rPr>
                        <a:t>num</a:t>
                      </a:r>
                      <a:endParaRPr lang="en-US" sz="1400" dirty="0">
                        <a:solidFill>
                          <a:schemeClr val="bg2"/>
                        </a:solidFill>
                        <a:effectLst/>
                      </a:endParaRP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1003</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chemeClr val="bg2"/>
                          </a:solidFill>
                          <a:effectLst/>
                        </a:rPr>
                        <a:t>11.11</a:t>
                      </a:r>
                    </a:p>
                  </a:txBody>
                  <a:tcPr marL="15060" marR="15060" marT="10040" marB="1004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64175895"/>
                  </a:ext>
                </a:extLst>
              </a:tr>
            </a:tbl>
          </a:graphicData>
        </a:graphic>
      </p:graphicFrame>
      <p:graphicFrame>
        <p:nvGraphicFramePr>
          <p:cNvPr id="3" name="Table 2">
            <a:extLst>
              <a:ext uri="{FF2B5EF4-FFF2-40B4-BE49-F238E27FC236}">
                <a16:creationId xmlns:a16="http://schemas.microsoft.com/office/drawing/2014/main" id="{DB809A61-0DDB-DA41-886F-150EC639C6C0}"/>
              </a:ext>
            </a:extLst>
          </p:cNvPr>
          <p:cNvGraphicFramePr>
            <a:graphicFrameLocks noGrp="1"/>
          </p:cNvGraphicFramePr>
          <p:nvPr>
            <p:extLst>
              <p:ext uri="{D42A27DB-BD31-4B8C-83A1-F6EECF244321}">
                <p14:modId xmlns:p14="http://schemas.microsoft.com/office/powerpoint/2010/main" val="4131124844"/>
              </p:ext>
            </p:extLst>
          </p:nvPr>
        </p:nvGraphicFramePr>
        <p:xfrm>
          <a:off x="4689231" y="132010"/>
          <a:ext cx="4288012" cy="4203161"/>
        </p:xfrm>
        <a:graphic>
          <a:graphicData uri="http://schemas.openxmlformats.org/drawingml/2006/table">
            <a:tbl>
              <a:tblPr/>
              <a:tblGrid>
                <a:gridCol w="3086312">
                  <a:extLst>
                    <a:ext uri="{9D8B030D-6E8A-4147-A177-3AD203B41FA5}">
                      <a16:colId xmlns:a16="http://schemas.microsoft.com/office/drawing/2014/main" val="594473587"/>
                    </a:ext>
                  </a:extLst>
                </a:gridCol>
                <a:gridCol w="600850">
                  <a:extLst>
                    <a:ext uri="{9D8B030D-6E8A-4147-A177-3AD203B41FA5}">
                      <a16:colId xmlns:a16="http://schemas.microsoft.com/office/drawing/2014/main" val="1633925842"/>
                    </a:ext>
                  </a:extLst>
                </a:gridCol>
                <a:gridCol w="600850">
                  <a:extLst>
                    <a:ext uri="{9D8B030D-6E8A-4147-A177-3AD203B41FA5}">
                      <a16:colId xmlns:a16="http://schemas.microsoft.com/office/drawing/2014/main" val="3930515009"/>
                    </a:ext>
                  </a:extLst>
                </a:gridCol>
              </a:tblGrid>
              <a:tr h="293215">
                <a:tc>
                  <a:txBody>
                    <a:bodyPr/>
                    <a:lstStyle/>
                    <a:p>
                      <a:pPr rtl="0" fontAlgn="b"/>
                      <a:r>
                        <a:rPr lang="en-US" sz="1400">
                          <a:solidFill>
                            <a:schemeClr val="bg2"/>
                          </a:solidFill>
                          <a:effectLst/>
                        </a:rPr>
                        <a:t>No person witnessed drug overdose</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626</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6.93</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441015027"/>
                  </a:ext>
                </a:extLst>
              </a:tr>
              <a:tr h="293215">
                <a:tc>
                  <a:txBody>
                    <a:bodyPr/>
                    <a:lstStyle/>
                    <a:p>
                      <a:pPr rtl="0" fontAlgn="b"/>
                      <a:r>
                        <a:rPr lang="en-US" sz="1400">
                          <a:solidFill>
                            <a:schemeClr val="bg2"/>
                          </a:solidFill>
                          <a:effectLst/>
                        </a:rPr>
                        <a:t>1+ person withnessed drug overdose</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564</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6.25</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202058129"/>
                  </a:ext>
                </a:extLst>
              </a:tr>
              <a:tr h="158624">
                <a:tc>
                  <a:txBody>
                    <a:bodyPr/>
                    <a:lstStyle/>
                    <a:p>
                      <a:pPr rtl="0" fontAlgn="b"/>
                      <a:r>
                        <a:rPr lang="en-US" sz="1400" b="1" dirty="0">
                          <a:solidFill>
                            <a:schemeClr val="bg2"/>
                          </a:solidFill>
                          <a:effectLst/>
                        </a:rPr>
                        <a:t>Naloxone administered</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707568043"/>
                  </a:ext>
                </a:extLst>
              </a:tr>
              <a:tr h="158624">
                <a:tc>
                  <a:txBody>
                    <a:bodyPr/>
                    <a:lstStyle/>
                    <a:p>
                      <a:pPr rtl="0" fontAlgn="b"/>
                      <a:r>
                        <a:rPr lang="en-US" sz="1400" dirty="0">
                          <a:solidFill>
                            <a:srgbClr val="FF0000"/>
                          </a:solidFill>
                          <a:effectLst/>
                        </a:rPr>
                        <a:t>Yes</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rgbClr val="FF0000"/>
                          </a:solidFill>
                          <a:effectLst/>
                        </a:rPr>
                        <a:t>1174</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rgbClr val="FF0000"/>
                          </a:solidFill>
                          <a:effectLst/>
                        </a:rPr>
                        <a:t>12.98</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934326905"/>
                  </a:ext>
                </a:extLst>
              </a:tr>
              <a:tr h="158624">
                <a:tc>
                  <a:txBody>
                    <a:bodyPr/>
                    <a:lstStyle/>
                    <a:p>
                      <a:pPr rtl="0" fontAlgn="b"/>
                      <a:r>
                        <a:rPr lang="en-US" sz="1400">
                          <a:solidFill>
                            <a:schemeClr val="bg2"/>
                          </a:solidFill>
                          <a:effectLst/>
                        </a:rPr>
                        <a:t>No</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1802</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19.92</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043261019"/>
                  </a:ext>
                </a:extLst>
              </a:tr>
              <a:tr h="158624">
                <a:tc>
                  <a:txBody>
                    <a:bodyPr/>
                    <a:lstStyle/>
                    <a:p>
                      <a:pPr rtl="0" fontAlgn="b"/>
                      <a:r>
                        <a:rPr lang="en-US" sz="1400">
                          <a:solidFill>
                            <a:schemeClr val="bg2"/>
                          </a:solidFill>
                          <a:effectLst/>
                        </a:rPr>
                        <a:t>Unknown</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355</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3.92</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670059017"/>
                  </a:ext>
                </a:extLst>
              </a:tr>
              <a:tr h="158624">
                <a:tc>
                  <a:txBody>
                    <a:bodyPr/>
                    <a:lstStyle/>
                    <a:p>
                      <a:pPr rtl="0" fontAlgn="b"/>
                      <a:r>
                        <a:rPr lang="en-US" sz="1400" b="1" dirty="0">
                          <a:solidFill>
                            <a:srgbClr val="FF0000"/>
                          </a:solidFill>
                          <a:effectLst/>
                        </a:rPr>
                        <a:t>Who administered naloxone?</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b="1">
                        <a:solidFill>
                          <a:schemeClr val="bg2"/>
                        </a:solidFill>
                        <a:effectLst/>
                      </a:endParaRP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b="1" dirty="0">
                        <a:solidFill>
                          <a:schemeClr val="bg2"/>
                        </a:solidFill>
                        <a:effectLst/>
                      </a:endParaRP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127393113"/>
                  </a:ext>
                </a:extLst>
              </a:tr>
              <a:tr h="158624">
                <a:tc>
                  <a:txBody>
                    <a:bodyPr/>
                    <a:lstStyle/>
                    <a:p>
                      <a:pPr rtl="0" fontAlgn="b"/>
                      <a:r>
                        <a:rPr lang="en-US" sz="1400">
                          <a:solidFill>
                            <a:schemeClr val="bg2"/>
                          </a:solidFill>
                          <a:effectLst/>
                        </a:rPr>
                        <a:t>By EMS/firefighter</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642</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7.1</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645511303"/>
                  </a:ext>
                </a:extLst>
              </a:tr>
              <a:tr h="158624">
                <a:tc>
                  <a:txBody>
                    <a:bodyPr/>
                    <a:lstStyle/>
                    <a:p>
                      <a:pPr rtl="0" fontAlgn="b"/>
                      <a:r>
                        <a:rPr lang="en-US" sz="1400">
                          <a:solidFill>
                            <a:schemeClr val="bg2"/>
                          </a:solidFill>
                          <a:effectLst/>
                        </a:rPr>
                        <a:t>By law enforcement</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111</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1.23</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436241107"/>
                  </a:ext>
                </a:extLst>
              </a:tr>
              <a:tr h="158624">
                <a:tc>
                  <a:txBody>
                    <a:bodyPr/>
                    <a:lstStyle/>
                    <a:p>
                      <a:pPr rtl="0" fontAlgn="b"/>
                      <a:r>
                        <a:rPr lang="en-US" sz="1400">
                          <a:solidFill>
                            <a:schemeClr val="bg2"/>
                          </a:solidFill>
                          <a:effectLst/>
                        </a:rPr>
                        <a:t>By hospital (ED/Inpatient)</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117</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1.29</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631952811"/>
                  </a:ext>
                </a:extLst>
              </a:tr>
              <a:tr h="158624">
                <a:tc>
                  <a:txBody>
                    <a:bodyPr/>
                    <a:lstStyle/>
                    <a:p>
                      <a:pPr rtl="0" fontAlgn="b"/>
                      <a:r>
                        <a:rPr lang="en-US" sz="1400" dirty="0">
                          <a:solidFill>
                            <a:srgbClr val="FF0000"/>
                          </a:solidFill>
                          <a:effectLst/>
                        </a:rPr>
                        <a:t>By family member</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rgbClr val="FF0000"/>
                          </a:solidFill>
                          <a:effectLst/>
                        </a:rPr>
                        <a:t>32</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rgbClr val="FF0000"/>
                          </a:solidFill>
                          <a:effectLst/>
                        </a:rPr>
                        <a:t>0.35</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32449716"/>
                  </a:ext>
                </a:extLst>
              </a:tr>
              <a:tr h="158624">
                <a:tc>
                  <a:txBody>
                    <a:bodyPr/>
                    <a:lstStyle/>
                    <a:p>
                      <a:pPr rtl="0" fontAlgn="b"/>
                      <a:r>
                        <a:rPr lang="en-US" sz="1400">
                          <a:solidFill>
                            <a:srgbClr val="FF0000"/>
                          </a:solidFill>
                          <a:effectLst/>
                        </a:rPr>
                        <a:t>By intimate partner</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rgbClr val="FF0000"/>
                          </a:solidFill>
                          <a:effectLst/>
                        </a:rPr>
                        <a:t>24</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rgbClr val="FF0000"/>
                          </a:solidFill>
                          <a:effectLst/>
                        </a:rPr>
                        <a:t>0.27</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46529341"/>
                  </a:ext>
                </a:extLst>
              </a:tr>
              <a:tr h="158624">
                <a:tc>
                  <a:txBody>
                    <a:bodyPr/>
                    <a:lstStyle/>
                    <a:p>
                      <a:pPr rtl="0" fontAlgn="b"/>
                      <a:r>
                        <a:rPr lang="en-US" sz="1400">
                          <a:solidFill>
                            <a:schemeClr val="bg2"/>
                          </a:solidFill>
                          <a:effectLst/>
                        </a:rPr>
                        <a:t>Medical history</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661691072"/>
                  </a:ext>
                </a:extLst>
              </a:tr>
              <a:tr h="158624">
                <a:tc>
                  <a:txBody>
                    <a:bodyPr/>
                    <a:lstStyle/>
                    <a:p>
                      <a:pPr rtl="0" fontAlgn="b"/>
                      <a:r>
                        <a:rPr lang="en-US" sz="1400">
                          <a:solidFill>
                            <a:schemeClr val="bg2"/>
                          </a:solidFill>
                          <a:effectLst/>
                        </a:rPr>
                        <a:t>Yes, treated for pain</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1954</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21.63</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39980669"/>
                  </a:ext>
                </a:extLst>
              </a:tr>
              <a:tr h="158624">
                <a:tc>
                  <a:txBody>
                    <a:bodyPr/>
                    <a:lstStyle/>
                    <a:p>
                      <a:pPr rtl="0" fontAlgn="b"/>
                      <a:r>
                        <a:rPr lang="en-US" sz="1400">
                          <a:solidFill>
                            <a:schemeClr val="bg2"/>
                          </a:solidFill>
                          <a:effectLst/>
                        </a:rPr>
                        <a:t>No/Unknown</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7080</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78.37</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939050616"/>
                  </a:ext>
                </a:extLst>
              </a:tr>
              <a:tr h="158624">
                <a:tc>
                  <a:txBody>
                    <a:bodyPr/>
                    <a:lstStyle/>
                    <a:p>
                      <a:pPr rtl="0" fontAlgn="b"/>
                      <a:r>
                        <a:rPr lang="en-US" sz="1400" b="1">
                          <a:solidFill>
                            <a:schemeClr val="bg2"/>
                          </a:solidFill>
                          <a:effectLst/>
                        </a:rPr>
                        <a:t>Prescription information</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a:solidFill>
                          <a:schemeClr val="bg2"/>
                        </a:solidFill>
                        <a:effectLst/>
                      </a:endParaRP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90160776"/>
                  </a:ext>
                </a:extLst>
              </a:tr>
              <a:tr h="293215">
                <a:tc>
                  <a:txBody>
                    <a:bodyPr/>
                    <a:lstStyle/>
                    <a:p>
                      <a:pPr rtl="0" fontAlgn="b"/>
                      <a:r>
                        <a:rPr lang="en-US" sz="1400">
                          <a:solidFill>
                            <a:schemeClr val="bg2"/>
                          </a:solidFill>
                          <a:effectLst/>
                        </a:rPr>
                        <a:t>Prescribed buprenorphine/methadone</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a:solidFill>
                            <a:schemeClr val="bg2"/>
                          </a:solidFill>
                          <a:effectLst/>
                        </a:rPr>
                        <a:t>309</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400" dirty="0">
                          <a:solidFill>
                            <a:schemeClr val="bg2"/>
                          </a:solidFill>
                          <a:effectLst/>
                        </a:rPr>
                        <a:t>3.42</a:t>
                      </a:r>
                    </a:p>
                  </a:txBody>
                  <a:tcPr marL="18026" marR="18026" marT="12017" marB="12017"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341954013"/>
                  </a:ext>
                </a:extLst>
              </a:tr>
            </a:tbl>
          </a:graphicData>
        </a:graphic>
      </p:graphicFrame>
    </p:spTree>
    <p:extLst>
      <p:ext uri="{BB962C8B-B14F-4D97-AF65-F5344CB8AC3E}">
        <p14:creationId xmlns:p14="http://schemas.microsoft.com/office/powerpoint/2010/main" val="16234954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35E7665-E174-2541-BBFD-901C3424E302}"/>
              </a:ext>
            </a:extLst>
          </p:cNvPr>
          <p:cNvSpPr txBox="1">
            <a:spLocks/>
          </p:cNvSpPr>
          <p:nvPr/>
        </p:nvSpPr>
        <p:spPr>
          <a:xfrm>
            <a:off x="311699" y="304800"/>
            <a:ext cx="8586115" cy="42639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t>Much more research that can be done</a:t>
            </a:r>
          </a:p>
          <a:p>
            <a:pPr marL="342900" lvl="1" indent="-342900">
              <a:buFont typeface="Arial" panose="020B0604020202020204" pitchFamily="34" charset="0"/>
              <a:buChar char="•"/>
            </a:pPr>
            <a:r>
              <a:rPr lang="en-US" sz="2400" dirty="0"/>
              <a:t>Any question featuring time series analysis, e.g. </a:t>
            </a:r>
            <a:r>
              <a:rPr lang="en-US" sz="2400" dirty="0">
                <a:solidFill>
                  <a:srgbClr val="FF0000"/>
                </a:solidFill>
              </a:rPr>
              <a:t>interrupted time series, changepoint detection, spectral/Fourier</a:t>
            </a:r>
            <a:r>
              <a:rPr lang="en-US" sz="2400" dirty="0"/>
              <a:t>.</a:t>
            </a:r>
          </a:p>
          <a:p>
            <a:pPr marL="342900" lvl="1" indent="-342900">
              <a:buFont typeface="Arial" panose="020B0604020202020204" pitchFamily="34" charset="0"/>
              <a:buChar char="•"/>
            </a:pPr>
            <a:r>
              <a:rPr lang="en-US" sz="2400" dirty="0"/>
              <a:t>Any question using the </a:t>
            </a:r>
            <a:r>
              <a:rPr lang="en-US" sz="2400" dirty="0">
                <a:solidFill>
                  <a:srgbClr val="FF0000"/>
                </a:solidFill>
              </a:rPr>
              <a:t>spatial (geolocation) component </a:t>
            </a:r>
            <a:r>
              <a:rPr lang="en-US" sz="2400" dirty="0"/>
              <a:t>of the data. </a:t>
            </a:r>
            <a:r>
              <a:rPr lang="en-US" sz="2400" dirty="0">
                <a:solidFill>
                  <a:srgbClr val="FF0000"/>
                </a:solidFill>
              </a:rPr>
              <a:t>Topological data analysis </a:t>
            </a:r>
            <a:r>
              <a:rPr lang="en-US" sz="2400" dirty="0"/>
              <a:t>approaches.</a:t>
            </a:r>
          </a:p>
          <a:p>
            <a:pPr marL="342900" lvl="1" indent="-342900">
              <a:buFont typeface="Arial" panose="020B0604020202020204" pitchFamily="34" charset="0"/>
              <a:buChar char="•"/>
            </a:pPr>
            <a:r>
              <a:rPr lang="en-US" sz="2400" dirty="0"/>
              <a:t>Polysubstance abuse</a:t>
            </a:r>
          </a:p>
          <a:p>
            <a:pPr marL="342900" lvl="1" indent="-342900">
              <a:buFont typeface="Arial" panose="020B0604020202020204" pitchFamily="34" charset="0"/>
              <a:buChar char="•"/>
            </a:pPr>
            <a:r>
              <a:rPr lang="en-US" sz="2400" dirty="0"/>
              <a:t>Interaction terms, e.g., polysubstance and race.</a:t>
            </a:r>
          </a:p>
          <a:p>
            <a:pPr marL="342900" lvl="1" indent="-342900">
              <a:buFont typeface="Arial" panose="020B0604020202020204" pitchFamily="34" charset="0"/>
              <a:buChar char="•"/>
            </a:pPr>
            <a:r>
              <a:rPr lang="en-US" sz="2400" dirty="0"/>
              <a:t>Danger for recent releases from prison to overdose</a:t>
            </a:r>
          </a:p>
          <a:p>
            <a:pPr marL="342900" lvl="1" indent="-342900">
              <a:buFont typeface="Arial" panose="020B0604020202020204" pitchFamily="34" charset="0"/>
              <a:buChar char="•"/>
            </a:pPr>
            <a:r>
              <a:rPr lang="en-US" sz="2400" dirty="0"/>
              <a:t>Overdoses and local laws</a:t>
            </a:r>
          </a:p>
          <a:p>
            <a:pPr marL="342900" lvl="1" indent="-342900">
              <a:buFont typeface="Arial" panose="020B0604020202020204" pitchFamily="34" charset="0"/>
              <a:buChar char="•"/>
            </a:pPr>
            <a:r>
              <a:rPr lang="en-US" sz="2400" dirty="0"/>
              <a:t>How many drug users are there? We only see deaths.</a:t>
            </a:r>
          </a:p>
          <a:p>
            <a:pPr marL="342900" lvl="1" indent="-342900">
              <a:buFont typeface="Arial" panose="020B0604020202020204" pitchFamily="34" charset="0"/>
              <a:buChar char="•"/>
            </a:pPr>
            <a:r>
              <a:rPr lang="en-US" sz="2400" dirty="0"/>
              <a:t>How many lives would it save to open one more needle exchange? Where to open it? Is it cost effective?</a:t>
            </a:r>
          </a:p>
          <a:p>
            <a:pPr marL="342900" lvl="1"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1371188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7EC3C67-5AB2-B64B-854C-85913BB72344}"/>
              </a:ext>
            </a:extLst>
          </p:cNvPr>
          <p:cNvSpPr>
            <a:spLocks noGrp="1"/>
          </p:cNvSpPr>
          <p:nvPr>
            <p:ph idx="1"/>
          </p:nvPr>
        </p:nvSpPr>
        <p:spPr>
          <a:xfrm>
            <a:off x="311699" y="304800"/>
            <a:ext cx="8586115" cy="4263925"/>
          </a:xfrm>
        </p:spPr>
        <p:txBody>
          <a:bodyPr/>
          <a:lstStyle/>
          <a:p>
            <a:r>
              <a:rPr lang="en-US" sz="1500" dirty="0">
                <a:latin typeface="Arial" panose="020B0604020202020204" pitchFamily="34" charset="0"/>
                <a:cs typeface="Arial" panose="020B0604020202020204" pitchFamily="34" charset="0"/>
              </a:rPr>
              <a:t>Key Take-Aways</a:t>
            </a:r>
          </a:p>
          <a:p>
            <a:pPr lvl="1"/>
            <a:r>
              <a:rPr lang="en-US" sz="1500" dirty="0">
                <a:latin typeface="Arial" panose="020B0604020202020204" pitchFamily="34" charset="0"/>
                <a:cs typeface="Arial" panose="020B0604020202020204" pitchFamily="34" charset="0"/>
              </a:rPr>
              <a:t>There are tons of freely available datasets about the opioid epidemic: CDC, </a:t>
            </a:r>
            <a:r>
              <a:rPr lang="en-US" sz="1500" dirty="0">
                <a:solidFill>
                  <a:srgbClr val="FF0000"/>
                </a:solidFill>
                <a:latin typeface="Arial" panose="020B0604020202020204" pitchFamily="34" charset="0"/>
                <a:cs typeface="Arial" panose="020B0604020202020204" pitchFamily="34" charset="0"/>
              </a:rPr>
              <a:t>SUDORS</a:t>
            </a:r>
            <a:r>
              <a:rPr lang="en-US" sz="1500" dirty="0">
                <a:latin typeface="Arial" panose="020B0604020202020204" pitchFamily="34" charset="0"/>
                <a:cs typeface="Arial" panose="020B0604020202020204" pitchFamily="34" charset="0"/>
              </a:rPr>
              <a:t>, BCI, NSDUH, hospitals, prescriptions (OARRS), marijuana laws, NFLIS (DEA), FBI, OMAS Medicaid survey, mental health, etc.</a:t>
            </a:r>
          </a:p>
          <a:p>
            <a:pPr lvl="1"/>
            <a:r>
              <a:rPr lang="en-US" sz="1500" dirty="0">
                <a:latin typeface="Arial" panose="020B0604020202020204" pitchFamily="34" charset="0"/>
                <a:cs typeface="Arial" panose="020B0604020202020204" pitchFamily="34" charset="0"/>
              </a:rPr>
              <a:t>Many have never been analyzed – lots of low-hanging fruit, and </a:t>
            </a:r>
            <a:r>
              <a:rPr lang="en-US" sz="1500" dirty="0">
                <a:solidFill>
                  <a:srgbClr val="FF0000"/>
                </a:solidFill>
                <a:latin typeface="Arial" panose="020B0604020202020204" pitchFamily="34" charset="0"/>
                <a:cs typeface="Arial" panose="020B0604020202020204" pitchFamily="34" charset="0"/>
              </a:rPr>
              <a:t>nowhere near enough math/stats people working on this</a:t>
            </a:r>
            <a:r>
              <a:rPr lang="en-US" sz="1500" dirty="0">
                <a:latin typeface="Arial" panose="020B0604020202020204" pitchFamily="34" charset="0"/>
                <a:cs typeface="Arial" panose="020B0604020202020204" pitchFamily="34" charset="0"/>
              </a:rPr>
              <a:t>. </a:t>
            </a:r>
          </a:p>
          <a:p>
            <a:pPr lvl="1"/>
            <a:r>
              <a:rPr lang="en-US" sz="1500" dirty="0">
                <a:latin typeface="Arial" panose="020B0604020202020204" pitchFamily="34" charset="0"/>
                <a:cs typeface="Arial" panose="020B0604020202020204" pitchFamily="34" charset="0"/>
              </a:rPr>
              <a:t>Even simplistic analyses are valuable to harm reduction professionals, can save lives, and can get published. Great for students.</a:t>
            </a:r>
          </a:p>
          <a:p>
            <a:pPr lvl="1"/>
            <a:r>
              <a:rPr lang="en-US" sz="1500" dirty="0">
                <a:latin typeface="Arial" panose="020B0604020202020204" pitchFamily="34" charset="0"/>
                <a:cs typeface="Arial" panose="020B0604020202020204" pitchFamily="34" charset="0"/>
              </a:rPr>
              <a:t>Huge need to educate people about what actually works to combat the opioid epidemic.</a:t>
            </a:r>
          </a:p>
          <a:p>
            <a:pPr lvl="1"/>
            <a:r>
              <a:rPr lang="en-US" sz="1500" dirty="0">
                <a:solidFill>
                  <a:srgbClr val="FF0000"/>
                </a:solidFill>
                <a:latin typeface="Arial" panose="020B0604020202020204" pitchFamily="34" charset="0"/>
                <a:cs typeface="Arial" panose="020B0604020202020204" pitchFamily="34" charset="0"/>
              </a:rPr>
              <a:t>I’m happy to help you get involved</a:t>
            </a:r>
            <a:r>
              <a:rPr lang="en-US" sz="1500" dirty="0">
                <a:latin typeface="Arial" panose="020B0604020202020204" pitchFamily="34" charset="0"/>
                <a:cs typeface="Arial" panose="020B0604020202020204" pitchFamily="34" charset="0"/>
              </a:rPr>
              <a:t>, sharing datasets, analyses, and papers, and connecting you to experts. Email: </a:t>
            </a:r>
            <a:r>
              <a:rPr lang="en-US" sz="1500" dirty="0" err="1">
                <a:latin typeface="Arial" panose="020B0604020202020204" pitchFamily="34" charset="0"/>
                <a:cs typeface="Arial" panose="020B0604020202020204" pitchFamily="34" charset="0"/>
              </a:rPr>
              <a:t>david.white@denison.edu</a:t>
            </a:r>
            <a:endParaRPr lang="en-US"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29363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7EC3C67-5AB2-B64B-854C-85913BB72344}"/>
              </a:ext>
            </a:extLst>
          </p:cNvPr>
          <p:cNvSpPr>
            <a:spLocks noGrp="1"/>
          </p:cNvSpPr>
          <p:nvPr>
            <p:ph idx="1"/>
          </p:nvPr>
        </p:nvSpPr>
        <p:spPr>
          <a:xfrm>
            <a:off x="311699" y="304800"/>
            <a:ext cx="8586115" cy="4263925"/>
          </a:xfrm>
        </p:spPr>
        <p:txBody>
          <a:bodyPr/>
          <a:lstStyle/>
          <a:p>
            <a:pPr marL="114300" indent="0">
              <a:buNone/>
            </a:pPr>
            <a:r>
              <a:rPr lang="en-US" sz="1500" dirty="0">
                <a:solidFill>
                  <a:schemeClr val="bg2"/>
                </a:solidFill>
                <a:latin typeface="Arial" panose="020B0604020202020204" pitchFamily="34" charset="0"/>
                <a:cs typeface="Arial" panose="020B0604020202020204" pitchFamily="34" charset="0"/>
              </a:rPr>
              <a:t>References</a:t>
            </a:r>
          </a:p>
          <a:p>
            <a:pPr marL="114300" indent="0">
              <a:buNone/>
            </a:pPr>
            <a:endParaRPr lang="en-US" sz="1500" dirty="0">
              <a:solidFill>
                <a:schemeClr val="bg2"/>
              </a:solidFill>
              <a:latin typeface="Arial" panose="020B0604020202020204" pitchFamily="34" charset="0"/>
              <a:cs typeface="Arial" panose="020B0604020202020204" pitchFamily="34" charset="0"/>
            </a:endParaRPr>
          </a:p>
          <a:p>
            <a:pPr marL="114300" indent="0">
              <a:buNone/>
            </a:pPr>
            <a:r>
              <a:rPr lang="en-US" sz="1500" dirty="0">
                <a:solidFill>
                  <a:schemeClr val="bg2"/>
                </a:solidFill>
                <a:latin typeface="Arial" panose="020B0604020202020204" pitchFamily="34" charset="0"/>
                <a:cs typeface="Arial" panose="020B0604020202020204" pitchFamily="34" charset="0"/>
              </a:rPr>
              <a:t>1. </a:t>
            </a:r>
            <a:r>
              <a:rPr lang="en-US" sz="1500" dirty="0" err="1">
                <a:solidFill>
                  <a:schemeClr val="bg2"/>
                </a:solidFill>
                <a:latin typeface="Arial" panose="020B0604020202020204" pitchFamily="34" charset="0"/>
                <a:cs typeface="Arial" panose="020B0604020202020204" pitchFamily="34" charset="0"/>
              </a:rPr>
              <a:t>Cauchon</a:t>
            </a:r>
            <a:r>
              <a:rPr lang="en-US" sz="1500" dirty="0">
                <a:solidFill>
                  <a:schemeClr val="bg2"/>
                </a:solidFill>
                <a:latin typeface="Arial" panose="020B0604020202020204" pitchFamily="34" charset="0"/>
                <a:cs typeface="Arial" panose="020B0604020202020204" pitchFamily="34" charset="0"/>
              </a:rPr>
              <a:t>. “Special Report: </a:t>
            </a:r>
            <a:r>
              <a:rPr lang="en-US" sz="1500" dirty="0" err="1">
                <a:solidFill>
                  <a:schemeClr val="bg2"/>
                </a:solidFill>
                <a:latin typeface="Arial" panose="020B0604020202020204" pitchFamily="34" charset="0"/>
                <a:cs typeface="Arial" panose="020B0604020202020204" pitchFamily="34" charset="0"/>
              </a:rPr>
              <a:t>Carfentanil’s</a:t>
            </a:r>
            <a:r>
              <a:rPr lang="en-US" sz="1500" dirty="0">
                <a:solidFill>
                  <a:schemeClr val="bg2"/>
                </a:solidFill>
                <a:latin typeface="Arial" panose="020B0604020202020204" pitchFamily="34" charset="0"/>
                <a:cs typeface="Arial" panose="020B0604020202020204" pitchFamily="34" charset="0"/>
              </a:rPr>
              <a:t> deadly role in Ohio Drug Overdose death,” 2018.</a:t>
            </a:r>
          </a:p>
          <a:p>
            <a:pPr marL="114300" indent="0">
              <a:buNone/>
            </a:pPr>
            <a:r>
              <a:rPr lang="en-US" sz="1500" dirty="0">
                <a:solidFill>
                  <a:srgbClr val="FF0000"/>
                </a:solidFill>
                <a:latin typeface="Arial" panose="020B0604020202020204" pitchFamily="34" charset="0"/>
                <a:cs typeface="Arial" panose="020B0604020202020204" pitchFamily="34" charset="0"/>
              </a:rPr>
              <a:t>2. Lin Ma, Lam Tran, David White, “A Statistical Analysis of Drug Seizures and Opioid Overdose Deaths in Ohio from 2014 to 2018,” Journal of Student Research, 10(1), 2021.</a:t>
            </a:r>
          </a:p>
          <a:p>
            <a:pPr marL="114300" indent="0">
              <a:buNone/>
            </a:pPr>
            <a:r>
              <a:rPr lang="en-US" sz="1500" dirty="0">
                <a:solidFill>
                  <a:srgbClr val="FF0000"/>
                </a:solidFill>
                <a:latin typeface="Arial" panose="020B0604020202020204" pitchFamily="34" charset="0"/>
                <a:cs typeface="Arial" panose="020B0604020202020204" pitchFamily="34" charset="0"/>
              </a:rPr>
              <a:t>3. Lin Ma, Lam Tran, David White, </a:t>
            </a:r>
            <a:r>
              <a:rPr lang="en-US" sz="1600" dirty="0">
                <a:solidFill>
                  <a:srgbClr val="FF0000"/>
                </a:solidFill>
                <a:effectLst/>
                <a:latin typeface="Arial" panose="020B0604020202020204" pitchFamily="34" charset="0"/>
                <a:cs typeface="Arial" panose="020B0604020202020204" pitchFamily="34" charset="0"/>
              </a:rPr>
              <a:t>State Unintentional Drug Overdose Reporting Surveillance: Opioid Overdose Deaths and Characteristics in Ohio.</a:t>
            </a:r>
            <a:endParaRPr lang="en-US" sz="1500" dirty="0">
              <a:solidFill>
                <a:srgbClr val="FF0000"/>
              </a:solidFill>
              <a:latin typeface="Arial" panose="020B0604020202020204" pitchFamily="34" charset="0"/>
              <a:cs typeface="Arial" panose="020B0604020202020204" pitchFamily="34" charset="0"/>
            </a:endParaRPr>
          </a:p>
          <a:p>
            <a:pPr marL="114300" indent="0">
              <a:buNone/>
            </a:pPr>
            <a:r>
              <a:rPr lang="en-US" sz="1600" dirty="0">
                <a:solidFill>
                  <a:schemeClr val="bg2"/>
                </a:solidFill>
                <a:effectLst/>
                <a:latin typeface="Times New Roman" panose="02020603050405020304" pitchFamily="18" charset="0"/>
              </a:rPr>
              <a:t>4.</a:t>
            </a:r>
            <a:r>
              <a:rPr lang="en-US" sz="1600" dirty="0">
                <a:solidFill>
                  <a:schemeClr val="bg2"/>
                </a:solidFill>
                <a:latin typeface="Times New Roman" panose="02020603050405020304" pitchFamily="18" charset="0"/>
              </a:rPr>
              <a:t> </a:t>
            </a:r>
            <a:r>
              <a:rPr lang="en-US" sz="1600" dirty="0">
                <a:solidFill>
                  <a:schemeClr val="bg2"/>
                </a:solidFill>
                <a:effectLst/>
                <a:latin typeface="Times New Roman" panose="02020603050405020304" pitchFamily="18" charset="0"/>
              </a:rPr>
              <a:t>Rosenblum, et al., </a:t>
            </a:r>
            <a:r>
              <a:rPr lang="en-US" sz="1600" dirty="0">
                <a:solidFill>
                  <a:schemeClr val="bg2"/>
                </a:solidFill>
                <a:latin typeface="Times New Roman" panose="02020603050405020304" pitchFamily="18" charset="0"/>
              </a:rPr>
              <a:t>“</a:t>
            </a:r>
            <a:r>
              <a:rPr lang="en-US" sz="1600" dirty="0">
                <a:solidFill>
                  <a:schemeClr val="bg2"/>
                </a:solidFill>
                <a:effectLst/>
                <a:latin typeface="Times New Roman" panose="02020603050405020304" pitchFamily="18" charset="0"/>
              </a:rPr>
              <a:t>The Rapidly Changing US Illicit Opioid Market and the Potential for an Improved Early Warning System: Evidence from Ohio Drug Crime Labs, 2015-2017.” 2020.</a:t>
            </a:r>
          </a:p>
          <a:p>
            <a:pPr marL="114300" indent="0">
              <a:buNone/>
            </a:pPr>
            <a:r>
              <a:rPr lang="en-US" sz="1600" dirty="0">
                <a:solidFill>
                  <a:schemeClr val="bg2"/>
                </a:solidFill>
                <a:latin typeface="Times New Roman" panose="02020603050405020304" pitchFamily="18" charset="0"/>
              </a:rPr>
              <a:t>5. </a:t>
            </a:r>
            <a:r>
              <a:rPr lang="en-US" sz="1600" dirty="0" err="1">
                <a:solidFill>
                  <a:schemeClr val="bg2"/>
                </a:solidFill>
                <a:effectLst/>
                <a:latin typeface="Times New Roman" panose="02020603050405020304" pitchFamily="18" charset="0"/>
              </a:rPr>
              <a:t>Zibbell</a:t>
            </a:r>
            <a:r>
              <a:rPr lang="en-US" sz="1600" dirty="0">
                <a:solidFill>
                  <a:schemeClr val="bg2"/>
                </a:solidFill>
                <a:effectLst/>
                <a:latin typeface="Times New Roman" panose="02020603050405020304" pitchFamily="18" charset="0"/>
              </a:rPr>
              <a:t>, et al., “Association of Law Enforcement Seizures of Heroin, Fentanyl, and </a:t>
            </a:r>
            <a:r>
              <a:rPr lang="en-US" sz="1600" dirty="0" err="1">
                <a:solidFill>
                  <a:schemeClr val="bg2"/>
                </a:solidFill>
                <a:effectLst/>
                <a:latin typeface="Times New Roman" panose="02020603050405020304" pitchFamily="18" charset="0"/>
              </a:rPr>
              <a:t>Carfentanil</a:t>
            </a:r>
            <a:r>
              <a:rPr lang="en-US" sz="1600" dirty="0">
                <a:solidFill>
                  <a:schemeClr val="bg2"/>
                </a:solidFill>
                <a:effectLst/>
                <a:latin typeface="Times New Roman" panose="02020603050405020304" pitchFamily="18" charset="0"/>
              </a:rPr>
              <a:t> with Opioid Overdose Deaths in Ohio, 2014-2017.</a:t>
            </a:r>
          </a:p>
          <a:p>
            <a:pPr marL="114300" indent="0">
              <a:buNone/>
            </a:pPr>
            <a:r>
              <a:rPr lang="en-US" sz="1600" dirty="0">
                <a:solidFill>
                  <a:schemeClr val="bg2"/>
                </a:solidFill>
                <a:latin typeface="Times New Roman" panose="02020603050405020304" pitchFamily="18" charset="0"/>
              </a:rPr>
              <a:t>6. </a:t>
            </a:r>
            <a:r>
              <a:rPr lang="en-US" sz="1600" dirty="0">
                <a:solidFill>
                  <a:schemeClr val="bg2"/>
                </a:solidFill>
                <a:effectLst/>
                <a:latin typeface="Times New Roman" panose="02020603050405020304" pitchFamily="18" charset="0"/>
              </a:rPr>
              <a:t>Hall, et. al. “Street-drug lethality index: a novel methodology for predicting unintentional drug overdose fatalities in population research.”</a:t>
            </a:r>
          </a:p>
          <a:p>
            <a:pPr marL="114300" indent="0">
              <a:buNone/>
            </a:pPr>
            <a:r>
              <a:rPr lang="en-US" sz="1500" dirty="0">
                <a:solidFill>
                  <a:schemeClr val="bg2"/>
                </a:solidFill>
                <a:latin typeface="Arial" panose="020B0604020202020204" pitchFamily="34" charset="0"/>
                <a:cs typeface="Arial" panose="020B0604020202020204" pitchFamily="34" charset="0"/>
              </a:rPr>
              <a:t>7. </a:t>
            </a:r>
            <a:r>
              <a:rPr lang="en-US" sz="1500" dirty="0" err="1">
                <a:solidFill>
                  <a:schemeClr val="bg2"/>
                </a:solidFill>
                <a:latin typeface="Arial" panose="020B0604020202020204" pitchFamily="34" charset="0"/>
                <a:cs typeface="Arial" panose="020B0604020202020204" pitchFamily="34" charset="0"/>
              </a:rPr>
              <a:t>Bonifonte</a:t>
            </a:r>
            <a:r>
              <a:rPr lang="en-US" sz="1500" dirty="0">
                <a:solidFill>
                  <a:schemeClr val="bg2"/>
                </a:solidFill>
                <a:latin typeface="Arial" panose="020B0604020202020204" pitchFamily="34" charset="0"/>
                <a:cs typeface="Arial" panose="020B0604020202020204" pitchFamily="34" charset="0"/>
              </a:rPr>
              <a:t>, et. al. “Morphine Equivalent Total Dosage as Predictor of Adverse Outcomes in Opioid Prescribing.”</a:t>
            </a:r>
          </a:p>
        </p:txBody>
      </p:sp>
    </p:spTree>
    <p:extLst>
      <p:ext uri="{BB962C8B-B14F-4D97-AF65-F5344CB8AC3E}">
        <p14:creationId xmlns:p14="http://schemas.microsoft.com/office/powerpoint/2010/main" val="663793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2"/>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THANK YOU</a:t>
            </a:r>
            <a:endParaRP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Fourier models</a:t>
            </a:r>
          </a:p>
        </p:txBody>
      </p:sp>
      <p:sp>
        <p:nvSpPr>
          <p:cNvPr id="4" name="TextBox 3">
            <a:extLst>
              <a:ext uri="{FF2B5EF4-FFF2-40B4-BE49-F238E27FC236}">
                <a16:creationId xmlns:a16="http://schemas.microsoft.com/office/drawing/2014/main" id="{622AA123-8583-A14B-97CD-17C4886C2B10}"/>
              </a:ext>
            </a:extLst>
          </p:cNvPr>
          <p:cNvSpPr txBox="1"/>
          <p:nvPr/>
        </p:nvSpPr>
        <p:spPr>
          <a:xfrm>
            <a:off x="273386" y="3812143"/>
            <a:ext cx="8580328" cy="923330"/>
          </a:xfrm>
          <a:prstGeom prst="rect">
            <a:avLst/>
          </a:prstGeom>
          <a:noFill/>
        </p:spPr>
        <p:txBody>
          <a:bodyPr wrap="square" rtlCol="0">
            <a:spAutoFit/>
          </a:bodyPr>
          <a:lstStyle/>
          <a:p>
            <a:r>
              <a:rPr lang="en-US" sz="1800" dirty="0"/>
              <a:t>Idea: change to a basis where basis vectors correspond to periods, ordered by how much variability they explain. Then just keep the first few. </a:t>
            </a:r>
          </a:p>
          <a:p>
            <a:r>
              <a:rPr lang="en-US" sz="1800" dirty="0"/>
              <a:t>Same math as Shazam or Sound Hound!</a:t>
            </a:r>
          </a:p>
        </p:txBody>
      </p:sp>
      <p:sp>
        <p:nvSpPr>
          <p:cNvPr id="5" name="Content Placeholder 4">
            <a:extLst>
              <a:ext uri="{FF2B5EF4-FFF2-40B4-BE49-F238E27FC236}">
                <a16:creationId xmlns:a16="http://schemas.microsoft.com/office/drawing/2014/main" id="{DC5DF765-88A8-7F4D-984C-076E9A85B221}"/>
              </a:ext>
            </a:extLst>
          </p:cNvPr>
          <p:cNvSpPr>
            <a:spLocks noGrp="1"/>
          </p:cNvSpPr>
          <p:nvPr>
            <p:ph idx="1"/>
          </p:nvPr>
        </p:nvSpPr>
        <p:spPr>
          <a:xfrm>
            <a:off x="3436620" y="1061356"/>
            <a:ext cx="5417094" cy="2646347"/>
          </a:xfrm>
        </p:spPr>
        <p:txBody>
          <a:bodyPr/>
          <a:lstStyle/>
          <a:p>
            <a:pPr marL="0" indent="0">
              <a:buNone/>
            </a:pPr>
            <a:r>
              <a:rPr lang="en-US" dirty="0"/>
              <a:t>Fit a model like:</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Problem: what’s m? What are the periods?</a:t>
            </a:r>
          </a:p>
          <a:p>
            <a:pPr marL="0" indent="0">
              <a:buNone/>
            </a:pPr>
            <a:r>
              <a:rPr lang="en-US" dirty="0"/>
              <a:t>Solution: take the Fourier transform!</a:t>
            </a:r>
          </a:p>
          <a:p>
            <a:pPr marL="0" indent="0">
              <a:buNone/>
            </a:pPr>
            <a:endParaRPr lang="en-US" dirty="0"/>
          </a:p>
        </p:txBody>
      </p:sp>
      <p:pic>
        <p:nvPicPr>
          <p:cNvPr id="8" name="Picture 7">
            <a:extLst>
              <a:ext uri="{FF2B5EF4-FFF2-40B4-BE49-F238E27FC236}">
                <a16:creationId xmlns:a16="http://schemas.microsoft.com/office/drawing/2014/main" id="{4346A2C4-324C-C642-A50C-B89089DA8EDC}"/>
              </a:ext>
            </a:extLst>
          </p:cNvPr>
          <p:cNvPicPr>
            <a:picLocks noChangeAspect="1"/>
          </p:cNvPicPr>
          <p:nvPr/>
        </p:nvPicPr>
        <p:blipFill>
          <a:blip r:embed="rId2"/>
          <a:stretch>
            <a:fillRect/>
          </a:stretch>
        </p:blipFill>
        <p:spPr>
          <a:xfrm>
            <a:off x="45720" y="962025"/>
            <a:ext cx="3390900" cy="2895600"/>
          </a:xfrm>
          <a:prstGeom prst="rect">
            <a:avLst/>
          </a:prstGeom>
        </p:spPr>
      </p:pic>
      <p:pic>
        <p:nvPicPr>
          <p:cNvPr id="9" name="Picture 8">
            <a:extLst>
              <a:ext uri="{FF2B5EF4-FFF2-40B4-BE49-F238E27FC236}">
                <a16:creationId xmlns:a16="http://schemas.microsoft.com/office/drawing/2014/main" id="{A8E67B33-3A79-7648-801D-A3296B0E2770}"/>
              </a:ext>
            </a:extLst>
          </p:cNvPr>
          <p:cNvPicPr>
            <a:picLocks noChangeAspect="1"/>
          </p:cNvPicPr>
          <p:nvPr/>
        </p:nvPicPr>
        <p:blipFill>
          <a:blip r:embed="rId3"/>
          <a:stretch>
            <a:fillRect/>
          </a:stretch>
        </p:blipFill>
        <p:spPr>
          <a:xfrm>
            <a:off x="3436620" y="1517650"/>
            <a:ext cx="4851400" cy="1054100"/>
          </a:xfrm>
          <a:prstGeom prst="rect">
            <a:avLst/>
          </a:prstGeom>
        </p:spPr>
      </p:pic>
    </p:spTree>
    <p:extLst>
      <p:ext uri="{BB962C8B-B14F-4D97-AF65-F5344CB8AC3E}">
        <p14:creationId xmlns:p14="http://schemas.microsoft.com/office/powerpoint/2010/main" val="8436837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Principal Component Analysis (PCA)</a:t>
            </a:r>
          </a:p>
        </p:txBody>
      </p:sp>
      <p:sp>
        <p:nvSpPr>
          <p:cNvPr id="4" name="TextBox 3">
            <a:extLst>
              <a:ext uri="{FF2B5EF4-FFF2-40B4-BE49-F238E27FC236}">
                <a16:creationId xmlns:a16="http://schemas.microsoft.com/office/drawing/2014/main" id="{622AA123-8583-A14B-97CD-17C4886C2B10}"/>
              </a:ext>
            </a:extLst>
          </p:cNvPr>
          <p:cNvSpPr txBox="1"/>
          <p:nvPr/>
        </p:nvSpPr>
        <p:spPr>
          <a:xfrm>
            <a:off x="250521" y="3707704"/>
            <a:ext cx="8580328" cy="369332"/>
          </a:xfrm>
          <a:prstGeom prst="rect">
            <a:avLst/>
          </a:prstGeom>
          <a:noFill/>
        </p:spPr>
        <p:txBody>
          <a:bodyPr wrap="square" rtlCol="0">
            <a:spAutoFit/>
          </a:bodyPr>
          <a:lstStyle/>
          <a:p>
            <a:endParaRPr lang="en-US" sz="1800" dirty="0"/>
          </a:p>
        </p:txBody>
      </p:sp>
      <p:sp>
        <p:nvSpPr>
          <p:cNvPr id="5" name="Content Placeholder 4">
            <a:extLst>
              <a:ext uri="{FF2B5EF4-FFF2-40B4-BE49-F238E27FC236}">
                <a16:creationId xmlns:a16="http://schemas.microsoft.com/office/drawing/2014/main" id="{DC5DF765-88A8-7F4D-984C-076E9A85B221}"/>
              </a:ext>
            </a:extLst>
          </p:cNvPr>
          <p:cNvSpPr>
            <a:spLocks noGrp="1"/>
          </p:cNvSpPr>
          <p:nvPr>
            <p:ph idx="1"/>
          </p:nvPr>
        </p:nvSpPr>
        <p:spPr>
          <a:xfrm>
            <a:off x="45719" y="4097649"/>
            <a:ext cx="8580327" cy="567028"/>
          </a:xfrm>
        </p:spPr>
        <p:txBody>
          <a:bodyPr/>
          <a:lstStyle/>
          <a:p>
            <a:pPr marL="0" indent="0">
              <a:buNone/>
            </a:pPr>
            <a:r>
              <a:rPr lang="en-US" dirty="0"/>
              <a:t>Exact same concept as PCA. Accomplish via Singular Value Decomp.</a:t>
            </a:r>
          </a:p>
        </p:txBody>
      </p:sp>
      <p:pic>
        <p:nvPicPr>
          <p:cNvPr id="3074" name="Picture 2" descr="Rotating PCA animation">
            <a:hlinkClick r:id="rId2"/>
            <a:extLst>
              <a:ext uri="{FF2B5EF4-FFF2-40B4-BE49-F238E27FC236}">
                <a16:creationId xmlns:a16="http://schemas.microsoft.com/office/drawing/2014/main" id="{89289146-B5DD-ED4E-94E2-421BC4899E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823" t="-1668" r="29159" b="1668"/>
          <a:stretch/>
        </p:blipFill>
        <p:spPr bwMode="auto">
          <a:xfrm>
            <a:off x="45718" y="1066464"/>
            <a:ext cx="2998423" cy="31548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hart&#10;&#10;Description automatically generated">
            <a:extLst>
              <a:ext uri="{FF2B5EF4-FFF2-40B4-BE49-F238E27FC236}">
                <a16:creationId xmlns:a16="http://schemas.microsoft.com/office/drawing/2014/main" id="{9671B51B-6E4B-6D42-8483-ECA56D259937}"/>
              </a:ext>
            </a:extLst>
          </p:cNvPr>
          <p:cNvPicPr>
            <a:picLocks noChangeAspect="1"/>
          </p:cNvPicPr>
          <p:nvPr/>
        </p:nvPicPr>
        <p:blipFill>
          <a:blip r:embed="rId4"/>
          <a:stretch>
            <a:fillRect/>
          </a:stretch>
        </p:blipFill>
        <p:spPr>
          <a:xfrm>
            <a:off x="3044141" y="1177176"/>
            <a:ext cx="5372342" cy="2721056"/>
          </a:xfrm>
          <a:prstGeom prst="rect">
            <a:avLst/>
          </a:prstGeom>
        </p:spPr>
      </p:pic>
    </p:spTree>
    <p:extLst>
      <p:ext uri="{BB962C8B-B14F-4D97-AF65-F5344CB8AC3E}">
        <p14:creationId xmlns:p14="http://schemas.microsoft.com/office/powerpoint/2010/main" val="12192266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984AAF-DD9B-AA4C-8731-7DFCCF3D33FA}"/>
              </a:ext>
            </a:extLst>
          </p:cNvPr>
          <p:cNvPicPr>
            <a:picLocks noChangeAspect="1"/>
          </p:cNvPicPr>
          <p:nvPr/>
        </p:nvPicPr>
        <p:blipFill>
          <a:blip r:embed="rId3"/>
          <a:stretch>
            <a:fillRect/>
          </a:stretch>
        </p:blipFill>
        <p:spPr>
          <a:xfrm>
            <a:off x="0" y="917291"/>
            <a:ext cx="9144000" cy="3308918"/>
          </a:xfrm>
          <a:prstGeom prst="rect">
            <a:avLst/>
          </a:prstGeom>
        </p:spPr>
      </p:pic>
      <p:sp>
        <p:nvSpPr>
          <p:cNvPr id="2" name="TextBox 1">
            <a:extLst>
              <a:ext uri="{FF2B5EF4-FFF2-40B4-BE49-F238E27FC236}">
                <a16:creationId xmlns:a16="http://schemas.microsoft.com/office/drawing/2014/main" id="{48F27CBA-B7EA-4E50-B725-B0979073B2D0}"/>
              </a:ext>
            </a:extLst>
          </p:cNvPr>
          <p:cNvSpPr txBox="1"/>
          <p:nvPr/>
        </p:nvSpPr>
        <p:spPr>
          <a:xfrm>
            <a:off x="254642" y="196770"/>
            <a:ext cx="6585995" cy="523220"/>
          </a:xfrm>
          <a:prstGeom prst="rect">
            <a:avLst/>
          </a:prstGeom>
          <a:noFill/>
        </p:spPr>
        <p:txBody>
          <a:bodyPr wrap="square" rtlCol="0">
            <a:spAutoFit/>
          </a:bodyPr>
          <a:lstStyle/>
          <a:p>
            <a:r>
              <a:rPr lang="en-US" sz="2800" dirty="0"/>
              <a:t>Bonus graph: deaths by education level</a:t>
            </a:r>
          </a:p>
        </p:txBody>
      </p:sp>
    </p:spTree>
    <p:extLst>
      <p:ext uri="{BB962C8B-B14F-4D97-AF65-F5344CB8AC3E}">
        <p14:creationId xmlns:p14="http://schemas.microsoft.com/office/powerpoint/2010/main" val="15840554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BC9CB3-BFCD-6349-AE3B-6F3AB37684AA}"/>
              </a:ext>
            </a:extLst>
          </p:cNvPr>
          <p:cNvPicPr>
            <a:picLocks noChangeAspect="1"/>
          </p:cNvPicPr>
          <p:nvPr/>
        </p:nvPicPr>
        <p:blipFill>
          <a:blip r:embed="rId3"/>
          <a:stretch>
            <a:fillRect/>
          </a:stretch>
        </p:blipFill>
        <p:spPr>
          <a:xfrm>
            <a:off x="153865" y="0"/>
            <a:ext cx="8836269" cy="5143500"/>
          </a:xfrm>
          <a:prstGeom prst="rect">
            <a:avLst/>
          </a:prstGeom>
        </p:spPr>
      </p:pic>
      <p:sp>
        <p:nvSpPr>
          <p:cNvPr id="4" name="TextBox 3">
            <a:extLst>
              <a:ext uri="{FF2B5EF4-FFF2-40B4-BE49-F238E27FC236}">
                <a16:creationId xmlns:a16="http://schemas.microsoft.com/office/drawing/2014/main" id="{160A9EAF-133C-683F-E423-A0E77EFF397A}"/>
              </a:ext>
            </a:extLst>
          </p:cNvPr>
          <p:cNvSpPr txBox="1"/>
          <p:nvPr/>
        </p:nvSpPr>
        <p:spPr>
          <a:xfrm>
            <a:off x="5353291" y="164416"/>
            <a:ext cx="3478193" cy="830997"/>
          </a:xfrm>
          <a:prstGeom prst="rect">
            <a:avLst/>
          </a:prstGeom>
          <a:noFill/>
        </p:spPr>
        <p:txBody>
          <a:bodyPr wrap="square">
            <a:spAutoFit/>
          </a:bodyPr>
          <a:lstStyle/>
          <a:p>
            <a:r>
              <a:rPr lang="en-US" sz="2400" dirty="0"/>
              <a:t>Bonus graph: possible causal patterns</a:t>
            </a:r>
          </a:p>
        </p:txBody>
      </p:sp>
    </p:spTree>
    <p:extLst>
      <p:ext uri="{BB962C8B-B14F-4D97-AF65-F5344CB8AC3E}">
        <p14:creationId xmlns:p14="http://schemas.microsoft.com/office/powerpoint/2010/main" val="4100420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drug abuse&#10;&#10;Description automatically generated">
            <a:extLst>
              <a:ext uri="{FF2B5EF4-FFF2-40B4-BE49-F238E27FC236}">
                <a16:creationId xmlns:a16="http://schemas.microsoft.com/office/drawing/2014/main" id="{E66B1413-912B-F160-8CCF-C5F12021927A}"/>
              </a:ext>
            </a:extLst>
          </p:cNvPr>
          <p:cNvPicPr>
            <a:picLocks noChangeAspect="1"/>
          </p:cNvPicPr>
          <p:nvPr/>
        </p:nvPicPr>
        <p:blipFill>
          <a:blip r:embed="rId3"/>
          <a:stretch>
            <a:fillRect/>
          </a:stretch>
        </p:blipFill>
        <p:spPr>
          <a:xfrm>
            <a:off x="750017" y="0"/>
            <a:ext cx="7643965" cy="5143500"/>
          </a:xfrm>
          <a:prstGeom prst="rect">
            <a:avLst/>
          </a:prstGeom>
        </p:spPr>
      </p:pic>
    </p:spTree>
    <p:extLst>
      <p:ext uri="{BB962C8B-B14F-4D97-AF65-F5344CB8AC3E}">
        <p14:creationId xmlns:p14="http://schemas.microsoft.com/office/powerpoint/2010/main" val="32020986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0D7E76-8D8D-2E42-A0F9-7EB29D04114A}"/>
              </a:ext>
            </a:extLst>
          </p:cNvPr>
          <p:cNvPicPr>
            <a:picLocks noChangeAspect="1"/>
          </p:cNvPicPr>
          <p:nvPr/>
        </p:nvPicPr>
        <p:blipFill>
          <a:blip r:embed="rId3"/>
          <a:stretch>
            <a:fillRect/>
          </a:stretch>
        </p:blipFill>
        <p:spPr>
          <a:xfrm>
            <a:off x="939734" y="0"/>
            <a:ext cx="7264531" cy="5143500"/>
          </a:xfrm>
          <a:prstGeom prst="rect">
            <a:avLst/>
          </a:prstGeom>
        </p:spPr>
      </p:pic>
    </p:spTree>
    <p:extLst>
      <p:ext uri="{BB962C8B-B14F-4D97-AF65-F5344CB8AC3E}">
        <p14:creationId xmlns:p14="http://schemas.microsoft.com/office/powerpoint/2010/main" val="18191050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C2E121-E6F6-F042-A2D8-31C2270F7493}"/>
              </a:ext>
            </a:extLst>
          </p:cNvPr>
          <p:cNvPicPr>
            <a:picLocks noChangeAspect="1"/>
          </p:cNvPicPr>
          <p:nvPr/>
        </p:nvPicPr>
        <p:blipFill>
          <a:blip r:embed="rId3"/>
          <a:stretch>
            <a:fillRect/>
          </a:stretch>
        </p:blipFill>
        <p:spPr>
          <a:xfrm>
            <a:off x="0" y="448042"/>
            <a:ext cx="9144000" cy="4247416"/>
          </a:xfrm>
          <a:prstGeom prst="rect">
            <a:avLst/>
          </a:prstGeom>
        </p:spPr>
      </p:pic>
      <p:sp>
        <p:nvSpPr>
          <p:cNvPr id="4" name="TextBox 3">
            <a:extLst>
              <a:ext uri="{FF2B5EF4-FFF2-40B4-BE49-F238E27FC236}">
                <a16:creationId xmlns:a16="http://schemas.microsoft.com/office/drawing/2014/main" id="{815C1968-578C-FF7D-D45C-425328B70AC0}"/>
              </a:ext>
            </a:extLst>
          </p:cNvPr>
          <p:cNvSpPr txBox="1"/>
          <p:nvPr/>
        </p:nvSpPr>
        <p:spPr>
          <a:xfrm>
            <a:off x="260429" y="294153"/>
            <a:ext cx="6730679" cy="461665"/>
          </a:xfrm>
          <a:prstGeom prst="rect">
            <a:avLst/>
          </a:prstGeom>
          <a:noFill/>
        </p:spPr>
        <p:txBody>
          <a:bodyPr wrap="square">
            <a:spAutoFit/>
          </a:bodyPr>
          <a:lstStyle/>
          <a:p>
            <a:r>
              <a:rPr lang="en-US" sz="2400" dirty="0"/>
              <a:t>Bonus graph: deaths by marriage status</a:t>
            </a:r>
          </a:p>
        </p:txBody>
      </p:sp>
    </p:spTree>
    <p:extLst>
      <p:ext uri="{BB962C8B-B14F-4D97-AF65-F5344CB8AC3E}">
        <p14:creationId xmlns:p14="http://schemas.microsoft.com/office/powerpoint/2010/main" val="4585327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E33EB9-21E4-9E4C-934C-1326AAC36200}"/>
              </a:ext>
            </a:extLst>
          </p:cNvPr>
          <p:cNvPicPr>
            <a:picLocks noChangeAspect="1"/>
          </p:cNvPicPr>
          <p:nvPr/>
        </p:nvPicPr>
        <p:blipFill>
          <a:blip r:embed="rId2"/>
          <a:stretch>
            <a:fillRect/>
          </a:stretch>
        </p:blipFill>
        <p:spPr>
          <a:xfrm>
            <a:off x="303245" y="0"/>
            <a:ext cx="8537510" cy="5143500"/>
          </a:xfrm>
          <a:prstGeom prst="rect">
            <a:avLst/>
          </a:prstGeom>
        </p:spPr>
      </p:pic>
      <p:sp>
        <p:nvSpPr>
          <p:cNvPr id="4" name="TextBox 3">
            <a:extLst>
              <a:ext uri="{FF2B5EF4-FFF2-40B4-BE49-F238E27FC236}">
                <a16:creationId xmlns:a16="http://schemas.microsoft.com/office/drawing/2014/main" id="{C33C3A7C-9EA0-C01D-A6FE-F82BE4A80AEF}"/>
              </a:ext>
            </a:extLst>
          </p:cNvPr>
          <p:cNvSpPr txBox="1"/>
          <p:nvPr/>
        </p:nvSpPr>
        <p:spPr>
          <a:xfrm>
            <a:off x="3846279" y="280162"/>
            <a:ext cx="4994476" cy="461665"/>
          </a:xfrm>
          <a:prstGeom prst="rect">
            <a:avLst/>
          </a:prstGeom>
          <a:noFill/>
        </p:spPr>
        <p:txBody>
          <a:bodyPr wrap="square">
            <a:spAutoFit/>
          </a:bodyPr>
          <a:lstStyle/>
          <a:p>
            <a:r>
              <a:rPr lang="en-US" sz="2400" dirty="0"/>
              <a:t>Bonus graph: deaths by age group</a:t>
            </a:r>
          </a:p>
        </p:txBody>
      </p:sp>
    </p:spTree>
    <p:extLst>
      <p:ext uri="{BB962C8B-B14F-4D97-AF65-F5344CB8AC3E}">
        <p14:creationId xmlns:p14="http://schemas.microsoft.com/office/powerpoint/2010/main" val="23830751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5D8394-C7EA-CE48-B2D4-5AD5BF6843E4}"/>
              </a:ext>
            </a:extLst>
          </p:cNvPr>
          <p:cNvPicPr>
            <a:picLocks noChangeAspect="1"/>
          </p:cNvPicPr>
          <p:nvPr/>
        </p:nvPicPr>
        <p:blipFill>
          <a:blip r:embed="rId3"/>
          <a:stretch>
            <a:fillRect/>
          </a:stretch>
        </p:blipFill>
        <p:spPr>
          <a:xfrm>
            <a:off x="0" y="674525"/>
            <a:ext cx="9144000" cy="3794449"/>
          </a:xfrm>
          <a:prstGeom prst="rect">
            <a:avLst/>
          </a:prstGeom>
        </p:spPr>
      </p:pic>
    </p:spTree>
    <p:extLst>
      <p:ext uri="{BB962C8B-B14F-4D97-AF65-F5344CB8AC3E}">
        <p14:creationId xmlns:p14="http://schemas.microsoft.com/office/powerpoint/2010/main" val="20400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D85625-EAB3-C042-A31F-6BD9C0D7DC4C}"/>
              </a:ext>
            </a:extLst>
          </p:cNvPr>
          <p:cNvPicPr>
            <a:picLocks noChangeAspect="1"/>
          </p:cNvPicPr>
          <p:nvPr/>
        </p:nvPicPr>
        <p:blipFill>
          <a:blip r:embed="rId3"/>
          <a:stretch>
            <a:fillRect/>
          </a:stretch>
        </p:blipFill>
        <p:spPr>
          <a:xfrm>
            <a:off x="1382232" y="0"/>
            <a:ext cx="6379535" cy="5143500"/>
          </a:xfrm>
          <a:prstGeom prst="rect">
            <a:avLst/>
          </a:prstGeom>
        </p:spPr>
      </p:pic>
      <p:sp>
        <p:nvSpPr>
          <p:cNvPr id="4" name="TextBox 3">
            <a:extLst>
              <a:ext uri="{FF2B5EF4-FFF2-40B4-BE49-F238E27FC236}">
                <a16:creationId xmlns:a16="http://schemas.microsoft.com/office/drawing/2014/main" id="{A5365275-6385-FCDE-1902-48BD0D3F8969}"/>
              </a:ext>
            </a:extLst>
          </p:cNvPr>
          <p:cNvSpPr txBox="1"/>
          <p:nvPr/>
        </p:nvSpPr>
        <p:spPr>
          <a:xfrm>
            <a:off x="0" y="3382178"/>
            <a:ext cx="2558005" cy="1200329"/>
          </a:xfrm>
          <a:prstGeom prst="rect">
            <a:avLst/>
          </a:prstGeom>
          <a:noFill/>
        </p:spPr>
        <p:txBody>
          <a:bodyPr wrap="square">
            <a:spAutoFit/>
          </a:bodyPr>
          <a:lstStyle/>
          <a:p>
            <a:r>
              <a:rPr lang="en-US" sz="2400" dirty="0"/>
              <a:t>Bonus graph: deaths by census block</a:t>
            </a:r>
          </a:p>
        </p:txBody>
      </p:sp>
    </p:spTree>
    <p:extLst>
      <p:ext uri="{BB962C8B-B14F-4D97-AF65-F5344CB8AC3E}">
        <p14:creationId xmlns:p14="http://schemas.microsoft.com/office/powerpoint/2010/main" val="14061217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8FB9C9-6B02-904A-8EDA-4E18CF3D1BEB}"/>
              </a:ext>
            </a:extLst>
          </p:cNvPr>
          <p:cNvPicPr>
            <a:picLocks noChangeAspect="1"/>
          </p:cNvPicPr>
          <p:nvPr/>
        </p:nvPicPr>
        <p:blipFill>
          <a:blip r:embed="rId3"/>
          <a:stretch>
            <a:fillRect/>
          </a:stretch>
        </p:blipFill>
        <p:spPr>
          <a:xfrm>
            <a:off x="125557" y="0"/>
            <a:ext cx="8892886" cy="5143500"/>
          </a:xfrm>
          <a:prstGeom prst="rect">
            <a:avLst/>
          </a:prstGeom>
        </p:spPr>
      </p:pic>
    </p:spTree>
    <p:extLst>
      <p:ext uri="{BB962C8B-B14F-4D97-AF65-F5344CB8AC3E}">
        <p14:creationId xmlns:p14="http://schemas.microsoft.com/office/powerpoint/2010/main" val="4579677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1AEFA8-6CAD-4048-A75D-A966DCF6FE63}"/>
              </a:ext>
            </a:extLst>
          </p:cNvPr>
          <p:cNvPicPr>
            <a:picLocks noChangeAspect="1"/>
          </p:cNvPicPr>
          <p:nvPr/>
        </p:nvPicPr>
        <p:blipFill>
          <a:blip r:embed="rId3"/>
          <a:stretch>
            <a:fill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2AFC40EC-BFFF-D449-9733-B8FB20E8C525}"/>
              </a:ext>
            </a:extLst>
          </p:cNvPr>
          <p:cNvPicPr>
            <a:picLocks noChangeAspect="1"/>
          </p:cNvPicPr>
          <p:nvPr/>
        </p:nvPicPr>
        <p:blipFill>
          <a:blip r:embed="rId4"/>
          <a:stretch>
            <a:fillRect/>
          </a:stretch>
        </p:blipFill>
        <p:spPr>
          <a:xfrm>
            <a:off x="0" y="470991"/>
            <a:ext cx="9144000" cy="4201517"/>
          </a:xfrm>
          <a:prstGeom prst="rect">
            <a:avLst/>
          </a:prstGeom>
        </p:spPr>
      </p:pic>
    </p:spTree>
    <p:extLst>
      <p:ext uri="{BB962C8B-B14F-4D97-AF65-F5344CB8AC3E}">
        <p14:creationId xmlns:p14="http://schemas.microsoft.com/office/powerpoint/2010/main" val="3500565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of drug abuse&#10;&#10;Description automatically generated">
            <a:extLst>
              <a:ext uri="{FF2B5EF4-FFF2-40B4-BE49-F238E27FC236}">
                <a16:creationId xmlns:a16="http://schemas.microsoft.com/office/drawing/2014/main" id="{30E03AAE-E194-2A79-4298-87897B87306F}"/>
              </a:ext>
            </a:extLst>
          </p:cNvPr>
          <p:cNvPicPr>
            <a:picLocks noGrp="1" noChangeAspect="1"/>
          </p:cNvPicPr>
          <p:nvPr>
            <p:ph idx="1"/>
          </p:nvPr>
        </p:nvPicPr>
        <p:blipFill>
          <a:blip r:embed="rId2"/>
          <a:stretch>
            <a:fillRect/>
          </a:stretch>
        </p:blipFill>
        <p:spPr>
          <a:xfrm>
            <a:off x="852554" y="220436"/>
            <a:ext cx="7438891" cy="4702628"/>
          </a:xfrm>
        </p:spPr>
      </p:pic>
    </p:spTree>
    <p:extLst>
      <p:ext uri="{BB962C8B-B14F-4D97-AF65-F5344CB8AC3E}">
        <p14:creationId xmlns:p14="http://schemas.microsoft.com/office/powerpoint/2010/main" val="3712113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92C249-CBB4-BF40-8D6E-18E6CE11FDB6}"/>
              </a:ext>
            </a:extLst>
          </p:cNvPr>
          <p:cNvPicPr>
            <a:picLocks noChangeAspect="1"/>
          </p:cNvPicPr>
          <p:nvPr/>
        </p:nvPicPr>
        <p:blipFill>
          <a:blip r:embed="rId3"/>
          <a:stretch>
            <a:fillRect/>
          </a:stretch>
        </p:blipFill>
        <p:spPr>
          <a:xfrm>
            <a:off x="1151186" y="0"/>
            <a:ext cx="6841627" cy="5143500"/>
          </a:xfrm>
          <a:prstGeom prst="rect">
            <a:avLst/>
          </a:prstGeom>
        </p:spPr>
      </p:pic>
    </p:spTree>
    <p:extLst>
      <p:ext uri="{BB962C8B-B14F-4D97-AF65-F5344CB8AC3E}">
        <p14:creationId xmlns:p14="http://schemas.microsoft.com/office/powerpoint/2010/main" val="8804820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showing the number of opioid overdose deaths&#10;&#10;Description automatically generated">
            <a:extLst>
              <a:ext uri="{FF2B5EF4-FFF2-40B4-BE49-F238E27FC236}">
                <a16:creationId xmlns:a16="http://schemas.microsoft.com/office/drawing/2014/main" id="{CCE31DCB-FEF8-E12E-18AA-C2FDBBBF850C}"/>
              </a:ext>
            </a:extLst>
          </p:cNvPr>
          <p:cNvPicPr>
            <a:picLocks noChangeAspect="1"/>
          </p:cNvPicPr>
          <p:nvPr/>
        </p:nvPicPr>
        <p:blipFill>
          <a:blip r:embed="rId3"/>
          <a:stretch>
            <a:fillRect/>
          </a:stretch>
        </p:blipFill>
        <p:spPr>
          <a:xfrm>
            <a:off x="1022382" y="0"/>
            <a:ext cx="7099236" cy="5143500"/>
          </a:xfrm>
          <a:prstGeom prst="rect">
            <a:avLst/>
          </a:prstGeom>
        </p:spPr>
      </p:pic>
    </p:spTree>
    <p:extLst>
      <p:ext uri="{BB962C8B-B14F-4D97-AF65-F5344CB8AC3E}">
        <p14:creationId xmlns:p14="http://schemas.microsoft.com/office/powerpoint/2010/main" val="3439855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overweight deaths&#10;&#10;Description automatically generated with medium confidence">
            <a:extLst>
              <a:ext uri="{FF2B5EF4-FFF2-40B4-BE49-F238E27FC236}">
                <a16:creationId xmlns:a16="http://schemas.microsoft.com/office/drawing/2014/main" id="{8F030F22-E140-A45A-7551-E21485352462}"/>
              </a:ext>
            </a:extLst>
          </p:cNvPr>
          <p:cNvPicPr>
            <a:picLocks noChangeAspect="1"/>
          </p:cNvPicPr>
          <p:nvPr/>
        </p:nvPicPr>
        <p:blipFill>
          <a:blip r:embed="rId3"/>
          <a:stretch>
            <a:fillRect/>
          </a:stretch>
        </p:blipFill>
        <p:spPr>
          <a:xfrm>
            <a:off x="575285" y="0"/>
            <a:ext cx="7772400" cy="5001274"/>
          </a:xfrm>
          <a:prstGeom prst="rect">
            <a:avLst/>
          </a:prstGeom>
        </p:spPr>
      </p:pic>
    </p:spTree>
    <p:extLst>
      <p:ext uri="{BB962C8B-B14F-4D97-AF65-F5344CB8AC3E}">
        <p14:creationId xmlns:p14="http://schemas.microsoft.com/office/powerpoint/2010/main" val="22447198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E00F60-78E6-1346-B40C-FD2C97D0F7DF}"/>
              </a:ext>
            </a:extLst>
          </p:cNvPr>
          <p:cNvPicPr>
            <a:picLocks noChangeAspect="1"/>
          </p:cNvPicPr>
          <p:nvPr/>
        </p:nvPicPr>
        <p:blipFill>
          <a:blip r:embed="rId3"/>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D9E312F3-05BC-9642-9439-A5911EAAB296}"/>
              </a:ext>
            </a:extLst>
          </p:cNvPr>
          <p:cNvPicPr>
            <a:picLocks noChangeAspect="1"/>
          </p:cNvPicPr>
          <p:nvPr/>
        </p:nvPicPr>
        <p:blipFill>
          <a:blip r:embed="rId4"/>
          <a:stretch>
            <a:fillRect/>
          </a:stretch>
        </p:blipFill>
        <p:spPr>
          <a:xfrm>
            <a:off x="0" y="464865"/>
            <a:ext cx="9144000" cy="4213769"/>
          </a:xfrm>
          <a:prstGeom prst="rect">
            <a:avLst/>
          </a:prstGeom>
        </p:spPr>
      </p:pic>
      <p:sp>
        <p:nvSpPr>
          <p:cNvPr id="3" name="TextBox 2">
            <a:extLst>
              <a:ext uri="{FF2B5EF4-FFF2-40B4-BE49-F238E27FC236}">
                <a16:creationId xmlns:a16="http://schemas.microsoft.com/office/drawing/2014/main" id="{2A1FC5C7-E563-BD44-A217-567A78294960}"/>
              </a:ext>
            </a:extLst>
          </p:cNvPr>
          <p:cNvSpPr txBox="1"/>
          <p:nvPr/>
        </p:nvSpPr>
        <p:spPr>
          <a:xfrm>
            <a:off x="241160" y="241160"/>
            <a:ext cx="4883499" cy="400110"/>
          </a:xfrm>
          <a:prstGeom prst="rect">
            <a:avLst/>
          </a:prstGeom>
          <a:noFill/>
        </p:spPr>
        <p:txBody>
          <a:bodyPr wrap="square" rtlCol="0">
            <a:spAutoFit/>
          </a:bodyPr>
          <a:lstStyle/>
          <a:p>
            <a:r>
              <a:rPr lang="en-US" sz="2000" dirty="0"/>
              <a:t>Which states have been most affected?</a:t>
            </a:r>
          </a:p>
        </p:txBody>
      </p:sp>
    </p:spTree>
    <p:extLst>
      <p:ext uri="{BB962C8B-B14F-4D97-AF65-F5344CB8AC3E}">
        <p14:creationId xmlns:p14="http://schemas.microsoft.com/office/powerpoint/2010/main" val="40370943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121439-A4B0-3B4F-BFF3-2463D0DFF6D8}"/>
              </a:ext>
            </a:extLst>
          </p:cNvPr>
          <p:cNvPicPr>
            <a:picLocks noChangeAspect="1"/>
          </p:cNvPicPr>
          <p:nvPr/>
        </p:nvPicPr>
        <p:blipFill>
          <a:blip r:embed="rId3"/>
          <a:stretch>
            <a:fillRect/>
          </a:stretch>
        </p:blipFill>
        <p:spPr>
          <a:xfrm>
            <a:off x="337968" y="0"/>
            <a:ext cx="8468063" cy="5143500"/>
          </a:xfrm>
          <a:prstGeom prst="rect">
            <a:avLst/>
          </a:prstGeom>
        </p:spPr>
      </p:pic>
      <p:sp>
        <p:nvSpPr>
          <p:cNvPr id="2" name="TextBox 1">
            <a:extLst>
              <a:ext uri="{FF2B5EF4-FFF2-40B4-BE49-F238E27FC236}">
                <a16:creationId xmlns:a16="http://schemas.microsoft.com/office/drawing/2014/main" id="{2316B353-72C2-5142-927A-08D19A82F072}"/>
              </a:ext>
            </a:extLst>
          </p:cNvPr>
          <p:cNvSpPr txBox="1"/>
          <p:nvPr/>
        </p:nvSpPr>
        <p:spPr>
          <a:xfrm>
            <a:off x="1617785" y="211015"/>
            <a:ext cx="5084466" cy="400110"/>
          </a:xfrm>
          <a:prstGeom prst="rect">
            <a:avLst/>
          </a:prstGeom>
          <a:noFill/>
        </p:spPr>
        <p:txBody>
          <a:bodyPr wrap="square" rtlCol="0">
            <a:spAutoFit/>
          </a:bodyPr>
          <a:lstStyle/>
          <a:p>
            <a:r>
              <a:rPr lang="en-US" sz="2000" dirty="0"/>
              <a:t>It’s affecting both rural and urban areas</a:t>
            </a:r>
          </a:p>
        </p:txBody>
      </p:sp>
    </p:spTree>
    <p:extLst>
      <p:ext uri="{BB962C8B-B14F-4D97-AF65-F5344CB8AC3E}">
        <p14:creationId xmlns:p14="http://schemas.microsoft.com/office/powerpoint/2010/main" val="1249144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372939-B287-5C40-8C49-C946F3FDA9B4}"/>
              </a:ext>
            </a:extLst>
          </p:cNvPr>
          <p:cNvPicPr>
            <a:picLocks noChangeAspect="1"/>
          </p:cNvPicPr>
          <p:nvPr/>
        </p:nvPicPr>
        <p:blipFill>
          <a:blip r:embed="rId3"/>
          <a:stretch>
            <a:fillRect/>
          </a:stretch>
        </p:blipFill>
        <p:spPr>
          <a:xfrm>
            <a:off x="48940" y="0"/>
            <a:ext cx="9046119" cy="5143500"/>
          </a:xfrm>
          <a:prstGeom prst="rect">
            <a:avLst/>
          </a:prstGeom>
        </p:spPr>
      </p:pic>
      <p:sp>
        <p:nvSpPr>
          <p:cNvPr id="2" name="TextBox 1">
            <a:extLst>
              <a:ext uri="{FF2B5EF4-FFF2-40B4-BE49-F238E27FC236}">
                <a16:creationId xmlns:a16="http://schemas.microsoft.com/office/drawing/2014/main" id="{B9D7BBF3-0D59-A846-9CA3-4CBE54C0968D}"/>
              </a:ext>
            </a:extLst>
          </p:cNvPr>
          <p:cNvSpPr txBox="1"/>
          <p:nvPr/>
        </p:nvSpPr>
        <p:spPr>
          <a:xfrm>
            <a:off x="1256044" y="311499"/>
            <a:ext cx="5938576" cy="400110"/>
          </a:xfrm>
          <a:prstGeom prst="rect">
            <a:avLst/>
          </a:prstGeom>
          <a:noFill/>
        </p:spPr>
        <p:txBody>
          <a:bodyPr wrap="square" rtlCol="0">
            <a:spAutoFit/>
          </a:bodyPr>
          <a:lstStyle/>
          <a:p>
            <a:r>
              <a:rPr lang="en-US" sz="2000" dirty="0"/>
              <a:t>Death toll is rising across all racial/ethnic groups.</a:t>
            </a:r>
          </a:p>
        </p:txBody>
      </p:sp>
    </p:spTree>
    <p:extLst>
      <p:ext uri="{BB962C8B-B14F-4D97-AF65-F5344CB8AC3E}">
        <p14:creationId xmlns:p14="http://schemas.microsoft.com/office/powerpoint/2010/main" val="41013699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C1568-FAC9-3147-B2E2-F1C14CE77896}"/>
              </a:ext>
            </a:extLst>
          </p:cNvPr>
          <p:cNvPicPr>
            <a:picLocks noChangeAspect="1"/>
          </p:cNvPicPr>
          <p:nvPr/>
        </p:nvPicPr>
        <p:blipFill>
          <a:blip r:embed="rId3"/>
          <a:stretch>
            <a:fillRect/>
          </a:stretch>
        </p:blipFill>
        <p:spPr>
          <a:xfrm>
            <a:off x="849644" y="0"/>
            <a:ext cx="7444711" cy="5143500"/>
          </a:xfrm>
          <a:prstGeom prst="rect">
            <a:avLst/>
          </a:prstGeom>
        </p:spPr>
      </p:pic>
    </p:spTree>
    <p:extLst>
      <p:ext uri="{BB962C8B-B14F-4D97-AF65-F5344CB8AC3E}">
        <p14:creationId xmlns:p14="http://schemas.microsoft.com/office/powerpoint/2010/main" val="33444079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653FE3-3B51-4B47-B311-6CE9BE5DB26B}"/>
              </a:ext>
            </a:extLst>
          </p:cNvPr>
          <p:cNvPicPr>
            <a:picLocks noChangeAspect="1"/>
          </p:cNvPicPr>
          <p:nvPr/>
        </p:nvPicPr>
        <p:blipFill>
          <a:blip r:embed="rId3"/>
          <a:stretch>
            <a:fillRect/>
          </a:stretch>
        </p:blipFill>
        <p:spPr>
          <a:xfrm>
            <a:off x="1207367" y="0"/>
            <a:ext cx="6729266" cy="5143500"/>
          </a:xfrm>
          <a:prstGeom prst="rect">
            <a:avLst/>
          </a:prstGeom>
        </p:spPr>
      </p:pic>
      <p:sp>
        <p:nvSpPr>
          <p:cNvPr id="2" name="TextBox 1">
            <a:extLst>
              <a:ext uri="{FF2B5EF4-FFF2-40B4-BE49-F238E27FC236}">
                <a16:creationId xmlns:a16="http://schemas.microsoft.com/office/drawing/2014/main" id="{71ED715E-D0B5-754E-BBB6-26437FA932F6}"/>
              </a:ext>
            </a:extLst>
          </p:cNvPr>
          <p:cNvSpPr txBox="1"/>
          <p:nvPr/>
        </p:nvSpPr>
        <p:spPr>
          <a:xfrm>
            <a:off x="1207367" y="197427"/>
            <a:ext cx="6419560" cy="461665"/>
          </a:xfrm>
          <a:prstGeom prst="rect">
            <a:avLst/>
          </a:prstGeom>
          <a:noFill/>
        </p:spPr>
        <p:txBody>
          <a:bodyPr wrap="square" rtlCol="0">
            <a:spAutoFit/>
          </a:bodyPr>
          <a:lstStyle/>
          <a:p>
            <a:r>
              <a:rPr lang="en-US" sz="2400" dirty="0"/>
              <a:t>Different states face different issues</a:t>
            </a:r>
          </a:p>
        </p:txBody>
      </p:sp>
    </p:spTree>
    <p:extLst>
      <p:ext uri="{BB962C8B-B14F-4D97-AF65-F5344CB8AC3E}">
        <p14:creationId xmlns:p14="http://schemas.microsoft.com/office/powerpoint/2010/main" val="35961783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24145A-2A15-FB47-B925-CE152408D970}"/>
              </a:ext>
            </a:extLst>
          </p:cNvPr>
          <p:cNvPicPr>
            <a:picLocks noChangeAspect="1"/>
          </p:cNvPicPr>
          <p:nvPr/>
        </p:nvPicPr>
        <p:blipFill>
          <a:blip r:embed="rId3"/>
          <a:stretch>
            <a:fillRect/>
          </a:stretch>
        </p:blipFill>
        <p:spPr>
          <a:xfrm>
            <a:off x="1391994" y="0"/>
            <a:ext cx="6360012" cy="5143500"/>
          </a:xfrm>
          <a:prstGeom prst="rect">
            <a:avLst/>
          </a:prstGeom>
        </p:spPr>
      </p:pic>
    </p:spTree>
    <p:extLst>
      <p:ext uri="{BB962C8B-B14F-4D97-AF65-F5344CB8AC3E}">
        <p14:creationId xmlns:p14="http://schemas.microsoft.com/office/powerpoint/2010/main" val="15398271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D6A6B0-D498-6146-BB4A-1AD5FF386170}"/>
              </a:ext>
            </a:extLst>
          </p:cNvPr>
          <p:cNvPicPr>
            <a:picLocks noChangeAspect="1"/>
          </p:cNvPicPr>
          <p:nvPr/>
        </p:nvPicPr>
        <p:blipFill>
          <a:blip r:embed="rId3"/>
          <a:stretch>
            <a:fillRect/>
          </a:stretch>
        </p:blipFill>
        <p:spPr>
          <a:xfrm>
            <a:off x="554861" y="0"/>
            <a:ext cx="8034277" cy="5143500"/>
          </a:xfrm>
          <a:prstGeom prst="rect">
            <a:avLst/>
          </a:prstGeom>
        </p:spPr>
      </p:pic>
    </p:spTree>
    <p:extLst>
      <p:ext uri="{BB962C8B-B14F-4D97-AF65-F5344CB8AC3E}">
        <p14:creationId xmlns:p14="http://schemas.microsoft.com/office/powerpoint/2010/main" val="26071633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6842DC-7BB4-5245-9114-D322DDDD914F}"/>
              </a:ext>
            </a:extLst>
          </p:cNvPr>
          <p:cNvPicPr>
            <a:picLocks noChangeAspect="1"/>
          </p:cNvPicPr>
          <p:nvPr/>
        </p:nvPicPr>
        <p:blipFill>
          <a:blip r:embed="rId3"/>
          <a:stretch>
            <a:fillRect/>
          </a:stretch>
        </p:blipFill>
        <p:spPr>
          <a:xfrm>
            <a:off x="347202" y="-1"/>
            <a:ext cx="2700798" cy="3321671"/>
          </a:xfrm>
          <a:prstGeom prst="rect">
            <a:avLst/>
          </a:prstGeom>
        </p:spPr>
      </p:pic>
      <p:pic>
        <p:nvPicPr>
          <p:cNvPr id="5" name="Picture 4">
            <a:extLst>
              <a:ext uri="{FF2B5EF4-FFF2-40B4-BE49-F238E27FC236}">
                <a16:creationId xmlns:a16="http://schemas.microsoft.com/office/drawing/2014/main" id="{DE35EFAC-38DA-7844-B5E9-46A5640EF2AB}"/>
              </a:ext>
            </a:extLst>
          </p:cNvPr>
          <p:cNvPicPr>
            <a:picLocks noChangeAspect="1"/>
          </p:cNvPicPr>
          <p:nvPr/>
        </p:nvPicPr>
        <p:blipFill>
          <a:blip r:embed="rId4"/>
          <a:stretch>
            <a:fillRect/>
          </a:stretch>
        </p:blipFill>
        <p:spPr>
          <a:xfrm>
            <a:off x="3221601" y="-1"/>
            <a:ext cx="2700798" cy="3379946"/>
          </a:xfrm>
          <a:prstGeom prst="rect">
            <a:avLst/>
          </a:prstGeom>
        </p:spPr>
      </p:pic>
      <p:pic>
        <p:nvPicPr>
          <p:cNvPr id="7" name="Picture 6">
            <a:extLst>
              <a:ext uri="{FF2B5EF4-FFF2-40B4-BE49-F238E27FC236}">
                <a16:creationId xmlns:a16="http://schemas.microsoft.com/office/drawing/2014/main" id="{CA9D3B20-C333-1B41-AADD-F6F04472DF22}"/>
              </a:ext>
            </a:extLst>
          </p:cNvPr>
          <p:cNvPicPr>
            <a:picLocks noChangeAspect="1"/>
          </p:cNvPicPr>
          <p:nvPr/>
        </p:nvPicPr>
        <p:blipFill>
          <a:blip r:embed="rId5"/>
          <a:stretch>
            <a:fillRect/>
          </a:stretch>
        </p:blipFill>
        <p:spPr>
          <a:xfrm>
            <a:off x="6443202" y="0"/>
            <a:ext cx="2700798" cy="3292546"/>
          </a:xfrm>
          <a:prstGeom prst="rect">
            <a:avLst/>
          </a:prstGeom>
        </p:spPr>
      </p:pic>
      <p:sp>
        <p:nvSpPr>
          <p:cNvPr id="8" name="TextBox 7">
            <a:extLst>
              <a:ext uri="{FF2B5EF4-FFF2-40B4-BE49-F238E27FC236}">
                <a16:creationId xmlns:a16="http://schemas.microsoft.com/office/drawing/2014/main" id="{449B63B1-8A47-C247-A6CF-FB6F1BE3D792}"/>
              </a:ext>
            </a:extLst>
          </p:cNvPr>
          <p:cNvSpPr txBox="1"/>
          <p:nvPr/>
        </p:nvSpPr>
        <p:spPr>
          <a:xfrm>
            <a:off x="644769" y="3845169"/>
            <a:ext cx="8039380" cy="923330"/>
          </a:xfrm>
          <a:prstGeom prst="rect">
            <a:avLst/>
          </a:prstGeom>
          <a:noFill/>
        </p:spPr>
        <p:txBody>
          <a:bodyPr wrap="none" rtlCol="0">
            <a:spAutoFit/>
          </a:bodyPr>
          <a:lstStyle/>
          <a:p>
            <a:pPr marL="285750" indent="-285750">
              <a:buFont typeface="Arial" panose="020B0604020202020204" pitchFamily="34" charset="0"/>
              <a:buChar char="•"/>
            </a:pPr>
            <a:r>
              <a:rPr lang="en-US" sz="1800" dirty="0"/>
              <a:t>One problem: </a:t>
            </a:r>
            <a:r>
              <a:rPr lang="en-US" sz="1800" dirty="0">
                <a:solidFill>
                  <a:srgbClr val="FF0000"/>
                </a:solidFill>
              </a:rPr>
              <a:t>death data is often delayed by a year or more</a:t>
            </a:r>
            <a:r>
              <a:rPr lang="en-US" sz="1800" dirty="0"/>
              <a:t>. </a:t>
            </a:r>
          </a:p>
          <a:p>
            <a:pPr marL="285750" indent="-285750">
              <a:buFont typeface="Arial" panose="020B0604020202020204" pitchFamily="34" charset="0"/>
              <a:buChar char="•"/>
            </a:pPr>
            <a:r>
              <a:rPr lang="en-US" sz="1800" dirty="0"/>
              <a:t>Coroners are sometimes wrong, and the CDC has to correct coroner data.</a:t>
            </a:r>
          </a:p>
          <a:p>
            <a:pPr marL="285750" indent="-285750">
              <a:buFont typeface="Arial" panose="020B0604020202020204" pitchFamily="34" charset="0"/>
              <a:buChar char="•"/>
            </a:pPr>
            <a:r>
              <a:rPr lang="en-US" sz="1800" dirty="0">
                <a:solidFill>
                  <a:srgbClr val="FF0000"/>
                </a:solidFill>
              </a:rPr>
              <a:t>Police data is immediate and can be an “early warning system”</a:t>
            </a:r>
          </a:p>
        </p:txBody>
      </p:sp>
    </p:spTree>
    <p:extLst>
      <p:ext uri="{BB962C8B-B14F-4D97-AF65-F5344CB8AC3E}">
        <p14:creationId xmlns:p14="http://schemas.microsoft.com/office/powerpoint/2010/main" val="34331261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BA19F3-2FF0-3E4A-AFFB-AA337ED9E1CD}"/>
              </a:ext>
            </a:extLst>
          </p:cNvPr>
          <p:cNvPicPr>
            <a:picLocks noChangeAspect="1"/>
          </p:cNvPicPr>
          <p:nvPr/>
        </p:nvPicPr>
        <p:blipFill>
          <a:blip r:embed="rId3"/>
          <a:stretch>
            <a:fillRect/>
          </a:stretch>
        </p:blipFill>
        <p:spPr>
          <a:xfrm>
            <a:off x="1" y="1"/>
            <a:ext cx="3112709" cy="3076160"/>
          </a:xfrm>
          <a:prstGeom prst="rect">
            <a:avLst/>
          </a:prstGeom>
        </p:spPr>
      </p:pic>
      <p:pic>
        <p:nvPicPr>
          <p:cNvPr id="9" name="Picture 8">
            <a:extLst>
              <a:ext uri="{FF2B5EF4-FFF2-40B4-BE49-F238E27FC236}">
                <a16:creationId xmlns:a16="http://schemas.microsoft.com/office/drawing/2014/main" id="{515528BA-6E4C-4445-9469-C18D6F35A73F}"/>
              </a:ext>
            </a:extLst>
          </p:cNvPr>
          <p:cNvPicPr>
            <a:picLocks noChangeAspect="1"/>
          </p:cNvPicPr>
          <p:nvPr/>
        </p:nvPicPr>
        <p:blipFill>
          <a:blip r:embed="rId4"/>
          <a:stretch>
            <a:fillRect/>
          </a:stretch>
        </p:blipFill>
        <p:spPr>
          <a:xfrm>
            <a:off x="5876327" y="0"/>
            <a:ext cx="3267673" cy="3076161"/>
          </a:xfrm>
          <a:prstGeom prst="rect">
            <a:avLst/>
          </a:prstGeom>
        </p:spPr>
      </p:pic>
      <p:pic>
        <p:nvPicPr>
          <p:cNvPr id="11" name="Picture 10">
            <a:extLst>
              <a:ext uri="{FF2B5EF4-FFF2-40B4-BE49-F238E27FC236}">
                <a16:creationId xmlns:a16="http://schemas.microsoft.com/office/drawing/2014/main" id="{FB0C79D5-79E3-C44E-A1D3-42524552FE22}"/>
              </a:ext>
            </a:extLst>
          </p:cNvPr>
          <p:cNvPicPr>
            <a:picLocks noChangeAspect="1"/>
          </p:cNvPicPr>
          <p:nvPr/>
        </p:nvPicPr>
        <p:blipFill>
          <a:blip r:embed="rId5"/>
          <a:stretch>
            <a:fillRect/>
          </a:stretch>
        </p:blipFill>
        <p:spPr>
          <a:xfrm>
            <a:off x="3009395" y="0"/>
            <a:ext cx="2818792" cy="3076161"/>
          </a:xfrm>
          <a:prstGeom prst="rect">
            <a:avLst/>
          </a:prstGeom>
        </p:spPr>
      </p:pic>
      <p:sp>
        <p:nvSpPr>
          <p:cNvPr id="12" name="TextBox 11">
            <a:extLst>
              <a:ext uri="{FF2B5EF4-FFF2-40B4-BE49-F238E27FC236}">
                <a16:creationId xmlns:a16="http://schemas.microsoft.com/office/drawing/2014/main" id="{609CE6B8-0DE1-2649-B5AD-0B41DC73AA8F}"/>
              </a:ext>
            </a:extLst>
          </p:cNvPr>
          <p:cNvSpPr txBox="1"/>
          <p:nvPr/>
        </p:nvSpPr>
        <p:spPr>
          <a:xfrm>
            <a:off x="1148862" y="3223846"/>
            <a:ext cx="7995138" cy="461665"/>
          </a:xfrm>
          <a:prstGeom prst="rect">
            <a:avLst/>
          </a:prstGeom>
          <a:noFill/>
        </p:spPr>
        <p:txBody>
          <a:bodyPr wrap="square" rtlCol="0">
            <a:spAutoFit/>
          </a:bodyPr>
          <a:lstStyle/>
          <a:p>
            <a:r>
              <a:rPr lang="en-US" sz="2400" dirty="0"/>
              <a:t>2014			2015			2016</a:t>
            </a:r>
          </a:p>
        </p:txBody>
      </p:sp>
      <p:sp>
        <p:nvSpPr>
          <p:cNvPr id="2" name="TextBox 1">
            <a:extLst>
              <a:ext uri="{FF2B5EF4-FFF2-40B4-BE49-F238E27FC236}">
                <a16:creationId xmlns:a16="http://schemas.microsoft.com/office/drawing/2014/main" id="{D858256D-D74D-8642-9272-664484345B1C}"/>
              </a:ext>
            </a:extLst>
          </p:cNvPr>
          <p:cNvSpPr txBox="1"/>
          <p:nvPr/>
        </p:nvSpPr>
        <p:spPr>
          <a:xfrm>
            <a:off x="381837" y="4149969"/>
            <a:ext cx="7978392" cy="461665"/>
          </a:xfrm>
          <a:prstGeom prst="rect">
            <a:avLst/>
          </a:prstGeom>
          <a:noFill/>
        </p:spPr>
        <p:txBody>
          <a:bodyPr wrap="square" rtlCol="0">
            <a:spAutoFit/>
          </a:bodyPr>
          <a:lstStyle/>
          <a:p>
            <a:r>
              <a:rPr lang="en-US" sz="2400" dirty="0"/>
              <a:t>Deaths due to fentanyl are driving the increase in deaths.</a:t>
            </a:r>
          </a:p>
        </p:txBody>
      </p:sp>
    </p:spTree>
    <p:extLst>
      <p:ext uri="{BB962C8B-B14F-4D97-AF65-F5344CB8AC3E}">
        <p14:creationId xmlns:p14="http://schemas.microsoft.com/office/powerpoint/2010/main" val="10149673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DA41C6-EA15-454A-AED5-9F3CBCE2EFD2}"/>
              </a:ext>
            </a:extLst>
          </p:cNvPr>
          <p:cNvPicPr>
            <a:picLocks noChangeAspect="1"/>
          </p:cNvPicPr>
          <p:nvPr/>
        </p:nvPicPr>
        <p:blipFill>
          <a:blip r:embed="rId3"/>
          <a:stretch>
            <a:fillRect/>
          </a:stretch>
        </p:blipFill>
        <p:spPr>
          <a:xfrm>
            <a:off x="133988" y="0"/>
            <a:ext cx="8876024" cy="5143500"/>
          </a:xfrm>
          <a:prstGeom prst="rect">
            <a:avLst/>
          </a:prstGeom>
        </p:spPr>
      </p:pic>
    </p:spTree>
    <p:extLst>
      <p:ext uri="{BB962C8B-B14F-4D97-AF65-F5344CB8AC3E}">
        <p14:creationId xmlns:p14="http://schemas.microsoft.com/office/powerpoint/2010/main" val="494580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number of individuals&#10;&#10;Description automatically generated with medium confidence">
            <a:extLst>
              <a:ext uri="{FF2B5EF4-FFF2-40B4-BE49-F238E27FC236}">
                <a16:creationId xmlns:a16="http://schemas.microsoft.com/office/drawing/2014/main" id="{5A7C3BCB-E001-6606-C671-9591CF5C9C49}"/>
              </a:ext>
            </a:extLst>
          </p:cNvPr>
          <p:cNvPicPr>
            <a:picLocks noChangeAspect="1"/>
          </p:cNvPicPr>
          <p:nvPr/>
        </p:nvPicPr>
        <p:blipFill>
          <a:blip r:embed="rId3"/>
          <a:stretch>
            <a:fillRect/>
          </a:stretch>
        </p:blipFill>
        <p:spPr>
          <a:xfrm>
            <a:off x="725412" y="0"/>
            <a:ext cx="7693175" cy="5143500"/>
          </a:xfrm>
          <a:prstGeom prst="rect">
            <a:avLst/>
          </a:prstGeom>
        </p:spPr>
      </p:pic>
    </p:spTree>
    <p:extLst>
      <p:ext uri="{BB962C8B-B14F-4D97-AF65-F5344CB8AC3E}">
        <p14:creationId xmlns:p14="http://schemas.microsoft.com/office/powerpoint/2010/main" val="887055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CCAE3C-FEC1-A64C-BBA8-73FB4209ED30}"/>
              </a:ext>
            </a:extLst>
          </p:cNvPr>
          <p:cNvPicPr>
            <a:picLocks noChangeAspect="1"/>
          </p:cNvPicPr>
          <p:nvPr/>
        </p:nvPicPr>
        <p:blipFill>
          <a:blip r:embed="rId3"/>
          <a:stretch>
            <a:fillRect/>
          </a:stretch>
        </p:blipFill>
        <p:spPr>
          <a:xfrm>
            <a:off x="16809" y="0"/>
            <a:ext cx="9110382" cy="5143500"/>
          </a:xfrm>
          <a:prstGeom prst="rect">
            <a:avLst/>
          </a:prstGeom>
        </p:spPr>
      </p:pic>
    </p:spTree>
    <p:extLst>
      <p:ext uri="{BB962C8B-B14F-4D97-AF65-F5344CB8AC3E}">
        <p14:creationId xmlns:p14="http://schemas.microsoft.com/office/powerpoint/2010/main" val="13790433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962B77-9042-D84B-AE3A-35E5F51E0E12}"/>
              </a:ext>
            </a:extLst>
          </p:cNvPr>
          <p:cNvPicPr>
            <a:picLocks noChangeAspect="1"/>
          </p:cNvPicPr>
          <p:nvPr/>
        </p:nvPicPr>
        <p:blipFill>
          <a:blip r:embed="rId3"/>
          <a:stretch>
            <a:fillRect/>
          </a:stretch>
        </p:blipFill>
        <p:spPr>
          <a:xfrm>
            <a:off x="138089" y="0"/>
            <a:ext cx="8867821" cy="5143500"/>
          </a:xfrm>
          <a:prstGeom prst="rect">
            <a:avLst/>
          </a:prstGeom>
        </p:spPr>
      </p:pic>
    </p:spTree>
    <p:extLst>
      <p:ext uri="{BB962C8B-B14F-4D97-AF65-F5344CB8AC3E}">
        <p14:creationId xmlns:p14="http://schemas.microsoft.com/office/powerpoint/2010/main" val="35323532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1CFAC7-427A-A14A-8814-9FFAF72E7100}"/>
              </a:ext>
            </a:extLst>
          </p:cNvPr>
          <p:cNvPicPr>
            <a:picLocks noChangeAspect="1"/>
          </p:cNvPicPr>
          <p:nvPr/>
        </p:nvPicPr>
        <p:blipFill>
          <a:blip r:embed="rId3"/>
          <a:stretch>
            <a:fillRect/>
          </a:stretch>
        </p:blipFill>
        <p:spPr>
          <a:xfrm>
            <a:off x="0" y="139660"/>
            <a:ext cx="9144000" cy="4864180"/>
          </a:xfrm>
          <a:prstGeom prst="rect">
            <a:avLst/>
          </a:prstGeom>
        </p:spPr>
      </p:pic>
    </p:spTree>
    <p:extLst>
      <p:ext uri="{BB962C8B-B14F-4D97-AF65-F5344CB8AC3E}">
        <p14:creationId xmlns:p14="http://schemas.microsoft.com/office/powerpoint/2010/main" val="15996756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1097438E-7558-284A-851C-35B6CC57F4E7}"/>
              </a:ext>
            </a:extLst>
          </p:cNvPr>
          <p:cNvGraphicFramePr>
            <a:graphicFrameLocks/>
          </p:cNvGraphicFramePr>
          <p:nvPr/>
        </p:nvGraphicFramePr>
        <p:xfrm>
          <a:off x="1" y="139944"/>
          <a:ext cx="8921262" cy="46547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318773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091D4-480E-AC43-8521-5E778F56B334}"/>
              </a:ext>
            </a:extLst>
          </p:cNvPr>
          <p:cNvPicPr>
            <a:picLocks noChangeAspect="1"/>
          </p:cNvPicPr>
          <p:nvPr/>
        </p:nvPicPr>
        <p:blipFill>
          <a:blip r:embed="rId3"/>
          <a:stretch>
            <a:fillRect/>
          </a:stretch>
        </p:blipFill>
        <p:spPr>
          <a:xfrm>
            <a:off x="0" y="26237"/>
            <a:ext cx="9144000" cy="5091025"/>
          </a:xfrm>
          <a:prstGeom prst="rect">
            <a:avLst/>
          </a:prstGeom>
        </p:spPr>
      </p:pic>
    </p:spTree>
    <p:extLst>
      <p:ext uri="{BB962C8B-B14F-4D97-AF65-F5344CB8AC3E}">
        <p14:creationId xmlns:p14="http://schemas.microsoft.com/office/powerpoint/2010/main" val="16850347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AF8A50-704C-F646-B6E5-57D2DB1C205F}"/>
              </a:ext>
            </a:extLst>
          </p:cNvPr>
          <p:cNvPicPr>
            <a:picLocks noChangeAspect="1"/>
          </p:cNvPicPr>
          <p:nvPr/>
        </p:nvPicPr>
        <p:blipFill>
          <a:blip r:embed="rId3"/>
          <a:stretch>
            <a:fillRect/>
          </a:stretch>
        </p:blipFill>
        <p:spPr>
          <a:xfrm>
            <a:off x="1731075" y="0"/>
            <a:ext cx="5681849" cy="5143500"/>
          </a:xfrm>
          <a:prstGeom prst="rect">
            <a:avLst/>
          </a:prstGeom>
        </p:spPr>
      </p:pic>
    </p:spTree>
    <p:extLst>
      <p:ext uri="{BB962C8B-B14F-4D97-AF65-F5344CB8AC3E}">
        <p14:creationId xmlns:p14="http://schemas.microsoft.com/office/powerpoint/2010/main" val="22056918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A99A2E-720C-A340-A9F3-5FB8BD92EB72}"/>
              </a:ext>
            </a:extLst>
          </p:cNvPr>
          <p:cNvPicPr>
            <a:picLocks noChangeAspect="1"/>
          </p:cNvPicPr>
          <p:nvPr/>
        </p:nvPicPr>
        <p:blipFill>
          <a:blip r:embed="rId3"/>
          <a:stretch>
            <a:fillRect/>
          </a:stretch>
        </p:blipFill>
        <p:spPr>
          <a:xfrm>
            <a:off x="334996" y="0"/>
            <a:ext cx="4535053" cy="5143500"/>
          </a:xfrm>
          <a:prstGeom prst="rect">
            <a:avLst/>
          </a:prstGeom>
        </p:spPr>
      </p:pic>
      <p:pic>
        <p:nvPicPr>
          <p:cNvPr id="5" name="Picture 4">
            <a:extLst>
              <a:ext uri="{FF2B5EF4-FFF2-40B4-BE49-F238E27FC236}">
                <a16:creationId xmlns:a16="http://schemas.microsoft.com/office/drawing/2014/main" id="{43C4E965-A1ED-4645-9DB9-047FEA9B9533}"/>
              </a:ext>
            </a:extLst>
          </p:cNvPr>
          <p:cNvPicPr>
            <a:picLocks noChangeAspect="1"/>
          </p:cNvPicPr>
          <p:nvPr/>
        </p:nvPicPr>
        <p:blipFill>
          <a:blip r:embed="rId4"/>
          <a:stretch>
            <a:fillRect/>
          </a:stretch>
        </p:blipFill>
        <p:spPr>
          <a:xfrm>
            <a:off x="4980354" y="838200"/>
            <a:ext cx="4013200" cy="3467100"/>
          </a:xfrm>
          <a:prstGeom prst="rect">
            <a:avLst/>
          </a:prstGeom>
        </p:spPr>
      </p:pic>
    </p:spTree>
    <p:extLst>
      <p:ext uri="{BB962C8B-B14F-4D97-AF65-F5344CB8AC3E}">
        <p14:creationId xmlns:p14="http://schemas.microsoft.com/office/powerpoint/2010/main" val="34122680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54AAC3-B824-814D-9BF4-A14B6FE2F546}"/>
              </a:ext>
            </a:extLst>
          </p:cNvPr>
          <p:cNvPicPr>
            <a:picLocks noChangeAspect="1"/>
          </p:cNvPicPr>
          <p:nvPr/>
        </p:nvPicPr>
        <p:blipFill>
          <a:blip r:embed="rId3"/>
          <a:stretch>
            <a:fillRect/>
          </a:stretch>
        </p:blipFill>
        <p:spPr>
          <a:xfrm>
            <a:off x="428304" y="0"/>
            <a:ext cx="8287392" cy="5143500"/>
          </a:xfrm>
          <a:prstGeom prst="rect">
            <a:avLst/>
          </a:prstGeom>
        </p:spPr>
      </p:pic>
    </p:spTree>
    <p:extLst>
      <p:ext uri="{BB962C8B-B14F-4D97-AF65-F5344CB8AC3E}">
        <p14:creationId xmlns:p14="http://schemas.microsoft.com/office/powerpoint/2010/main" val="2048237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EF88A7-2027-E648-9562-09F3F458AE62}"/>
              </a:ext>
            </a:extLst>
          </p:cNvPr>
          <p:cNvPicPr>
            <a:picLocks noChangeAspect="1"/>
          </p:cNvPicPr>
          <p:nvPr/>
        </p:nvPicPr>
        <p:blipFill>
          <a:blip r:embed="rId3"/>
          <a:stretch>
            <a:fillRect/>
          </a:stretch>
        </p:blipFill>
        <p:spPr>
          <a:xfrm>
            <a:off x="343406" y="0"/>
            <a:ext cx="8457188" cy="5143500"/>
          </a:xfrm>
          <a:prstGeom prst="rect">
            <a:avLst/>
          </a:prstGeom>
        </p:spPr>
      </p:pic>
    </p:spTree>
    <p:extLst>
      <p:ext uri="{BB962C8B-B14F-4D97-AF65-F5344CB8AC3E}">
        <p14:creationId xmlns:p14="http://schemas.microsoft.com/office/powerpoint/2010/main" val="11114039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F270FC-612B-C24C-BAC8-6A11FB9975B9}"/>
              </a:ext>
            </a:extLst>
          </p:cNvPr>
          <p:cNvPicPr>
            <a:picLocks noChangeAspect="1"/>
          </p:cNvPicPr>
          <p:nvPr/>
        </p:nvPicPr>
        <p:blipFill>
          <a:blip r:embed="rId3"/>
          <a:stretch>
            <a:fillRect/>
          </a:stretch>
        </p:blipFill>
        <p:spPr>
          <a:xfrm>
            <a:off x="708338" y="0"/>
            <a:ext cx="7727324" cy="5143500"/>
          </a:xfrm>
          <a:prstGeom prst="rect">
            <a:avLst/>
          </a:prstGeom>
        </p:spPr>
      </p:pic>
    </p:spTree>
    <p:extLst>
      <p:ext uri="{BB962C8B-B14F-4D97-AF65-F5344CB8AC3E}">
        <p14:creationId xmlns:p14="http://schemas.microsoft.com/office/powerpoint/2010/main" val="4233685587"/>
      </p:ext>
    </p:extLst>
  </p:cSld>
  <p:clrMapOvr>
    <a:masterClrMapping/>
  </p:clrMapOvr>
</p:sld>
</file>

<file path=ppt/theme/theme1.xml><?xml version="1.0" encoding="utf-8"?>
<a:theme xmlns:a="http://schemas.openxmlformats.org/drawingml/2006/main" name="Modern Writer">
  <a:themeElements>
    <a:clrScheme name="Custom 2">
      <a:dk1>
        <a:srgbClr val="606ADD"/>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12482</TotalTime>
  <Words>7811</Words>
  <Application>Microsoft Macintosh PowerPoint</Application>
  <PresentationFormat>On-screen Show (16:9)</PresentationFormat>
  <Paragraphs>910</Paragraphs>
  <Slides>99</Slides>
  <Notes>94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99</vt:i4>
      </vt:variant>
    </vt:vector>
  </HeadingPairs>
  <TitlesOfParts>
    <vt:vector size="106" baseType="lpstr">
      <vt:lpstr>Arial</vt:lpstr>
      <vt:lpstr>Oswald</vt:lpstr>
      <vt:lpstr>Times New Roman</vt:lpstr>
      <vt:lpstr>Helvetica</vt:lpstr>
      <vt:lpstr>Wingdings</vt:lpstr>
      <vt:lpstr>Source Code Pro</vt:lpstr>
      <vt:lpstr>Modern Writer</vt:lpstr>
      <vt:lpstr>Mathematical and statistical views on the opioid epidemic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Fentanyl is a synthetic opioid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Fourier models</vt:lpstr>
      <vt:lpstr>Principal Component Analysis (PCA)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Opioid epidemic research: Progress slideshow</dc:title>
  <cp:lastModifiedBy>David White</cp:lastModifiedBy>
  <cp:revision>93</cp:revision>
  <cp:lastPrinted>2019-12-03T15:22:28Z</cp:lastPrinted>
  <dcterms:modified xsi:type="dcterms:W3CDTF">2024-04-22T02:58:49Z</dcterms:modified>
</cp:coreProperties>
</file>