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16459200"/>
  <p:notesSz cx="32461200" cy="5120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094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188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279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373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5467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6pPr>
    <a:lvl7pPr marL="2742561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7pPr>
    <a:lvl8pPr marL="3199655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8pPr>
    <a:lvl9pPr marL="3656746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EBF"/>
    <a:srgbClr val="53C06D"/>
    <a:srgbClr val="008EEF"/>
    <a:srgbClr val="0000FF"/>
    <a:srgbClr val="C31C02"/>
    <a:srgbClr val="DADAFA"/>
    <a:srgbClr val="242A8D"/>
    <a:srgbClr val="5E438D"/>
    <a:srgbClr val="22093C"/>
    <a:srgbClr val="371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836" autoAdjust="0"/>
  </p:normalViewPr>
  <p:slideViewPr>
    <p:cSldViewPr>
      <p:cViewPr>
        <p:scale>
          <a:sx n="118" d="100"/>
          <a:sy n="118" d="100"/>
        </p:scale>
        <p:origin x="-8688" y="-6870"/>
      </p:cViewPr>
      <p:guideLst>
        <p:guide orient="horz" pos="518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386425" y="0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9D2FC3-F0A0-419C-99E4-9429E6020A83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2099825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386425" y="62099825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4412EC-F137-439D-93A6-12AC48EA7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09EAEC-A523-4F17-A3AE-FC60F46B8C30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971800" y="3840163"/>
            <a:ext cx="384048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24323675"/>
            <a:ext cx="25968325" cy="23042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066838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48637825"/>
            <a:ext cx="14066838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266A29-77F3-40DD-96B5-9486F113E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7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1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5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6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71800" y="3840163"/>
            <a:ext cx="384048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fld id="{8507B004-DE69-41F5-8C9C-1B065C0D852B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428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5113339"/>
            <a:ext cx="27981274" cy="35274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35" y="9326566"/>
            <a:ext cx="23044151" cy="4206878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88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7" indent="0" algn="ctr">
              <a:buNone/>
              <a:defRPr/>
            </a:lvl6pPr>
            <a:lvl7pPr marL="2742561" indent="0" algn="ctr">
              <a:buNone/>
              <a:defRPr/>
            </a:lvl7pPr>
            <a:lvl8pPr marL="3199655" indent="0" algn="ctr">
              <a:buNone/>
              <a:defRPr/>
            </a:lvl8pPr>
            <a:lvl9pPr marL="36567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38B2-00AF-49B7-A218-D35D524D7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FB52-81DB-4335-B4D2-629F99577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4" y="1463680"/>
            <a:ext cx="6994526" cy="131667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72" y="1463680"/>
            <a:ext cx="20834348" cy="131667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F038-7078-4AA6-8A17-14AE90C1E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B7AC-3DD4-48FB-BBD6-5E107F616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5928"/>
            <a:ext cx="27981274" cy="32702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5478"/>
            <a:ext cx="27981274" cy="3600451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094" indent="0">
              <a:buNone/>
              <a:defRPr sz="1900"/>
            </a:lvl2pPr>
            <a:lvl3pPr marL="914188" indent="0">
              <a:buNone/>
              <a:defRPr sz="1500"/>
            </a:lvl3pPr>
            <a:lvl4pPr marL="1371279" indent="0">
              <a:buNone/>
              <a:defRPr sz="1500"/>
            </a:lvl4pPr>
            <a:lvl5pPr marL="1828373" indent="0">
              <a:buNone/>
              <a:defRPr sz="1500"/>
            </a:lvl5pPr>
            <a:lvl6pPr marL="2285467" indent="0">
              <a:buNone/>
              <a:defRPr sz="1500"/>
            </a:lvl6pPr>
            <a:lvl7pPr marL="2742561" indent="0">
              <a:buNone/>
              <a:defRPr sz="1500"/>
            </a:lvl7pPr>
            <a:lvl8pPr marL="3199655" indent="0">
              <a:buNone/>
              <a:defRPr sz="1500"/>
            </a:lvl8pPr>
            <a:lvl9pPr marL="365674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678B-AD55-4B25-ACB8-C1ED37F21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9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8" y="4754563"/>
            <a:ext cx="13914436" cy="987583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1" y="4754563"/>
            <a:ext cx="13914439" cy="987583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A83B-12A6-426B-8EF3-9A0150068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7" y="658812"/>
            <a:ext cx="29625926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7" y="3684590"/>
            <a:ext cx="14544677" cy="15351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4" indent="0">
              <a:buNone/>
              <a:defRPr sz="1900" b="1"/>
            </a:lvl2pPr>
            <a:lvl3pPr marL="914188" indent="0">
              <a:buNone/>
              <a:defRPr sz="1900" b="1"/>
            </a:lvl3pPr>
            <a:lvl4pPr marL="1371279" indent="0">
              <a:buNone/>
              <a:defRPr sz="1500" b="1"/>
            </a:lvl4pPr>
            <a:lvl5pPr marL="1828373" indent="0">
              <a:buNone/>
              <a:defRPr sz="1500" b="1"/>
            </a:lvl5pPr>
            <a:lvl6pPr marL="2285467" indent="0">
              <a:buNone/>
              <a:defRPr sz="1500" b="1"/>
            </a:lvl6pPr>
            <a:lvl7pPr marL="2742561" indent="0">
              <a:buNone/>
              <a:defRPr sz="1500" b="1"/>
            </a:lvl7pPr>
            <a:lvl8pPr marL="3199655" indent="0">
              <a:buNone/>
              <a:defRPr sz="1500" b="1"/>
            </a:lvl8pPr>
            <a:lvl9pPr marL="365674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7" y="5219702"/>
            <a:ext cx="14544677" cy="948372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32" y="3684590"/>
            <a:ext cx="14549440" cy="15351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4" indent="0">
              <a:buNone/>
              <a:defRPr sz="1900" b="1"/>
            </a:lvl2pPr>
            <a:lvl3pPr marL="914188" indent="0">
              <a:buNone/>
              <a:defRPr sz="1900" b="1"/>
            </a:lvl3pPr>
            <a:lvl4pPr marL="1371279" indent="0">
              <a:buNone/>
              <a:defRPr sz="1500" b="1"/>
            </a:lvl4pPr>
            <a:lvl5pPr marL="1828373" indent="0">
              <a:buNone/>
              <a:defRPr sz="1500" b="1"/>
            </a:lvl5pPr>
            <a:lvl6pPr marL="2285467" indent="0">
              <a:buNone/>
              <a:defRPr sz="1500" b="1"/>
            </a:lvl6pPr>
            <a:lvl7pPr marL="2742561" indent="0">
              <a:buNone/>
              <a:defRPr sz="1500" b="1"/>
            </a:lvl7pPr>
            <a:lvl8pPr marL="3199655" indent="0">
              <a:buNone/>
              <a:defRPr sz="1500" b="1"/>
            </a:lvl8pPr>
            <a:lvl9pPr marL="3656746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32" y="5219702"/>
            <a:ext cx="14549440" cy="948372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9948-CB09-49F8-BC6B-05AA15C64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A0C0-51AE-4F1E-A5F5-B818A2F5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3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25E9-1ACA-4939-A9BA-2D3C7277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6" y="655639"/>
            <a:ext cx="10829927" cy="27892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655645"/>
            <a:ext cx="18402300" cy="1404778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46" y="3444880"/>
            <a:ext cx="10829927" cy="11258551"/>
          </a:xfrm>
        </p:spPr>
        <p:txBody>
          <a:bodyPr/>
          <a:lstStyle>
            <a:lvl1pPr marL="0" indent="0">
              <a:buNone/>
              <a:defRPr sz="1500"/>
            </a:lvl1pPr>
            <a:lvl2pPr marL="457094" indent="0">
              <a:buNone/>
              <a:defRPr sz="1200"/>
            </a:lvl2pPr>
            <a:lvl3pPr marL="914188" indent="0">
              <a:buNone/>
              <a:defRPr sz="9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7" indent="0">
              <a:buNone/>
              <a:defRPr sz="900"/>
            </a:lvl6pPr>
            <a:lvl7pPr marL="2742561" indent="0">
              <a:buNone/>
              <a:defRPr sz="900"/>
            </a:lvl7pPr>
            <a:lvl8pPr marL="3199655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3BC2-A280-429C-BCA0-CB57E1BE6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599" y="11522079"/>
            <a:ext cx="19751674" cy="1358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599" y="1470026"/>
            <a:ext cx="19751674" cy="9875842"/>
          </a:xfrm>
        </p:spPr>
        <p:txBody>
          <a:bodyPr/>
          <a:lstStyle>
            <a:lvl1pPr marL="0" indent="0">
              <a:buNone/>
              <a:defRPr sz="3100"/>
            </a:lvl1pPr>
            <a:lvl2pPr marL="457094" indent="0">
              <a:buNone/>
              <a:defRPr sz="2800"/>
            </a:lvl2pPr>
            <a:lvl3pPr marL="914188" indent="0">
              <a:buNone/>
              <a:defRPr sz="2500"/>
            </a:lvl3pPr>
            <a:lvl4pPr marL="1371279" indent="0">
              <a:buNone/>
              <a:defRPr sz="1900"/>
            </a:lvl4pPr>
            <a:lvl5pPr marL="1828373" indent="0">
              <a:buNone/>
              <a:defRPr sz="1900"/>
            </a:lvl5pPr>
            <a:lvl6pPr marL="2285467" indent="0">
              <a:buNone/>
              <a:defRPr sz="1900"/>
            </a:lvl6pPr>
            <a:lvl7pPr marL="2742561" indent="0">
              <a:buNone/>
              <a:defRPr sz="1900"/>
            </a:lvl7pPr>
            <a:lvl8pPr marL="3199655" indent="0">
              <a:buNone/>
              <a:defRPr sz="1900"/>
            </a:lvl8pPr>
            <a:lvl9pPr marL="3656746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599" y="12880979"/>
            <a:ext cx="19751674" cy="1931988"/>
          </a:xfrm>
        </p:spPr>
        <p:txBody>
          <a:bodyPr/>
          <a:lstStyle>
            <a:lvl1pPr marL="0" indent="0">
              <a:buNone/>
              <a:defRPr sz="1500"/>
            </a:lvl1pPr>
            <a:lvl2pPr marL="457094" indent="0">
              <a:buNone/>
              <a:defRPr sz="1200"/>
            </a:lvl2pPr>
            <a:lvl3pPr marL="914188" indent="0">
              <a:buNone/>
              <a:defRPr sz="9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7" indent="0">
              <a:buNone/>
              <a:defRPr sz="900"/>
            </a:lvl6pPr>
            <a:lvl7pPr marL="2742561" indent="0">
              <a:buNone/>
              <a:defRPr sz="900"/>
            </a:lvl7pPr>
            <a:lvl8pPr marL="3199655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90EC-362C-4053-A901-87B21CEBE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463678"/>
            <a:ext cx="279812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092" tIns="141044" rIns="282092" bIns="1410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4754563"/>
            <a:ext cx="27981274" cy="987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14995529"/>
            <a:ext cx="6858000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7" y="14995529"/>
            <a:ext cx="10423526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 algn="ctr"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7" y="14995529"/>
            <a:ext cx="6858000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 algn="r"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fld id="{BA628BAF-0112-4FCA-8967-FADACD43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ＭＳ Ｐゴシック" pitchFamily="-111" charset="-128"/>
          <a:cs typeface="+mj-cs"/>
        </a:defRPr>
      </a:lvl1pPr>
      <a:lvl2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2pPr>
      <a:lvl3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3pPr>
      <a:lvl4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4pPr>
      <a:lvl5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5pPr>
      <a:lvl6pPr marL="457094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6pPr>
      <a:lvl7pPr marL="914188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7pPr>
      <a:lvl8pPr marL="1371279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8pPr>
      <a:lvl9pPr marL="1828373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9pPr>
    </p:titleStyle>
    <p:bodyStyle>
      <a:lvl1pPr marL="1058617" indent="-1058617" algn="l" defTabSz="2820330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2291814" indent="-880856" algn="l" defTabSz="2820330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  <a:ea typeface="ＭＳ Ｐゴシック" pitchFamily="-111" charset="-128"/>
        </a:defRPr>
      </a:lvl2pPr>
      <a:lvl3pPr marL="3526603" indent="-706274" algn="l" defTabSz="2820330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  <a:ea typeface="ＭＳ Ｐゴシック" pitchFamily="-111" charset="-128"/>
        </a:defRPr>
      </a:lvl3pPr>
      <a:lvl4pPr marL="4935975" indent="-704684" algn="l" defTabSz="2820330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  <a:ea typeface="ＭＳ Ｐゴシック" pitchFamily="-111" charset="-128"/>
        </a:defRPr>
      </a:lvl4pPr>
      <a:lvl5pPr marL="6346933" indent="-704684" algn="l" defTabSz="2820330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  <a:ea typeface="ＭＳ Ｐゴシック" pitchFamily="-111" charset="-128"/>
        </a:defRPr>
      </a:lvl5pPr>
      <a:lvl6pPr marL="6804027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261118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718212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8175306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7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1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5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6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ersonal.denison.edu/~matthewsn/vss2018welchmatthewsfestaschafer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eneuro.org/content/5/6/ENEURO.0241-18.2018" TargetMode="Externa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ncbi.nlm.nih.gov/pubmed/23577096?dopt=Abstract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ncbi.nlm.nih.gov/pubmed/?term=26756716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hyperlink" Target="https://www.ncbi.nlm.nih.gov/pubmed/146746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4841201" y="3581400"/>
            <a:ext cx="7750066" cy="929264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Contrary to the </a:t>
            </a:r>
            <a:r>
              <a:rPr lang="en-US" sz="2800" dirty="0">
                <a:latin typeface="Calibri"/>
                <a:cs typeface="Calibri"/>
              </a:rPr>
              <a:t>APE</a:t>
            </a:r>
            <a:r>
              <a:rPr lang="en-US" sz="2800" b="0" dirty="0">
                <a:latin typeface="Calibri"/>
                <a:cs typeface="Calibri"/>
              </a:rPr>
              <a:t> and </a:t>
            </a:r>
            <a:r>
              <a:rPr lang="en-US" sz="2800" dirty="0">
                <a:latin typeface="Calibri"/>
                <a:cs typeface="Calibri"/>
              </a:rPr>
              <a:t>PG</a:t>
            </a:r>
            <a:r>
              <a:rPr lang="en-US" sz="2800" b="0" dirty="0">
                <a:latin typeface="Calibri"/>
                <a:cs typeface="Calibri"/>
              </a:rPr>
              <a:t> hypotheses, TOJ thresholds decreased ~2.5-fold (more than 150 </a:t>
            </a:r>
            <a:r>
              <a:rPr lang="en-US" sz="2800" b="0" dirty="0" err="1">
                <a:latin typeface="Calibri"/>
                <a:cs typeface="Calibri"/>
              </a:rPr>
              <a:t>ms</a:t>
            </a:r>
            <a:r>
              <a:rPr lang="en-US" sz="2800" b="0" dirty="0">
                <a:latin typeface="Calibri"/>
                <a:cs typeface="Calibri"/>
              </a:rPr>
              <a:t>) relative to prior experiments conducted with similar (but differently paired and blocked) stimuli and the same population. </a:t>
            </a:r>
          </a:p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Contrary to the </a:t>
            </a:r>
            <a:r>
              <a:rPr lang="en-US" sz="2800" dirty="0">
                <a:latin typeface="Calibri"/>
                <a:cs typeface="Calibri"/>
              </a:rPr>
              <a:t>APE</a:t>
            </a:r>
            <a:r>
              <a:rPr lang="en-US" sz="2800" b="0" dirty="0">
                <a:latin typeface="Calibri"/>
                <a:cs typeface="Calibri"/>
              </a:rPr>
              <a:t> hypothesis, psychometric-function biases (PSE shifts) never exceeded 25 </a:t>
            </a:r>
            <a:r>
              <a:rPr lang="en-US" sz="2800" b="0" dirty="0" err="1">
                <a:latin typeface="Calibri"/>
                <a:cs typeface="Calibri"/>
              </a:rPr>
              <a:t>ms</a:t>
            </a:r>
            <a:r>
              <a:rPr lang="en-US" sz="2800" b="0" dirty="0">
                <a:latin typeface="Calibri"/>
                <a:cs typeface="Calibri"/>
              </a:rPr>
              <a:t>, and peak-RTs exhibited no skew </a:t>
            </a:r>
            <a:r>
              <a:rPr lang="en-US" sz="1600" b="0" dirty="0">
                <a:latin typeface="Calibri"/>
                <a:cs typeface="Calibri"/>
              </a:rPr>
              <a:t>[5]</a:t>
            </a:r>
            <a:r>
              <a:rPr lang="en-US" sz="2800" b="0" dirty="0">
                <a:latin typeface="Calibri"/>
                <a:cs typeface="Calibri"/>
              </a:rPr>
              <a:t>.</a:t>
            </a:r>
          </a:p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The data match the </a:t>
            </a:r>
            <a:r>
              <a:rPr lang="en-US" sz="2800" dirty="0">
                <a:latin typeface="Calibri"/>
                <a:cs typeface="Calibri"/>
              </a:rPr>
              <a:t>DU</a:t>
            </a:r>
            <a:r>
              <a:rPr lang="en-US" sz="2800" b="0" dirty="0">
                <a:latin typeface="Calibri"/>
                <a:cs typeface="Calibri"/>
              </a:rPr>
              <a:t> hypothesis’ predictions.</a:t>
            </a:r>
          </a:p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u="sng" dirty="0">
                <a:latin typeface="Calibri"/>
                <a:cs typeface="Calibri"/>
              </a:rPr>
              <a:t>Conclusions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b="0" dirty="0">
                <a:latin typeface="Calibri"/>
                <a:cs typeface="Calibri"/>
              </a:rPr>
              <a:t>– Depth from motion can generate dissociations between radially and rotationally defined TOJs. The finding also provide evidence for a global-to-local (course-to-fine) </a:t>
            </a:r>
            <a:r>
              <a:rPr lang="en-US" sz="2800" dirty="0">
                <a:latin typeface="Calibri"/>
                <a:cs typeface="Calibri"/>
              </a:rPr>
              <a:t>spatial sequence</a:t>
            </a:r>
            <a:r>
              <a:rPr lang="en-US" sz="2800" b="0" dirty="0">
                <a:latin typeface="Calibri"/>
                <a:cs typeface="Calibri"/>
              </a:rPr>
              <a:t> in visual </a:t>
            </a:r>
            <a:r>
              <a:rPr lang="en-US" sz="2800" dirty="0">
                <a:latin typeface="Calibri"/>
                <a:cs typeface="Calibri"/>
              </a:rPr>
              <a:t>timing sensitivity</a:t>
            </a:r>
            <a:r>
              <a:rPr lang="en-US" sz="2800" b="0" dirty="0">
                <a:latin typeface="Calibri"/>
                <a:cs typeface="Calibri"/>
              </a:rPr>
              <a:t>. This follows from the fact that manipulating the certainty of global motion configurations generated ~2.5- to 3-fold TOJ threshold variations while local linear motion cues remained constant. </a:t>
            </a:r>
          </a:p>
        </p:txBody>
      </p:sp>
      <p:sp>
        <p:nvSpPr>
          <p:cNvPr id="2050" name="Line 68"/>
          <p:cNvSpPr>
            <a:spLocks noChangeShapeType="1"/>
          </p:cNvSpPr>
          <p:nvPr/>
        </p:nvSpPr>
        <p:spPr bwMode="auto">
          <a:xfrm>
            <a:off x="0" y="2326414"/>
            <a:ext cx="32918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sp>
        <p:nvSpPr>
          <p:cNvPr id="2051" name="Line 70"/>
          <p:cNvSpPr>
            <a:spLocks noChangeShapeType="1"/>
          </p:cNvSpPr>
          <p:nvPr/>
        </p:nvSpPr>
        <p:spPr bwMode="auto">
          <a:xfrm>
            <a:off x="8077200" y="2326413"/>
            <a:ext cx="0" cy="1413279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sp>
        <p:nvSpPr>
          <p:cNvPr id="2052" name="Rectangle 77"/>
          <p:cNvSpPr>
            <a:spLocks noChangeArrowheads="1"/>
          </p:cNvSpPr>
          <p:nvPr/>
        </p:nvSpPr>
        <p:spPr bwMode="auto">
          <a:xfrm>
            <a:off x="3659524" y="176727"/>
            <a:ext cx="25775825" cy="8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8" rIns="91420" bIns="45708">
            <a:spAutoFit/>
          </a:bodyPr>
          <a:lstStyle/>
          <a:p>
            <a:pPr algn="ctr"/>
            <a:r>
              <a:rPr lang="en-US" sz="5200" dirty="0">
                <a:latin typeface="Calibri"/>
                <a:cs typeface="Calibri"/>
              </a:rPr>
              <a:t>Depth from Motion Alters Radial &amp; Rotational Motion-Defined Temporal Order Judgments </a:t>
            </a:r>
          </a:p>
        </p:txBody>
      </p:sp>
      <p:sp>
        <p:nvSpPr>
          <p:cNvPr id="2053" name="Text Box 80"/>
          <p:cNvSpPr txBox="1">
            <a:spLocks noChangeArrowheads="1"/>
          </p:cNvSpPr>
          <p:nvPr/>
        </p:nvSpPr>
        <p:spPr bwMode="auto">
          <a:xfrm>
            <a:off x="3733797" y="990603"/>
            <a:ext cx="25295890" cy="7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Nestor Matthews</a:t>
            </a:r>
            <a:r>
              <a:rPr lang="en-US" sz="4300" b="0" baseline="30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, Leslie Welch</a:t>
            </a:r>
            <a:r>
              <a:rPr lang="en-US" sz="4300" b="0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, Elena Festa</a:t>
            </a:r>
            <a:r>
              <a:rPr lang="en-US" sz="4300" b="0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, Anthony Bruno</a:t>
            </a:r>
            <a:r>
              <a:rPr lang="en-US" sz="4300" b="0" baseline="30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b="0" baseline="30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54" name="Text Box 81"/>
          <p:cNvSpPr txBox="1">
            <a:spLocks noChangeArrowheads="1"/>
          </p:cNvSpPr>
          <p:nvPr/>
        </p:nvSpPr>
        <p:spPr bwMode="auto">
          <a:xfrm>
            <a:off x="9000622" y="1742942"/>
            <a:ext cx="147974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sz="2800" b="0" baseline="30000" dirty="0">
                <a:latin typeface="Calibri"/>
                <a:cs typeface="Calibri"/>
              </a:rPr>
              <a:t>1</a:t>
            </a:r>
            <a:r>
              <a:rPr lang="en-US" sz="2800" dirty="0">
                <a:latin typeface="Calibri"/>
                <a:cs typeface="Calibri"/>
              </a:rPr>
              <a:t>Denison University </a:t>
            </a:r>
            <a:r>
              <a:rPr lang="en-US" sz="2800" b="0" dirty="0">
                <a:latin typeface="Calibri"/>
                <a:cs typeface="Calibri"/>
              </a:rPr>
              <a:t>– Psychology; </a:t>
            </a:r>
            <a:r>
              <a:rPr lang="en-US" sz="2800" b="0" baseline="30000" dirty="0">
                <a:latin typeface="Calibri"/>
                <a:cs typeface="Calibri"/>
              </a:rPr>
              <a:t>2 </a:t>
            </a:r>
            <a:r>
              <a:rPr lang="en-US" sz="2800" dirty="0">
                <a:latin typeface="Calibri"/>
                <a:cs typeface="Calibri"/>
              </a:rPr>
              <a:t>Brown University </a:t>
            </a:r>
            <a:r>
              <a:rPr lang="en-US" sz="2800" b="0" dirty="0">
                <a:latin typeface="Calibri"/>
                <a:cs typeface="Calibri"/>
              </a:rPr>
              <a:t>- Cognitive, Linguistic &amp; Psychological Sciences</a:t>
            </a:r>
            <a:endParaRPr lang="en-US" sz="2800" b="0" baseline="30000" dirty="0">
              <a:latin typeface="Calibri"/>
              <a:cs typeface="Calibri"/>
            </a:endParaRPr>
          </a:p>
        </p:txBody>
      </p:sp>
      <p:sp>
        <p:nvSpPr>
          <p:cNvPr id="74" name="Text Box 1634"/>
          <p:cNvSpPr txBox="1">
            <a:spLocks noChangeArrowheads="1"/>
          </p:cNvSpPr>
          <p:nvPr/>
        </p:nvSpPr>
        <p:spPr bwMode="auto">
          <a:xfrm>
            <a:off x="25357613" y="15965497"/>
            <a:ext cx="7124026" cy="3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15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Poster: http://personal.denison.edu/~matthewsn/vss2019matthewsetal.html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72048" y="152406"/>
            <a:ext cx="1255538" cy="861750"/>
          </a:xfrm>
          <a:prstGeom prst="rect">
            <a:avLst/>
          </a:prstGeom>
          <a:noFill/>
        </p:spPr>
        <p:txBody>
          <a:bodyPr wrap="none" lIns="91420" tIns="45708" rIns="91420" bIns="45708" rtlCol="0">
            <a:spAutoFit/>
          </a:bodyPr>
          <a:lstStyle/>
          <a:p>
            <a:pPr algn="ctr"/>
            <a:r>
              <a:rPr lang="en-US" b="0" dirty="0">
                <a:latin typeface="Calibri"/>
                <a:cs typeface="Calibri"/>
              </a:rPr>
              <a:t>Poster #</a:t>
            </a:r>
          </a:p>
          <a:p>
            <a:pPr algn="ctr"/>
            <a:r>
              <a:rPr lang="en-US" b="0" dirty="0">
                <a:latin typeface="Calibri"/>
                <a:cs typeface="Calibri"/>
              </a:rPr>
              <a:t>43.467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652" y="3657600"/>
            <a:ext cx="7392421" cy="10165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Temporal Order Judgments (TOJs) reflect the visual system’s timing sensitivity. 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73632"/>
            <a:ext cx="2057400" cy="20574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8" y="73632"/>
            <a:ext cx="1785938" cy="2057400"/>
          </a:xfrm>
          <a:prstGeom prst="rect">
            <a:avLst/>
          </a:prstGeom>
        </p:spPr>
      </p:pic>
      <p:sp>
        <p:nvSpPr>
          <p:cNvPr id="110" name="Line 145"/>
          <p:cNvSpPr>
            <a:spLocks noChangeShapeType="1"/>
          </p:cNvSpPr>
          <p:nvPr/>
        </p:nvSpPr>
        <p:spPr bwMode="auto">
          <a:xfrm>
            <a:off x="24612600" y="2326415"/>
            <a:ext cx="0" cy="1413278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0955000" y="55626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Text Box 622"/>
          <p:cNvSpPr txBox="1">
            <a:spLocks noChangeArrowheads="1"/>
          </p:cNvSpPr>
          <p:nvPr/>
        </p:nvSpPr>
        <p:spPr bwMode="auto">
          <a:xfrm>
            <a:off x="648892" y="2565938"/>
            <a:ext cx="6705601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Introduction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205" name="Text Box 622"/>
          <p:cNvSpPr txBox="1">
            <a:spLocks noChangeArrowheads="1"/>
          </p:cNvSpPr>
          <p:nvPr/>
        </p:nvSpPr>
        <p:spPr bwMode="auto">
          <a:xfrm>
            <a:off x="25297672" y="2438400"/>
            <a:ext cx="7391400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Discussion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206" name="Text Box 622"/>
          <p:cNvSpPr txBox="1">
            <a:spLocks noChangeArrowheads="1"/>
          </p:cNvSpPr>
          <p:nvPr/>
        </p:nvSpPr>
        <p:spPr bwMode="auto">
          <a:xfrm>
            <a:off x="25244416" y="12801600"/>
            <a:ext cx="7391400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References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53" name="Text Box 622"/>
          <p:cNvSpPr txBox="1">
            <a:spLocks noChangeArrowheads="1"/>
          </p:cNvSpPr>
          <p:nvPr/>
        </p:nvSpPr>
        <p:spPr bwMode="auto">
          <a:xfrm>
            <a:off x="17331899" y="2533220"/>
            <a:ext cx="6481794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Participants, Stimuli &amp; Task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" y="4904565"/>
            <a:ext cx="3658110" cy="2057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" y="7161182"/>
            <a:ext cx="3658110" cy="2057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90" y="4925438"/>
            <a:ext cx="3658110" cy="2057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90" y="7162513"/>
            <a:ext cx="3658110" cy="205768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574976" y="11277600"/>
            <a:ext cx="4445504" cy="4481090"/>
            <a:chOff x="3673150" y="1417639"/>
            <a:chExt cx="4445504" cy="448109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r="33790" b="64364"/>
            <a:stretch/>
          </p:blipFill>
          <p:spPr>
            <a:xfrm>
              <a:off x="5146699" y="1417639"/>
              <a:ext cx="1479792" cy="155707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6" t="33506" b="32840"/>
            <a:stretch/>
          </p:blipFill>
          <p:spPr>
            <a:xfrm>
              <a:off x="6626491" y="2974711"/>
              <a:ext cx="1492163" cy="147048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3" t="66734" r="32925"/>
            <a:stretch/>
          </p:blipFill>
          <p:spPr>
            <a:xfrm>
              <a:off x="5137392" y="4445197"/>
              <a:ext cx="1489099" cy="14535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7" r="65778" b="32840"/>
            <a:stretch/>
          </p:blipFill>
          <p:spPr>
            <a:xfrm>
              <a:off x="3673150" y="2946790"/>
              <a:ext cx="1473549" cy="149840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66142" y="3214234"/>
              <a:ext cx="1250213" cy="987237"/>
            </a:xfrm>
            <a:prstGeom prst="rect">
              <a:avLst/>
            </a:prstGeom>
          </p:spPr>
        </p:pic>
      </p:grpSp>
      <p:sp>
        <p:nvSpPr>
          <p:cNvPr id="73" name="Text Box 1634"/>
          <p:cNvSpPr txBox="1">
            <a:spLocks noChangeArrowheads="1"/>
          </p:cNvSpPr>
          <p:nvPr/>
        </p:nvSpPr>
        <p:spPr bwMode="auto">
          <a:xfrm>
            <a:off x="25222200" y="15524934"/>
            <a:ext cx="7627690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Helvetica" pitchFamily="34" charset="0"/>
              </a:rPr>
              <a:t>Stimuli &amp; data available on the Open Science Framework: </a:t>
            </a:r>
            <a:r>
              <a:rPr lang="en-US" sz="1800" dirty="0">
                <a:latin typeface="Calibri" panose="020F0502020204030204" pitchFamily="34" charset="0"/>
              </a:rPr>
              <a:t>https://osf.io/knvxj/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Helvetica" pitchFamily="34" charset="0"/>
            </a:endParaRPr>
          </a:p>
        </p:txBody>
      </p:sp>
      <p:sp>
        <p:nvSpPr>
          <p:cNvPr id="76" name="Text Box 725"/>
          <p:cNvSpPr txBox="1">
            <a:spLocks noChangeArrowheads="1"/>
          </p:cNvSpPr>
          <p:nvPr/>
        </p:nvSpPr>
        <p:spPr bwMode="auto">
          <a:xfrm>
            <a:off x="25296142" y="13944600"/>
            <a:ext cx="7175409" cy="15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08" rIns="91420" bIns="45708" numCol="1"/>
          <a:lstStyle/>
          <a:p>
            <a:pPr marL="342900" indent="-342900" algn="just">
              <a:buAutoNum type="arabicPeriod"/>
              <a:defRPr/>
            </a:pP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Pitzalis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 et al., (2013).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PLoS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 One.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Matthews, Welch &amp;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Festa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 (2018).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eNeuro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pPr marL="342900" indent="-342900" algn="just"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3"/>
              </a:rPr>
              <a:t>Welch, Matthews,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3"/>
              </a:rPr>
              <a:t>Festa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3"/>
              </a:rPr>
              <a:t> &amp; Schafer (2018). VSS Poster.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AutoNum type="arabicPeriod"/>
              <a:defRPr/>
            </a:pP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4"/>
              </a:rPr>
              <a:t>Franconeri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4"/>
              </a:rPr>
              <a:t> &amp; Simons (2003). Perception &amp; Psychophysics.</a:t>
            </a:r>
            <a:endParaRPr lang="en-US" sz="18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5"/>
              </a:rPr>
              <a:t>Matthews, Welch,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5"/>
              </a:rPr>
              <a:t>Achtman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5"/>
              </a:rPr>
              <a:t>, Fenton &amp; FitzGerald (2016).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  <a:hlinkClick r:id="rId15"/>
              </a:rPr>
              <a:t>PLoS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  <a:hlinkClick r:id="rId15"/>
              </a:rPr>
              <a:t> One.</a:t>
            </a:r>
            <a:endParaRPr lang="en-US" sz="18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AutoNum type="arabicPeriod"/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4" name="Text Box 622">
            <a:extLst>
              <a:ext uri="{FF2B5EF4-FFF2-40B4-BE49-F238E27FC236}">
                <a16:creationId xmlns:a16="http://schemas.microsoft.com/office/drawing/2014/main" id="{1B102730-3744-4C8A-97FF-9062954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541435"/>
            <a:ext cx="6705601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Hypotheses &amp; Predictions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7FCE0-AA24-4448-90FD-5E0EF14BEFCD}"/>
              </a:ext>
            </a:extLst>
          </p:cNvPr>
          <p:cNvSpPr txBox="1"/>
          <p:nvPr/>
        </p:nvSpPr>
        <p:spPr>
          <a:xfrm>
            <a:off x="8305800" y="9744440"/>
            <a:ext cx="7688827" cy="54256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Here we tested three additional hypotheses.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28FA99-6BB6-4FB8-A535-66912231EE64}"/>
              </a:ext>
            </a:extLst>
          </p:cNvPr>
          <p:cNvSpPr txBox="1"/>
          <p:nvPr/>
        </p:nvSpPr>
        <p:spPr>
          <a:xfrm>
            <a:off x="8305757" y="10439400"/>
            <a:ext cx="7688827" cy="243846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Attentional Prior Entry </a:t>
            </a:r>
            <a:r>
              <a:rPr lang="en-US" sz="2800" b="0" dirty="0">
                <a:latin typeface="Calibri"/>
                <a:cs typeface="Calibri"/>
              </a:rPr>
              <a:t>(</a:t>
            </a:r>
            <a:r>
              <a:rPr lang="en-US" sz="2800" dirty="0">
                <a:latin typeface="Calibri"/>
                <a:cs typeface="Calibri"/>
              </a:rPr>
              <a:t>APE</a:t>
            </a:r>
            <a:r>
              <a:rPr lang="en-US" sz="2800" b="0" dirty="0">
                <a:latin typeface="Calibri"/>
                <a:cs typeface="Calibri"/>
              </a:rPr>
              <a:t>) hypothesis predicts elevated TOJ thresholds, large (&gt;100 </a:t>
            </a:r>
            <a:r>
              <a:rPr lang="en-US" sz="2800" b="0" dirty="0" err="1">
                <a:latin typeface="Calibri"/>
                <a:cs typeface="Calibri"/>
              </a:rPr>
              <a:t>ms</a:t>
            </a:r>
            <a:r>
              <a:rPr lang="en-US" sz="2800" b="0" dirty="0">
                <a:latin typeface="Calibri"/>
                <a:cs typeface="Calibri"/>
              </a:rPr>
              <a:t>) TOJ psychometric-function biases (PSE shifts), and peak-reaction-times (peak-RTs) skewed toward initially looming stimuli </a:t>
            </a:r>
            <a:r>
              <a:rPr lang="en-US" sz="1600" b="0" dirty="0">
                <a:latin typeface="Calibri"/>
                <a:cs typeface="Calibri"/>
              </a:rPr>
              <a:t>[4]</a:t>
            </a:r>
            <a:r>
              <a:rPr lang="en-US" sz="2800" b="0" dirty="0">
                <a:latin typeface="Calibri"/>
                <a:cs typeface="Calibri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BB4D1F-8B80-417E-96FF-AE2E0A701513}"/>
              </a:ext>
            </a:extLst>
          </p:cNvPr>
          <p:cNvSpPr txBox="1"/>
          <p:nvPr/>
        </p:nvSpPr>
        <p:spPr>
          <a:xfrm>
            <a:off x="8305757" y="14740088"/>
            <a:ext cx="7688823" cy="149051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Depth Uncertainty </a:t>
            </a:r>
            <a:r>
              <a:rPr lang="en-US" sz="2800" b="0" dirty="0">
                <a:latin typeface="Calibri"/>
                <a:cs typeface="Calibri"/>
              </a:rPr>
              <a:t>(</a:t>
            </a:r>
            <a:r>
              <a:rPr lang="en-US" sz="2800" dirty="0">
                <a:latin typeface="Calibri"/>
                <a:cs typeface="Calibri"/>
              </a:rPr>
              <a:t>DU</a:t>
            </a:r>
            <a:r>
              <a:rPr lang="en-US" sz="2800" b="0" dirty="0">
                <a:latin typeface="Calibri"/>
                <a:cs typeface="Calibri"/>
              </a:rPr>
              <a:t>) hypothesis predicts reductions in TOJ thresholds after reducing depth-from-motion uncertainty.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A3F0F5-6BC9-47AE-8BAA-A13532FCB67F}"/>
              </a:ext>
            </a:extLst>
          </p:cNvPr>
          <p:cNvSpPr txBox="1"/>
          <p:nvPr/>
        </p:nvSpPr>
        <p:spPr>
          <a:xfrm>
            <a:off x="8305800" y="3638673"/>
            <a:ext cx="8103715" cy="196448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Contrary to the local linear motion cue hypothesis, prior experiments reveal ~3-fold TOJ threshold variations that depends on motion type (radial vs rotational) and direction (same vs opposite) </a:t>
            </a:r>
            <a:r>
              <a:rPr lang="en-US" sz="1600" b="0" dirty="0">
                <a:latin typeface="Calibri"/>
                <a:cs typeface="Calibri"/>
              </a:rPr>
              <a:t>[2,3] </a:t>
            </a:r>
            <a:r>
              <a:rPr lang="en-US" sz="2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D1B892-8EF6-4C07-855A-732338902242}"/>
              </a:ext>
            </a:extLst>
          </p:cNvPr>
          <p:cNvSpPr txBox="1"/>
          <p:nvPr/>
        </p:nvSpPr>
        <p:spPr>
          <a:xfrm>
            <a:off x="228602" y="9476076"/>
            <a:ext cx="7711966" cy="149051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In principle, TOJs for radial and rotational motion could depend on how precisely the visual system registers local linear motion cues </a:t>
            </a:r>
            <a:r>
              <a:rPr lang="en-US" sz="1600" b="0" dirty="0">
                <a:latin typeface="Calibri"/>
                <a:cs typeface="Calibri"/>
              </a:rPr>
              <a:t>[1,2]</a:t>
            </a:r>
            <a:r>
              <a:rPr lang="en-US" sz="2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61" name="Line 70">
            <a:extLst>
              <a:ext uri="{FF2B5EF4-FFF2-40B4-BE49-F238E27FC236}">
                <a16:creationId xmlns:a16="http://schemas.microsoft.com/office/drawing/2014/main" id="{DA3B7222-053C-40ED-A7EF-74EFA5D1C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59200" y="2286000"/>
            <a:ext cx="0" cy="1413279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646DC6-80FB-477B-8D42-C696144C3722}"/>
              </a:ext>
            </a:extLst>
          </p:cNvPr>
          <p:cNvSpPr txBox="1"/>
          <p:nvPr/>
        </p:nvSpPr>
        <p:spPr>
          <a:xfrm>
            <a:off x="8247328" y="13063688"/>
            <a:ext cx="7688824" cy="149051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Perceptual Grouping </a:t>
            </a:r>
            <a:r>
              <a:rPr lang="en-US" sz="2800" b="0" dirty="0">
                <a:latin typeface="Calibri"/>
                <a:cs typeface="Calibri"/>
              </a:rPr>
              <a:t>(</a:t>
            </a:r>
            <a:r>
              <a:rPr lang="en-US" sz="2800" dirty="0">
                <a:latin typeface="Calibri"/>
                <a:cs typeface="Calibri"/>
              </a:rPr>
              <a:t>PG</a:t>
            </a:r>
            <a:r>
              <a:rPr lang="en-US" sz="2800" b="0" dirty="0">
                <a:latin typeface="Calibri"/>
                <a:cs typeface="Calibri"/>
              </a:rPr>
              <a:t>) hypothesis predicts elevated TOJ thresholds when motion stimuli fail to provide common-fate motion cues. </a:t>
            </a:r>
          </a:p>
        </p:txBody>
      </p:sp>
      <p:sp>
        <p:nvSpPr>
          <p:cNvPr id="63" name="Text Box 622">
            <a:extLst>
              <a:ext uri="{FF2B5EF4-FFF2-40B4-BE49-F238E27FC236}">
                <a16:creationId xmlns:a16="http://schemas.microsoft.com/office/drawing/2014/main" id="{02C4C2D5-C81C-41B4-A27A-FE089FDCA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203" y="10935840"/>
            <a:ext cx="6481794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>
                <a:solidFill>
                  <a:schemeClr val="accent3"/>
                </a:solidFill>
                <a:latin typeface="Calibri"/>
                <a:cs typeface="Calibri"/>
              </a:rPr>
              <a:t>Results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D4229E-9AA7-4C85-B645-DA7122D7B5B9}"/>
              </a:ext>
            </a:extLst>
          </p:cNvPr>
          <p:cNvSpPr txBox="1"/>
          <p:nvPr/>
        </p:nvSpPr>
        <p:spPr>
          <a:xfrm>
            <a:off x="16890694" y="3653010"/>
            <a:ext cx="7688827" cy="54256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76 college students </a:t>
            </a:r>
            <a:r>
              <a:rPr lang="en-US" sz="2800" b="0" dirty="0">
                <a:latin typeface="Calibri"/>
                <a:cs typeface="Calibri"/>
              </a:rPr>
              <a:t>completed 21,280 TOJ trials.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010637-B8BE-4D3C-A41D-CAB10C34D2FE}"/>
              </a:ext>
            </a:extLst>
          </p:cNvPr>
          <p:cNvSpPr txBox="1"/>
          <p:nvPr/>
        </p:nvSpPr>
        <p:spPr>
          <a:xfrm>
            <a:off x="16847572" y="6219011"/>
            <a:ext cx="7688827" cy="10165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Exp 1 </a:t>
            </a:r>
            <a:r>
              <a:rPr lang="en-US" sz="2800" b="0" dirty="0">
                <a:latin typeface="Calibri"/>
                <a:cs typeface="Calibri"/>
              </a:rPr>
              <a:t>(n=26), one stimulus initially loomed while the other initially receded.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A082AE-B279-4AF4-879F-9E8C669381D0}"/>
              </a:ext>
            </a:extLst>
          </p:cNvPr>
          <p:cNvSpPr txBox="1"/>
          <p:nvPr/>
        </p:nvSpPr>
        <p:spPr>
          <a:xfrm>
            <a:off x="16764000" y="7299685"/>
            <a:ext cx="7688827" cy="10165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Exp 2 </a:t>
            </a:r>
            <a:r>
              <a:rPr lang="en-US" sz="2800" b="0" dirty="0">
                <a:latin typeface="Calibri"/>
                <a:cs typeface="Calibri"/>
              </a:rPr>
              <a:t>(n=22), one stimulus initially loomed then receded; the other stimulus rotated.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2570D2-EC7B-4F2C-B8AD-369A25E06500}"/>
              </a:ext>
            </a:extLst>
          </p:cNvPr>
          <p:cNvSpPr txBox="1"/>
          <p:nvPr/>
        </p:nvSpPr>
        <p:spPr>
          <a:xfrm>
            <a:off x="16801171" y="8335859"/>
            <a:ext cx="7688827" cy="10165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Exp 3 </a:t>
            </a:r>
            <a:r>
              <a:rPr lang="en-US" sz="2800" b="0" dirty="0">
                <a:latin typeface="Calibri"/>
                <a:cs typeface="Calibri"/>
              </a:rPr>
              <a:t>(n=28), one stimulus initially receded then loomed; the other stimulus rotated.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908230-F0DC-4304-BBF9-C30CF752A0CD}"/>
              </a:ext>
            </a:extLst>
          </p:cNvPr>
          <p:cNvSpPr txBox="1"/>
          <p:nvPr/>
        </p:nvSpPr>
        <p:spPr>
          <a:xfrm>
            <a:off x="16847573" y="5479421"/>
            <a:ext cx="7688827" cy="54256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Task: </a:t>
            </a:r>
            <a:r>
              <a:rPr lang="en-US" sz="2800" b="0" dirty="0">
                <a:latin typeface="Calibri"/>
                <a:cs typeface="Calibri"/>
              </a:rPr>
              <a:t>Which side changed direction first (L or R)?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9A9CF8-6633-4B35-BD8F-E8A51FB225B2}"/>
              </a:ext>
            </a:extLst>
          </p:cNvPr>
          <p:cNvSpPr txBox="1"/>
          <p:nvPr/>
        </p:nvSpPr>
        <p:spPr>
          <a:xfrm>
            <a:off x="16890693" y="4388418"/>
            <a:ext cx="7688827" cy="10165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Stimuli</a:t>
            </a:r>
            <a:r>
              <a:rPr lang="en-US" sz="2800" b="0" dirty="0">
                <a:latin typeface="Calibri"/>
                <a:cs typeface="Calibri"/>
              </a:rPr>
              <a:t>: Bilaterally presented plaids rotated or radiated before changing direction.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0EEF0B-8A89-4D93-95AA-DB1F74D1A32C}"/>
              </a:ext>
            </a:extLst>
          </p:cNvPr>
          <p:cNvSpPr txBox="1"/>
          <p:nvPr/>
        </p:nvSpPr>
        <p:spPr>
          <a:xfrm>
            <a:off x="16749040" y="9352395"/>
            <a:ext cx="7688827" cy="149051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All experiments </a:t>
            </a:r>
            <a:r>
              <a:rPr lang="en-US" sz="2800" b="0" dirty="0">
                <a:latin typeface="Calibri"/>
                <a:cs typeface="Calibri"/>
              </a:rPr>
              <a:t>had looming stimuli to test </a:t>
            </a:r>
            <a:r>
              <a:rPr lang="en-US" sz="2800" dirty="0">
                <a:latin typeface="Calibri"/>
                <a:cs typeface="Calibri"/>
              </a:rPr>
              <a:t>APE</a:t>
            </a:r>
            <a:r>
              <a:rPr lang="en-US" sz="2800" b="0" dirty="0">
                <a:latin typeface="Calibri"/>
                <a:cs typeface="Calibri"/>
              </a:rPr>
              <a:t>, eliminated common-fate motion cues to test </a:t>
            </a:r>
            <a:r>
              <a:rPr lang="en-US" sz="2800" dirty="0">
                <a:latin typeface="Calibri"/>
                <a:cs typeface="Calibri"/>
              </a:rPr>
              <a:t>PG</a:t>
            </a:r>
            <a:r>
              <a:rPr lang="en-US" sz="2800" b="0" dirty="0">
                <a:latin typeface="Calibri"/>
                <a:cs typeface="Calibri"/>
              </a:rPr>
              <a:t>, and eliminated depth-cue uncertainty to test </a:t>
            </a:r>
            <a:r>
              <a:rPr lang="en-US" sz="2800" dirty="0">
                <a:latin typeface="Calibri"/>
                <a:cs typeface="Calibri"/>
              </a:rPr>
              <a:t>DU</a:t>
            </a:r>
            <a:r>
              <a:rPr lang="en-US" sz="2800" b="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EE9F8-91FA-4175-BB56-FFD2645DF5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25" y="290809"/>
            <a:ext cx="1834661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55914F-1574-4A14-ACC8-701CD5BCF6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020" y="11963400"/>
            <a:ext cx="7323842" cy="25454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B3F150-9027-4EA9-9B0B-F47C03D506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552" y="14641098"/>
            <a:ext cx="7417283" cy="16230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D299E2-BB51-4087-BC43-3070B5332E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586984"/>
            <a:ext cx="7542783" cy="42428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DE4BE5E-1AB7-4DD3-BF0F-2B7D62853932}"/>
              </a:ext>
            </a:extLst>
          </p:cNvPr>
          <p:cNvSpPr txBox="1"/>
          <p:nvPr/>
        </p:nvSpPr>
        <p:spPr>
          <a:xfrm>
            <a:off x="17331899" y="12326504"/>
            <a:ext cx="293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611E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*286 </a:t>
            </a:r>
            <a:r>
              <a:rPr lang="en-US" sz="1200" b="0" dirty="0" err="1">
                <a:solidFill>
                  <a:srgbClr val="611E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200" b="0" dirty="0">
                <a:solidFill>
                  <a:srgbClr val="611E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threshold with depth-uncertainty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13825</TotalTime>
  <Words>519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Calibri</vt:lpstr>
      <vt:lpstr>Helvetica</vt:lpstr>
      <vt:lpstr>Times</vt:lpstr>
      <vt:lpstr>Times New Roman</vt:lpstr>
      <vt:lpstr>Wingdings</vt:lpstr>
      <vt:lpstr>Blank</vt:lpstr>
      <vt:lpstr>PowerPoint Presentation</vt:lpstr>
    </vt:vector>
  </TitlesOfParts>
  <Company>Denison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Nestor Matthews</dc:creator>
  <cp:lastModifiedBy>Nestor Matthews</cp:lastModifiedBy>
  <cp:revision>1019</cp:revision>
  <cp:lastPrinted>2014-05-12T21:59:11Z</cp:lastPrinted>
  <dcterms:created xsi:type="dcterms:W3CDTF">2011-07-22T23:37:25Z</dcterms:created>
  <dcterms:modified xsi:type="dcterms:W3CDTF">2019-05-15T13:48:17Z</dcterms:modified>
</cp:coreProperties>
</file>