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26B7BE-69EA-44F7-B279-BB05C055877B}">
  <a:tblStyle styleId="{2826B7BE-69EA-44F7-B279-BB05C05587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9E9CE2-022D-4834-9E5F-FAC8951EC3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3f0146431_2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43f0146431_2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3f0146431_2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43f0146431_2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3f0146431_2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3f0146431_2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3f0146431_2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3f0146431_2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3f0146431_2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3f0146431_2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3f0146431_2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3f0146431_2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3f0146431_2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3f0146431_2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3f0146431_2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3f0146431_2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3f0146431_2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3f0146431_2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8526ab5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8526ab5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f8526ab5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f8526ab5f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f8526ab5f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f8526ab5f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3f0146431_2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3f0146431_2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3f0146431_2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3f0146431_2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3f0146431_2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3f0146431_2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f8526ab5f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f8526ab5f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3f0146431_2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3f0146431_2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itstick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ctrTitle"/>
          </p:nvPr>
        </p:nvSpPr>
        <p:spPr>
          <a:xfrm>
            <a:off x="3765750" y="1145113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Writing Across the Curriculum</a:t>
            </a:r>
            <a:endParaRPr sz="3500"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"/>
          </p:nvPr>
        </p:nvSpPr>
        <p:spPr>
          <a:xfrm>
            <a:off x="3765750" y="2865400"/>
            <a:ext cx="43443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" sz="22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Enhancing Instruction to Advance Psychology Scholarship and Student Success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"/>
          </p:nvPr>
        </p:nvSpPr>
        <p:spPr>
          <a:xfrm>
            <a:off x="108700" y="4680575"/>
            <a:ext cx="5181900" cy="2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Brought to you by the American Psychological Association</a:t>
            </a:r>
            <a:endParaRPr sz="600">
              <a:solidFill>
                <a:srgbClr val="FFFFFF"/>
              </a:solidFill>
            </a:endParaRPr>
          </a:p>
        </p:txBody>
      </p:sp>
      <p:grpSp>
        <p:nvGrpSpPr>
          <p:cNvPr id="185" name="Google Shape;185;p19"/>
          <p:cNvGrpSpPr/>
          <p:nvPr/>
        </p:nvGrpSpPr>
        <p:grpSpPr>
          <a:xfrm>
            <a:off x="214770" y="4465593"/>
            <a:ext cx="2354796" cy="289200"/>
            <a:chOff x="214770" y="4465593"/>
            <a:chExt cx="2354796" cy="289200"/>
          </a:xfrm>
        </p:grpSpPr>
        <p:pic>
          <p:nvPicPr>
            <p:cNvPr id="186" name="Google Shape;18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6312" y="4465593"/>
              <a:ext cx="2103254" cy="28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4770" y="4500219"/>
              <a:ext cx="219778" cy="2199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/>
          <p:cNvPicPr preferRelativeResize="0"/>
          <p:nvPr/>
        </p:nvPicPr>
        <p:blipFill rotWithShape="1">
          <a:blip r:embed="rId3">
            <a:alphaModFix/>
          </a:blip>
          <a:srcRect l="21100" t="15264" r="21808" b="15097"/>
          <a:stretch/>
        </p:blipFill>
        <p:spPr>
          <a:xfrm>
            <a:off x="1084475" y="0"/>
            <a:ext cx="74965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4"/>
          <p:cNvPicPr preferRelativeResize="0"/>
          <p:nvPr/>
        </p:nvPicPr>
        <p:blipFill rotWithShape="1">
          <a:blip r:embed="rId3">
            <a:alphaModFix/>
          </a:blip>
          <a:srcRect l="22000" t="14616" r="21718" b="53684"/>
          <a:stretch/>
        </p:blipFill>
        <p:spPr>
          <a:xfrm>
            <a:off x="0" y="1408490"/>
            <a:ext cx="9144000" cy="289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5"/>
          <p:cNvPicPr preferRelativeResize="0"/>
          <p:nvPr/>
        </p:nvPicPr>
        <p:blipFill rotWithShape="1">
          <a:blip r:embed="rId3">
            <a:alphaModFix/>
          </a:blip>
          <a:srcRect l="22000" t="46956" r="21718" b="20703"/>
          <a:stretch/>
        </p:blipFill>
        <p:spPr>
          <a:xfrm>
            <a:off x="0" y="1398020"/>
            <a:ext cx="9144000" cy="295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In-Class Procedure for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31" name="Google Shape;431;p56"/>
          <p:cNvSpPr txBox="1">
            <a:spLocks noGrp="1"/>
          </p:cNvSpPr>
          <p:nvPr>
            <p:ph type="body" idx="1"/>
          </p:nvPr>
        </p:nvSpPr>
        <p:spPr>
          <a:xfrm>
            <a:off x="631325" y="1474600"/>
            <a:ext cx="81840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 b="1">
                <a:solidFill>
                  <a:srgbClr val="0000FF"/>
                </a:solidFill>
              </a:rPr>
              <a:t>Students submit essay electronically prior night</a:t>
            </a: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 b="1">
                <a:solidFill>
                  <a:srgbClr val="0000FF"/>
                </a:solidFill>
              </a:rPr>
              <a:t>Students bring stapled, anonymized print-copy to class</a:t>
            </a: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 b="1">
                <a:solidFill>
                  <a:srgbClr val="0000FF"/>
                </a:solidFill>
              </a:rPr>
              <a:t>Printed essays are shuffled on front table</a:t>
            </a: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 b="1">
                <a:solidFill>
                  <a:srgbClr val="0000FF"/>
                </a:solidFill>
              </a:rPr>
              <a:t>Students pick-up …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An essay that is NOT their own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A copy of “Feedback on Writing Style” (FOWS) form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A blue pen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In-Class Procedure for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37" name="Google Shape;437;p57"/>
          <p:cNvSpPr txBox="1">
            <a:spLocks noGrp="1"/>
          </p:cNvSpPr>
          <p:nvPr>
            <p:ph type="body" idx="1"/>
          </p:nvPr>
        </p:nvSpPr>
        <p:spPr>
          <a:xfrm>
            <a:off x="631325" y="1474600"/>
            <a:ext cx="8346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“To Learn, Retrieve” 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https://makeitstick.net/</a:t>
            </a:r>
            <a:r>
              <a:rPr lang="en" sz="2400" b="1">
                <a:solidFill>
                  <a:srgbClr val="0000FF"/>
                </a:solidFill>
              </a:rPr>
              <a:t> 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study the 26 F.O.W.S. items for 3 minutes.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retrieve items (written recall) for 3 minutes.</a:t>
            </a:r>
            <a:endParaRPr sz="2400" b="1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The goal is to get the F.O.W.S. items eventually into LTM.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In-Class Procedure for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1"/>
          </p:nvPr>
        </p:nvSpPr>
        <p:spPr>
          <a:xfrm>
            <a:off x="631325" y="1474600"/>
            <a:ext cx="8276700" cy="3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rgbClr val="0000FF"/>
                </a:solidFill>
              </a:rPr>
              <a:t>Round 1 - The Blue Round (10 minutes)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write an ID on the back of the essay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use the F.O.W.S. form to enumerate edits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are free to add other comments</a:t>
            </a:r>
            <a:endParaRPr sz="2400" b="1">
              <a:solidFill>
                <a:srgbClr val="0000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Round 1 Recap (3 minutes)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verbally report examples of strong writing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verbally report ways to improve writing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In-Class Procedure for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49" name="Google Shape;449;p59"/>
          <p:cNvSpPr txBox="1">
            <a:spLocks noGrp="1"/>
          </p:cNvSpPr>
          <p:nvPr>
            <p:ph type="body" idx="1"/>
          </p:nvPr>
        </p:nvSpPr>
        <p:spPr>
          <a:xfrm>
            <a:off x="47750" y="1289950"/>
            <a:ext cx="9020100" cy="3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rgbClr val="0000FF"/>
                </a:solidFill>
              </a:rPr>
              <a:t>Round 2 - The </a:t>
            </a:r>
            <a:r>
              <a:rPr lang="en" sz="2400" b="1">
                <a:solidFill>
                  <a:srgbClr val="0000FF"/>
                </a:solidFill>
                <a:highlight>
                  <a:srgbClr val="00FF00"/>
                </a:highlight>
              </a:rPr>
              <a:t>Green</a:t>
            </a:r>
            <a:r>
              <a:rPr lang="en" sz="2400" b="1">
                <a:solidFill>
                  <a:srgbClr val="0000FF"/>
                </a:solidFill>
              </a:rPr>
              <a:t> Round (10 minutes)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Papers are shuffled again on front table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pick up a new essay, and a green pen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write an ID on the back of the essay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use the F.O.W.S. form to enumerate edits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are free to add other comments</a:t>
            </a:r>
            <a:endParaRPr sz="2400" b="1">
              <a:solidFill>
                <a:srgbClr val="0000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Round 2 - Recap (3 minutes)</a:t>
            </a:r>
            <a:endParaRPr sz="2400" b="1">
              <a:solidFill>
                <a:srgbClr val="00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eriod"/>
            </a:pPr>
            <a:r>
              <a:rPr lang="en" sz="2400" b="1">
                <a:solidFill>
                  <a:srgbClr val="0000FF"/>
                </a:solidFill>
              </a:rPr>
              <a:t>Students verbally report how the Round 1 (Blue) </a:t>
            </a:r>
            <a:r>
              <a:rPr lang="en" sz="2400" b="1" i="1" u="sng">
                <a:solidFill>
                  <a:srgbClr val="0000FF"/>
                </a:solidFill>
              </a:rPr>
              <a:t>editor</a:t>
            </a:r>
            <a:r>
              <a:rPr lang="en" sz="2400" b="1">
                <a:solidFill>
                  <a:srgbClr val="0000FF"/>
                </a:solidFill>
              </a:rPr>
              <a:t> did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In-Class Procedure for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55" name="Google Shape;455;p60"/>
          <p:cNvSpPr txBox="1">
            <a:spLocks noGrp="1"/>
          </p:cNvSpPr>
          <p:nvPr>
            <p:ph type="body" idx="1"/>
          </p:nvPr>
        </p:nvSpPr>
        <p:spPr>
          <a:xfrm>
            <a:off x="639075" y="1289950"/>
            <a:ext cx="7943700" cy="3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Lato"/>
              <a:buChar char="●"/>
            </a:pPr>
            <a:r>
              <a:rPr lang="en" sz="2400" b="1">
                <a:solidFill>
                  <a:srgbClr val="9900FF"/>
                </a:solidFill>
              </a:rPr>
              <a:t>Round 3 - The Purple Round (10 minutes)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Papers are shuffled again on front table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Students pick up a new essay, and a purple pen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Students write an ID on the back of the essay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Students use the F.O.W. form to enumerate edits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Students are free to add other comments</a:t>
            </a:r>
            <a:endParaRPr sz="2400" b="1">
              <a:solidFill>
                <a:srgbClr val="9900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 sz="2400" b="1">
                <a:solidFill>
                  <a:srgbClr val="9900FF"/>
                </a:solidFill>
              </a:rPr>
              <a:t>Round 3 - Recap (3 minutes)</a:t>
            </a:r>
            <a:endParaRPr sz="2400" b="1">
              <a:solidFill>
                <a:srgbClr val="9900FF"/>
              </a:solidFill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lphaLcPeriod"/>
            </a:pPr>
            <a:r>
              <a:rPr lang="en" sz="2400" b="1">
                <a:solidFill>
                  <a:srgbClr val="9900FF"/>
                </a:solidFill>
              </a:rPr>
              <a:t>Were some papers stronger than others? Why?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40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Benefits of Peer-to-Peer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61" name="Google Shape;461;p61"/>
          <p:cNvSpPr txBox="1"/>
          <p:nvPr/>
        </p:nvSpPr>
        <p:spPr>
          <a:xfrm>
            <a:off x="511250" y="1371075"/>
            <a:ext cx="85440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rabicPeriod"/>
            </a:pPr>
            <a:r>
              <a:rPr lang="en" sz="1800" b="1" dirty="0">
                <a:solidFill>
                  <a:srgbClr val="0000FF"/>
                </a:solidFill>
              </a:rPr>
              <a:t>Students are fully engaged the entire period!</a:t>
            </a:r>
            <a:endParaRPr sz="1800" b="1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LcPeriod"/>
            </a:pPr>
            <a:r>
              <a:rPr lang="en" sz="1800" b="1" dirty="0">
                <a:solidFill>
                  <a:srgbClr val="0000FF"/>
                </a:solidFill>
              </a:rPr>
              <a:t>“The one who does the work does the learning”</a:t>
            </a:r>
            <a:endParaRPr sz="1800" b="1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LcPeriod"/>
            </a:pPr>
            <a:r>
              <a:rPr lang="en" sz="1800" b="1" dirty="0">
                <a:solidFill>
                  <a:srgbClr val="0000FF"/>
                </a:solidFill>
              </a:rPr>
              <a:t>The Writing Workshop (W.W.) adds variety to in-class activities.</a:t>
            </a:r>
            <a:endParaRPr sz="18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FF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</a:pPr>
            <a:r>
              <a:rPr lang="en" sz="1800" b="1" dirty="0">
                <a:solidFill>
                  <a:srgbClr val="0000FF"/>
                </a:solidFill>
              </a:rPr>
              <a:t>2.  Students Learn…</a:t>
            </a:r>
            <a:endParaRPr sz="1800" b="1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LcPeriod"/>
            </a:pPr>
            <a:r>
              <a:rPr lang="en" sz="1800" b="1" dirty="0">
                <a:solidFill>
                  <a:srgbClr val="0000FF"/>
                </a:solidFill>
              </a:rPr>
              <a:t>How to apply a writing rubric (F.O.W.S.).</a:t>
            </a:r>
            <a:endParaRPr sz="1800" b="1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LcPeriod"/>
            </a:pPr>
            <a:r>
              <a:rPr lang="en" sz="1800" b="1" dirty="0">
                <a:solidFill>
                  <a:srgbClr val="0000FF"/>
                </a:solidFill>
              </a:rPr>
              <a:t>About the range of writing competency in the room.</a:t>
            </a:r>
            <a:endParaRPr sz="1800" b="1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AutoNum type="alphaLcPeriod"/>
            </a:pPr>
            <a:r>
              <a:rPr lang="en" sz="1800" b="1" dirty="0">
                <a:solidFill>
                  <a:srgbClr val="0000FF"/>
                </a:solidFill>
              </a:rPr>
              <a:t>Civility in providing written / oral feedback.</a:t>
            </a:r>
            <a:endParaRPr sz="18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FF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</a:pPr>
            <a:r>
              <a:rPr lang="en" sz="1800" b="1" dirty="0">
                <a:solidFill>
                  <a:srgbClr val="0000FF"/>
                </a:solidFill>
              </a:rPr>
              <a:t>3.  Instructors gain insight into each student’s editing skills.</a:t>
            </a:r>
            <a:endParaRPr sz="18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FF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</a:pPr>
            <a:r>
              <a:rPr lang="en" sz="1800" b="1" dirty="0">
                <a:solidFill>
                  <a:srgbClr val="0000FF"/>
                </a:solidFill>
              </a:rPr>
              <a:t>4.  Instructors have a head-start on grading the essays!</a:t>
            </a:r>
            <a:endParaRPr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268679" y="464004"/>
            <a:ext cx="4587000" cy="5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</a:rPr>
              <a:t>Presenters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4294967295"/>
          </p:nvPr>
        </p:nvSpPr>
        <p:spPr>
          <a:xfrm>
            <a:off x="1406350" y="1160425"/>
            <a:ext cx="70389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Joel M. Williams</a:t>
            </a:r>
            <a:endParaRPr sz="1450" b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Quality Enhancement Plan Director / Writing Program Administrator</a:t>
            </a:r>
            <a:endParaRPr sz="145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i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Edward Waters College</a:t>
            </a:r>
            <a:endParaRPr sz="1450" i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Nestor Matthews</a:t>
            </a:r>
            <a:endParaRPr sz="1450" b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Professor, Department of Psychology &amp; Neuroscience Program</a:t>
            </a:r>
            <a:endParaRPr sz="145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i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Denison University</a:t>
            </a:r>
            <a:endParaRPr sz="1450" i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Dennis Millan</a:t>
            </a:r>
            <a:endParaRPr sz="1450" b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Director, Center for Academic Enhancement</a:t>
            </a:r>
            <a:endParaRPr sz="145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i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Holy Family University</a:t>
            </a:r>
            <a:endParaRPr sz="1450" i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Robin Musselman</a:t>
            </a:r>
            <a:endParaRPr sz="1450" b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Professor of Social Science</a:t>
            </a:r>
            <a:endParaRPr sz="145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i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Lehigh Carbon Community College</a:t>
            </a:r>
            <a:endParaRPr sz="1450" i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00" y="4095437"/>
            <a:ext cx="793000" cy="83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00" y="2140891"/>
            <a:ext cx="793000" cy="7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5">
            <a:alphaModFix/>
          </a:blip>
          <a:srcRect l="13554" t="12929"/>
          <a:stretch/>
        </p:blipFill>
        <p:spPr>
          <a:xfrm>
            <a:off x="518150" y="3095614"/>
            <a:ext cx="793000" cy="8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6">
            <a:alphaModFix/>
          </a:blip>
          <a:srcRect l="38256" r="43330" b="28191"/>
          <a:stretch/>
        </p:blipFill>
        <p:spPr>
          <a:xfrm>
            <a:off x="543850" y="1211584"/>
            <a:ext cx="793001" cy="77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51309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Peer-to-Peer Writing Workshops Across the Psychology Curriculum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Denison University Context</a:t>
            </a:r>
            <a:endParaRPr sz="3100" b="1">
              <a:solidFill>
                <a:schemeClr val="dk1"/>
              </a:solidFill>
            </a:endParaRPr>
          </a:p>
        </p:txBody>
      </p:sp>
      <p:pic>
        <p:nvPicPr>
          <p:cNvPr id="372" name="Google Shape;37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50" y="1710127"/>
            <a:ext cx="5162950" cy="34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 txBox="1"/>
          <p:nvPr/>
        </p:nvSpPr>
        <p:spPr>
          <a:xfrm>
            <a:off x="100700" y="1710125"/>
            <a:ext cx="38802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4-Year Residential Liberal Arts College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~240 Faculty College Wide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~2,200 Students College Wide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~300 Intro Psyc (w/Lab) Students Annually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~60 Psychology Senior Majors Annually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~13 Tenure-Track Faculty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~10 - ~30 Typical Class Size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40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Motivation For Peer-to-Peer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279000" y="1262650"/>
            <a:ext cx="84588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Increase Student Learning via Increased Engagement</a:t>
            </a:r>
            <a:endParaRPr sz="24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“The one who does the work does the learning!”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-</a:t>
            </a:r>
            <a:r>
              <a:rPr lang="en" sz="22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José Antonio Bowen (CUR - June 2018)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7B7B7"/>
              </a:solidFill>
            </a:endParaRPr>
          </a:p>
        </p:txBody>
      </p:sp>
      <p:pic>
        <p:nvPicPr>
          <p:cNvPr id="380" name="Google Shape;3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00" y="2455500"/>
            <a:ext cx="3409597" cy="226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8"/>
          <p:cNvSpPr txBox="1"/>
          <p:nvPr/>
        </p:nvSpPr>
        <p:spPr>
          <a:xfrm>
            <a:off x="2631200" y="4722350"/>
            <a:ext cx="38562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B7B7B7"/>
                </a:solidFill>
              </a:rPr>
              <a:t>https://en.wikipedia.org/wiki/Push-up#/media/File:Marines_do_pushups.jpg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40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Goals For Peer-to-Peer W.W.</a:t>
            </a:r>
            <a:endParaRPr sz="3100" b="1">
              <a:solidFill>
                <a:schemeClr val="dk1"/>
              </a:solidFill>
            </a:endParaRPr>
          </a:p>
        </p:txBody>
      </p:sp>
      <p:graphicFrame>
        <p:nvGraphicFramePr>
          <p:cNvPr id="387" name="Google Shape;387;p49"/>
          <p:cNvGraphicFramePr/>
          <p:nvPr/>
        </p:nvGraphicFramePr>
        <p:xfrm>
          <a:off x="312363" y="2494025"/>
          <a:ext cx="8627700" cy="2562150"/>
        </p:xfrm>
        <a:graphic>
          <a:graphicData uri="http://schemas.openxmlformats.org/drawingml/2006/table">
            <a:tbl>
              <a:tblPr>
                <a:noFill/>
                <a:tableStyleId>{E59E9CE2-022D-4834-9E5F-FAC8951EC30A}</a:tableStyleId>
              </a:tblPr>
              <a:tblGrid>
                <a:gridCol w="86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4.1 Demonstrate effective writing for different purposes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4.1A Construct arguments clearly and concisely using evidence-based psychological concepts and theories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4.1B Craft clear and concise written communications to address specific audiences (e.g., lay, peer, professional)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4.1C Use grammar appropriate to professional standards and convention</a:t>
                      </a:r>
                      <a:r>
                        <a:rPr lang="en" sz="1200"/>
                        <a:t>s 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4.1E Tailor length and development of ideas in formats that fit the purpose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4.1G Seek feedback to improve writing quality resulting in multiple drafts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8" name="Google Shape;388;p49"/>
          <p:cNvSpPr txBox="1"/>
          <p:nvPr/>
        </p:nvSpPr>
        <p:spPr>
          <a:xfrm>
            <a:off x="279000" y="1338850"/>
            <a:ext cx="8458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APA Guidelines for the Undergraduate Psychology Major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389" name="Google Shape;389;p49"/>
          <p:cNvSpPr txBox="1"/>
          <p:nvPr/>
        </p:nvSpPr>
        <p:spPr>
          <a:xfrm>
            <a:off x="2448800" y="1890350"/>
            <a:ext cx="38565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GOAL 4: Communication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40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Goals For Peer-to-Peer W.W.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395" name="Google Shape;395;p50"/>
          <p:cNvSpPr txBox="1"/>
          <p:nvPr/>
        </p:nvSpPr>
        <p:spPr>
          <a:xfrm>
            <a:off x="279000" y="1338850"/>
            <a:ext cx="84588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APA Guidelines for the Undergraduate Psychology Major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396" name="Google Shape;396;p50"/>
          <p:cNvSpPr txBox="1"/>
          <p:nvPr/>
        </p:nvSpPr>
        <p:spPr>
          <a:xfrm>
            <a:off x="2448800" y="1890350"/>
            <a:ext cx="38565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GOAL 4: Communication</a:t>
            </a:r>
            <a:endParaRPr sz="2400" b="1">
              <a:solidFill>
                <a:srgbClr val="0000FF"/>
              </a:solidFill>
            </a:endParaRPr>
          </a:p>
        </p:txBody>
      </p:sp>
      <p:graphicFrame>
        <p:nvGraphicFramePr>
          <p:cNvPr id="397" name="Google Shape;397;p50"/>
          <p:cNvGraphicFramePr/>
          <p:nvPr/>
        </p:nvGraphicFramePr>
        <p:xfrm>
          <a:off x="194538" y="2509350"/>
          <a:ext cx="8627700" cy="1370325"/>
        </p:xfrm>
        <a:graphic>
          <a:graphicData uri="http://schemas.openxmlformats.org/drawingml/2006/table">
            <a:tbl>
              <a:tblPr>
                <a:noFill/>
                <a:tableStyleId>{E59E9CE2-022D-4834-9E5F-FAC8951EC30A}</a:tableStyleId>
              </a:tblPr>
              <a:tblGrid>
                <a:gridCol w="86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4.3 Interact effectively with others 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4.3A Show capacity for listening and decoding both overt and covert messages 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4.3C Interact sensitively with people of diverse abilities, backgrounds, and cultural perspectives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Writing Workshop Ingredients</a:t>
            </a:r>
            <a:endParaRPr sz="3100" b="1">
              <a:solidFill>
                <a:schemeClr val="dk1"/>
              </a:solidFill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rabicPeriod"/>
            </a:pPr>
            <a:r>
              <a:rPr lang="en" sz="2400" b="1" dirty="0">
                <a:solidFill>
                  <a:srgbClr val="0000FF"/>
                </a:solidFill>
              </a:rPr>
              <a:t>Assignment Prompt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76200" lvl="0" indent="0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" sz="2400" b="1" dirty="0">
                <a:solidFill>
                  <a:srgbClr val="0000FF"/>
                </a:solidFill>
              </a:rPr>
              <a:t>2.  Writing Rubric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76200" lvl="0" indent="0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lang="en" sz="2400" b="1" dirty="0">
                <a:solidFill>
                  <a:srgbClr val="0000FF"/>
                </a:solidFill>
              </a:rPr>
              <a:t>3.  In-Class Procedure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404" name="Google Shape;404;p51"/>
          <p:cNvSpPr txBox="1"/>
          <p:nvPr/>
        </p:nvSpPr>
        <p:spPr>
          <a:xfrm>
            <a:off x="5290675" y="1528800"/>
            <a:ext cx="3625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Open Science Framework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https://osf.io/9y8fr/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405" name="Google Shape;4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575" y="243645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2"/>
          <p:cNvPicPr preferRelativeResize="0"/>
          <p:nvPr/>
        </p:nvPicPr>
        <p:blipFill rotWithShape="1">
          <a:blip r:embed="rId3">
            <a:alphaModFix/>
          </a:blip>
          <a:srcRect l="19749" t="17340" r="20906" b="16700"/>
          <a:stretch/>
        </p:blipFill>
        <p:spPr>
          <a:xfrm>
            <a:off x="1107725" y="-1"/>
            <a:ext cx="8028850" cy="50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(16:9)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Roboto</vt:lpstr>
      <vt:lpstr>Lato</vt:lpstr>
      <vt:lpstr>Montserrat</vt:lpstr>
      <vt:lpstr>Focus</vt:lpstr>
      <vt:lpstr>Writing Across the Curriculum</vt:lpstr>
      <vt:lpstr>Presenters</vt:lpstr>
      <vt:lpstr>Peer-to-Peer Writing Workshops Across the Psychology Curriculum</vt:lpstr>
      <vt:lpstr>Denison University Context</vt:lpstr>
      <vt:lpstr>Motivation For Peer-to-Peer W.W.</vt:lpstr>
      <vt:lpstr>Goals For Peer-to-Peer W.W.</vt:lpstr>
      <vt:lpstr>Goals For Peer-to-Peer W.W.</vt:lpstr>
      <vt:lpstr>Writing Workshop Ingredients</vt:lpstr>
      <vt:lpstr>PowerPoint Presentation</vt:lpstr>
      <vt:lpstr>PowerPoint Presentation</vt:lpstr>
      <vt:lpstr>PowerPoint Presentation</vt:lpstr>
      <vt:lpstr>PowerPoint Presentation</vt:lpstr>
      <vt:lpstr>In-Class Procedure for W.W.</vt:lpstr>
      <vt:lpstr>In-Class Procedure for W.W.</vt:lpstr>
      <vt:lpstr>In-Class Procedure for W.W.</vt:lpstr>
      <vt:lpstr>In-Class Procedure for W.W.</vt:lpstr>
      <vt:lpstr>In-Class Procedure for W.W.</vt:lpstr>
      <vt:lpstr>Benefits of Peer-to-Peer W.W.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Across the Curriculum</dc:title>
  <cp:lastModifiedBy>Nestor Matthews</cp:lastModifiedBy>
  <cp:revision>1</cp:revision>
  <dcterms:modified xsi:type="dcterms:W3CDTF">2018-10-12T11:12:20Z</dcterms:modified>
</cp:coreProperties>
</file>