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79" r:id="rId11"/>
    <p:sldId id="264" r:id="rId12"/>
    <p:sldId id="278" r:id="rId13"/>
    <p:sldId id="280" r:id="rId14"/>
    <p:sldId id="281" r:id="rId15"/>
    <p:sldId id="282" r:id="rId16"/>
    <p:sldId id="283" r:id="rId17"/>
    <p:sldId id="284" r:id="rId18"/>
    <p:sldId id="287" r:id="rId19"/>
    <p:sldId id="288" r:id="rId20"/>
    <p:sldId id="290" r:id="rId21"/>
    <p:sldId id="291" r:id="rId22"/>
    <p:sldId id="289" r:id="rId23"/>
    <p:sldId id="285" r:id="rId24"/>
    <p:sldId id="292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6" d="100"/>
          <a:sy n="166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EA2D2-A9CC-D64D-89FE-6BD1DD8E3815}" type="datetimeFigureOut">
              <a:rPr lang="en-US" smtClean="0"/>
              <a:pPr/>
              <a:t>5/20/16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B0940-6077-E246-9877-4B5AE81503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64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 professors are more likely</a:t>
            </a:r>
            <a:r>
              <a:rPr lang="en-US" baseline="0" dirty="0" smtClean="0"/>
              <a:t> to use models of Fixed Mindset (reward innate ability) than other college faculty.  This is especially true in non-intentional expressions.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B0940-6077-E246-9877-4B5AE81503D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0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pPr/>
              <a:t>5/20/16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retchmar@denison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Intensive STEM Classes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846" y="2593626"/>
            <a:ext cx="48961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Matt </a:t>
            </a:r>
            <a:r>
              <a:rPr lang="en-US" sz="2400" dirty="0" err="1" smtClean="0"/>
              <a:t>Kretchmar</a:t>
            </a:r>
            <a:endParaRPr lang="en-US" sz="2400" dirty="0" smtClean="0"/>
          </a:p>
          <a:p>
            <a:endParaRPr lang="en-US" dirty="0" smtClean="0"/>
          </a:p>
          <a:p>
            <a:r>
              <a:rPr lang="en-US" sz="1400" dirty="0" smtClean="0"/>
              <a:t>Department of Mathematics and Computer Science</a:t>
            </a:r>
          </a:p>
          <a:p>
            <a:r>
              <a:rPr lang="en-US" dirty="0" smtClean="0"/>
              <a:t>Denison University</a:t>
            </a:r>
          </a:p>
          <a:p>
            <a:r>
              <a:rPr lang="en-US" sz="1400" dirty="0" smtClean="0"/>
              <a:t>Granville, OH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58" y="2395526"/>
            <a:ext cx="24638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0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Based Pedagogy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892" y="2140273"/>
            <a:ext cx="7076747" cy="3992563"/>
          </a:xfrm>
        </p:spPr>
        <p:txBody>
          <a:bodyPr/>
          <a:lstStyle/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 smtClean="0"/>
              <a:t>Engaging Ideas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by </a:t>
            </a:r>
          </a:p>
          <a:p>
            <a:pPr marL="0" indent="0">
              <a:buNone/>
            </a:pPr>
            <a:r>
              <a:rPr lang="en-US" dirty="0" smtClean="0"/>
              <a:t>Larry </a:t>
            </a:r>
            <a:r>
              <a:rPr lang="en-US" dirty="0" err="1" smtClean="0"/>
              <a:t>Michaelsen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263" y="2140273"/>
            <a:ext cx="3071202" cy="3992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263" y="2140272"/>
            <a:ext cx="3071202" cy="437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8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Intensive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Writing as a Tool For Learning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Writing as more than an assessment activity.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5323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Understanding</a:t>
            </a:r>
            <a:endParaRPr lang="en-US" dirty="0"/>
          </a:p>
        </p:txBody>
      </p:sp>
      <p:pic>
        <p:nvPicPr>
          <p:cNvPr id="6" name="Content Placeholder 5" descr="HierarchyOfUnderstanding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75" t="2" r="-27663" b="-1"/>
          <a:stretch/>
        </p:blipFill>
        <p:spPr>
          <a:xfrm>
            <a:off x="1131229" y="1774989"/>
            <a:ext cx="7076747" cy="4873569"/>
          </a:xfrm>
        </p:spPr>
      </p:pic>
    </p:spTree>
    <p:extLst>
      <p:ext uri="{BB962C8B-B14F-4D97-AF65-F5344CB8AC3E}">
        <p14:creationId xmlns:p14="http://schemas.microsoft.com/office/powerpoint/2010/main" val="1596613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Artificial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CS339 Artificial Intelligence</a:t>
            </a:r>
          </a:p>
          <a:p>
            <a:r>
              <a:rPr lang="en-US" dirty="0" smtClean="0"/>
              <a:t>Elective in the CS major</a:t>
            </a:r>
          </a:p>
          <a:p>
            <a:r>
              <a:rPr lang="en-US" dirty="0" smtClean="0"/>
              <a:t>12-20 CS + Math + Physics Majors</a:t>
            </a:r>
          </a:p>
          <a:p>
            <a:r>
              <a:rPr lang="en-US" dirty="0" smtClean="0"/>
              <a:t>Juniors and Seniors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0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Artificial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4234" y="2133600"/>
            <a:ext cx="7076747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Artificial Intelligence</a:t>
            </a:r>
          </a:p>
          <a:p>
            <a:pPr marL="0" indent="0">
              <a:buNone/>
            </a:pPr>
            <a:r>
              <a:rPr lang="en-US" dirty="0" smtClean="0"/>
              <a:t>By </a:t>
            </a:r>
          </a:p>
          <a:p>
            <a:pPr marL="0" indent="0">
              <a:buNone/>
            </a:pPr>
            <a:r>
              <a:rPr lang="en-US" dirty="0" smtClean="0"/>
              <a:t>Russell and </a:t>
            </a:r>
            <a:r>
              <a:rPr lang="en-US" dirty="0" err="1" smtClean="0"/>
              <a:t>Norvig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804" y="2133600"/>
            <a:ext cx="2976547" cy="3759420"/>
          </a:xfrm>
          <a:prstGeom prst="rect">
            <a:avLst/>
          </a:prstGeom>
          <a:effectLst>
            <a:glow rad="101600">
              <a:schemeClr val="accent6">
                <a:lumMod val="25000"/>
                <a:lumOff val="75000"/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342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Artificial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Traditional AI</a:t>
            </a:r>
          </a:p>
          <a:p>
            <a:r>
              <a:rPr lang="en-US" dirty="0" smtClean="0"/>
              <a:t>Survey Course</a:t>
            </a:r>
          </a:p>
          <a:p>
            <a:r>
              <a:rPr lang="en-US" dirty="0" smtClean="0"/>
              <a:t>10-15 Topics (topic per week)</a:t>
            </a:r>
          </a:p>
          <a:p>
            <a:r>
              <a:rPr lang="en-US" dirty="0" smtClean="0"/>
              <a:t>Cursory Projects</a:t>
            </a:r>
          </a:p>
          <a:p>
            <a:r>
              <a:rPr lang="en-US" dirty="0" smtClean="0"/>
              <a:t>Breadth over Depth</a:t>
            </a:r>
          </a:p>
          <a:p>
            <a:pPr marL="0" indent="0">
              <a:buNone/>
            </a:pPr>
            <a:r>
              <a:rPr lang="en-US" b="1" dirty="0" smtClean="0"/>
              <a:t>Primary Learning Goal</a:t>
            </a:r>
            <a:r>
              <a:rPr lang="en-US" dirty="0" smtClean="0"/>
              <a:t>: Provide students a comprehensive survey of Artificial Intelligence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1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Artificial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Writing Based AI</a:t>
            </a:r>
          </a:p>
          <a:p>
            <a:r>
              <a:rPr lang="en-US" dirty="0" smtClean="0"/>
              <a:t>Research Projects Course</a:t>
            </a:r>
          </a:p>
          <a:p>
            <a:r>
              <a:rPr lang="en-US" dirty="0" smtClean="0"/>
              <a:t>4 Group Projects (3 weeks per project)</a:t>
            </a:r>
          </a:p>
          <a:p>
            <a:r>
              <a:rPr lang="en-US" dirty="0" smtClean="0"/>
              <a:t>Deep, open ended projects</a:t>
            </a:r>
          </a:p>
          <a:p>
            <a:r>
              <a:rPr lang="en-US" dirty="0" smtClean="0"/>
              <a:t>Depth over Breadth</a:t>
            </a:r>
          </a:p>
          <a:p>
            <a:pPr marL="0" indent="0">
              <a:buNone/>
            </a:pPr>
            <a:r>
              <a:rPr lang="en-US" b="1" dirty="0" smtClean="0"/>
              <a:t>Primary Learning Goal</a:t>
            </a:r>
            <a:r>
              <a:rPr lang="en-US" dirty="0" smtClean="0"/>
              <a:t>: Provide students an opportunity to think like an AI practitioner.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3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Artificial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Assessment</a:t>
            </a:r>
          </a:p>
          <a:p>
            <a:r>
              <a:rPr lang="en-US" dirty="0" smtClean="0"/>
              <a:t>Four Projects, 20% each		80%</a:t>
            </a:r>
          </a:p>
          <a:p>
            <a:r>
              <a:rPr lang="en-US" dirty="0" smtClean="0"/>
              <a:t>Final Exam				20%</a:t>
            </a:r>
          </a:p>
          <a:p>
            <a:r>
              <a:rPr lang="en-US" dirty="0" smtClean="0"/>
              <a:t>All project assessment through research papers.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6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</a:t>
            </a:r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Math102</a:t>
            </a:r>
            <a:r>
              <a:rPr lang="en-US" dirty="0" smtClean="0"/>
              <a:t> Statistics</a:t>
            </a:r>
            <a:endParaRPr lang="en-US" dirty="0" smtClean="0"/>
          </a:p>
          <a:p>
            <a:r>
              <a:rPr lang="en-US" dirty="0" smtClean="0"/>
              <a:t>Non-majors Service Course</a:t>
            </a:r>
            <a:endParaRPr lang="en-US" dirty="0" smtClean="0"/>
          </a:p>
          <a:p>
            <a:r>
              <a:rPr lang="en-US" dirty="0" smtClean="0"/>
              <a:t>18-24 Students</a:t>
            </a:r>
            <a:endParaRPr lang="en-US" dirty="0" smtClean="0"/>
          </a:p>
          <a:p>
            <a:r>
              <a:rPr lang="en-US" dirty="0" smtClean="0"/>
              <a:t>Primarily Sophomores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7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</a:t>
            </a:r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Course Organization</a:t>
            </a:r>
            <a:endParaRPr lang="en-US" dirty="0" smtClean="0"/>
          </a:p>
          <a:p>
            <a:r>
              <a:rPr lang="en-US" dirty="0" smtClean="0"/>
              <a:t>6 units, each based on learning goal of the course</a:t>
            </a:r>
            <a:endParaRPr lang="en-US" dirty="0" smtClean="0"/>
          </a:p>
          <a:p>
            <a:r>
              <a:rPr lang="en-US" dirty="0" smtClean="0"/>
              <a:t>Written project/paper per unit</a:t>
            </a:r>
            <a:endParaRPr lang="en-US" dirty="0" smtClean="0"/>
          </a:p>
          <a:p>
            <a:r>
              <a:rPr lang="en-US" dirty="0" smtClean="0"/>
              <a:t>Exam every other unit</a:t>
            </a:r>
          </a:p>
          <a:p>
            <a:r>
              <a:rPr lang="en-US" dirty="0" smtClean="0"/>
              <a:t>Reinforcing Homework</a:t>
            </a:r>
          </a:p>
          <a:p>
            <a:r>
              <a:rPr lang="en-US" dirty="0" smtClean="0"/>
              <a:t>Group based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20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Values in 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List the cultural values prevalent in your STEM discipline.  	(rewarded behavior)</a:t>
            </a:r>
          </a:p>
          <a:p>
            <a:pPr marL="0" indent="0">
              <a:buNone/>
            </a:pPr>
            <a:r>
              <a:rPr lang="en-US" u="sng" dirty="0" smtClean="0"/>
              <a:t>Computer Science</a:t>
            </a:r>
          </a:p>
          <a:p>
            <a:r>
              <a:rPr lang="en-US" dirty="0" smtClean="0"/>
              <a:t>Exceptional Time Management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94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Writing Conversion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452677"/>
              </p:ext>
            </p:extLst>
          </p:nvPr>
        </p:nvGraphicFramePr>
        <p:xfrm>
          <a:off x="765029" y="2946400"/>
          <a:ext cx="7711484" cy="28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237"/>
                <a:gridCol w="2344281"/>
                <a:gridCol w="2987966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 1999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 2013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Breadth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Pedagogy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 Experimentation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Focus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Algorithm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Conceptual Idea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Deliverable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Homework +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Research Paper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Assessment Tool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</a:t>
                      </a:r>
                      <a:r>
                        <a:rPr lang="en-US" baseline="0" dirty="0" smtClean="0"/>
                        <a:t> + 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Program Correctness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Research</a:t>
                      </a:r>
                      <a:r>
                        <a:rPr lang="en-US" baseline="0" dirty="0" smtClean="0"/>
                        <a:t> Paper </a:t>
                      </a:r>
                    </a:p>
                    <a:p>
                      <a:r>
                        <a:rPr lang="en-US" baseline="0" dirty="0" smtClean="0"/>
                        <a:t>(ideas + articulation)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Learning Goal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</a:t>
                      </a:r>
                      <a:r>
                        <a:rPr lang="en-US" baseline="0" dirty="0" smtClean="0"/>
                        <a:t> of Thought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910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Teaching of Writing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3992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Teaching Writing is not Assigning Writing</a:t>
            </a:r>
          </a:p>
          <a:p>
            <a:r>
              <a:rPr lang="en-US" dirty="0" smtClean="0"/>
              <a:t>Resources for Writing Pedagogy</a:t>
            </a:r>
          </a:p>
          <a:p>
            <a:r>
              <a:rPr lang="en-US" dirty="0" smtClean="0"/>
              <a:t>Focus Areas for Writing Development</a:t>
            </a:r>
          </a:p>
          <a:p>
            <a:r>
              <a:rPr lang="en-US" dirty="0" smtClean="0"/>
              <a:t>Writing Specific Exercises and Activities</a:t>
            </a:r>
          </a:p>
          <a:p>
            <a:pPr marL="0" indent="0">
              <a:buNone/>
            </a:pPr>
            <a:r>
              <a:rPr lang="en-US" dirty="0" smtClean="0"/>
              <a:t>Writing as a tool for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997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Role for Writing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Writing Project</a:t>
            </a:r>
          </a:p>
          <a:p>
            <a:r>
              <a:rPr lang="en-US" dirty="0" smtClean="0"/>
              <a:t>Governing conceptual </a:t>
            </a:r>
            <a:r>
              <a:rPr lang="en-US" dirty="0"/>
              <a:t>i</a:t>
            </a:r>
            <a:r>
              <a:rPr lang="en-US" dirty="0" smtClean="0"/>
              <a:t>dea</a:t>
            </a:r>
          </a:p>
          <a:p>
            <a:r>
              <a:rPr lang="en-US" dirty="0" smtClean="0"/>
              <a:t>Reinforce class discussion, homework</a:t>
            </a:r>
          </a:p>
          <a:p>
            <a:r>
              <a:rPr lang="en-US" dirty="0" smtClean="0"/>
              <a:t>Application oriented</a:t>
            </a:r>
          </a:p>
          <a:p>
            <a:r>
              <a:rPr lang="en-US" dirty="0" smtClean="0"/>
              <a:t>Integration of idea into real world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65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Artificial Intelligence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88064" y="3672391"/>
            <a:ext cx="1339812" cy="1849357"/>
          </a:xfrm>
          <a:prstGeom prst="curvedRightArrow">
            <a:avLst>
              <a:gd name="adj1" fmla="val 23698"/>
              <a:gd name="adj2" fmla="val 50000"/>
              <a:gd name="adj3" fmla="val 25000"/>
            </a:avLst>
          </a:prstGeom>
          <a:solidFill>
            <a:schemeClr val="accent4"/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 rot="10800000">
            <a:off x="6418586" y="3496423"/>
            <a:ext cx="1339812" cy="1849357"/>
          </a:xfrm>
          <a:prstGeom prst="curvedRightArrow">
            <a:avLst>
              <a:gd name="adj1" fmla="val 23698"/>
              <a:gd name="adj2" fmla="val 50000"/>
              <a:gd name="adj3" fmla="val 25000"/>
            </a:avLst>
          </a:prstGeom>
          <a:solidFill>
            <a:schemeClr val="accent4"/>
          </a:solidFill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1859468" y="3672391"/>
            <a:ext cx="1339812" cy="1849357"/>
          </a:xfrm>
          <a:prstGeom prst="downArrow">
            <a:avLst/>
          </a:prstGeom>
          <a:solidFill>
            <a:schemeClr val="accent4"/>
          </a:solidFill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60657" y="2348800"/>
            <a:ext cx="2195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Writing as a Linear Process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04296" y="2348800"/>
            <a:ext cx="2754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Writing as a Recursive Process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475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Writing to Promote </a:t>
            </a:r>
            <a:br>
              <a:rPr lang="en-US" dirty="0" smtClean="0"/>
            </a:br>
            <a:r>
              <a:rPr lang="en-US" dirty="0" smtClean="0"/>
              <a:t>Under-represented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based pedagogy</a:t>
            </a:r>
          </a:p>
          <a:p>
            <a:r>
              <a:rPr lang="en-US" dirty="0" smtClean="0"/>
              <a:t>Replace high-stakes, one-shot assessment (exam)</a:t>
            </a:r>
          </a:p>
          <a:p>
            <a:r>
              <a:rPr lang="en-US" dirty="0" smtClean="0"/>
              <a:t>Value individual progression</a:t>
            </a:r>
          </a:p>
          <a:p>
            <a:r>
              <a:rPr lang="en-US" dirty="0" smtClean="0"/>
              <a:t>More flexibility and choice</a:t>
            </a:r>
          </a:p>
          <a:p>
            <a:r>
              <a:rPr lang="en-US" dirty="0" smtClean="0"/>
              <a:t>Provide valuable learning experience while challenging/changing dominant CS cultural ethic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97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Matt Kretchmar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kretchmar@denison.edu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www.denison.edu/~kretchmar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Values of 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Exceptional Time Management</a:t>
            </a:r>
          </a:p>
          <a:p>
            <a:r>
              <a:rPr lang="en-US" dirty="0" smtClean="0"/>
              <a:t>Brilliance</a:t>
            </a:r>
          </a:p>
          <a:p>
            <a:r>
              <a:rPr lang="en-US" dirty="0" smtClean="0"/>
              <a:t>Attention to Detail</a:t>
            </a:r>
          </a:p>
          <a:p>
            <a:r>
              <a:rPr lang="en-US" dirty="0" smtClean="0"/>
              <a:t>Vast Factual Knowledge</a:t>
            </a:r>
          </a:p>
          <a:p>
            <a:r>
              <a:rPr lang="en-US" dirty="0" smtClean="0"/>
              <a:t>High Performance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63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Values of 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Submits projects on time (early)</a:t>
            </a:r>
          </a:p>
          <a:p>
            <a:r>
              <a:rPr lang="en-US" dirty="0" smtClean="0"/>
              <a:t>Shows insight (creativity)</a:t>
            </a:r>
          </a:p>
          <a:p>
            <a:r>
              <a:rPr lang="en-US" dirty="0" smtClean="0"/>
              <a:t>Everything is correct (obscure cases)</a:t>
            </a:r>
          </a:p>
          <a:p>
            <a:r>
              <a:rPr lang="en-US" dirty="0" smtClean="0"/>
              <a:t>Exceptional recall and design</a:t>
            </a:r>
          </a:p>
          <a:p>
            <a:r>
              <a:rPr lang="en-US" dirty="0" smtClean="0"/>
              <a:t>Super high scores on exams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8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Values of 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is there cultural overlap?</a:t>
            </a:r>
          </a:p>
          <a:p>
            <a:r>
              <a:rPr lang="en-US" dirty="0" smtClean="0"/>
              <a:t>Who identifies with values?</a:t>
            </a:r>
          </a:p>
          <a:p>
            <a:r>
              <a:rPr lang="en-US" dirty="0" smtClean="0"/>
              <a:t>Who does not?</a:t>
            </a:r>
          </a:p>
          <a:p>
            <a:r>
              <a:rPr lang="en-US" dirty="0" smtClean="0"/>
              <a:t>How do cultural values impact pedagogy and assessment?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20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Alignment of Assessment and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Students do the minimum, infrequently take the initiative to go deeper.</a:t>
            </a:r>
          </a:p>
          <a:p>
            <a:pPr marL="0" indent="0">
              <a:buNone/>
            </a:pPr>
            <a:r>
              <a:rPr lang="en-US" dirty="0" smtClean="0"/>
              <a:t>“Will this be on the final exam?”</a:t>
            </a:r>
          </a:p>
          <a:p>
            <a:pPr marL="0" indent="0">
              <a:buNone/>
            </a:pPr>
            <a:r>
              <a:rPr lang="en-US" dirty="0" smtClean="0"/>
              <a:t>Students do the wrong work, missing the goal of the assignment.</a:t>
            </a:r>
          </a:p>
          <a:p>
            <a:pPr marL="0" indent="0">
              <a:buNone/>
            </a:pPr>
            <a:r>
              <a:rPr lang="en-US" dirty="0" smtClean="0"/>
              <a:t>Issues of “improper sharing”.  </a:t>
            </a:r>
          </a:p>
          <a:p>
            <a:pPr marL="0" indent="0">
              <a:buNone/>
            </a:pPr>
            <a:r>
              <a:rPr lang="en-US" dirty="0"/>
              <a:t>“Can I get extra credit?”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5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on Pedagogy in 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Limited Data-based Research at Denison</a:t>
            </a:r>
          </a:p>
          <a:p>
            <a:pPr marL="0" indent="0">
              <a:buNone/>
            </a:pPr>
            <a:r>
              <a:rPr lang="en-US" dirty="0" smtClean="0"/>
              <a:t> =&gt; small numbers</a:t>
            </a: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Explore Pedagogical Research Literature</a:t>
            </a:r>
          </a:p>
          <a:p>
            <a:pPr marL="0" indent="0">
              <a:buNone/>
            </a:pPr>
            <a:r>
              <a:rPr lang="en-US" dirty="0" smtClean="0"/>
              <a:t>=&gt; Evidence based solutions to culture and pedagogy problem.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4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Based Pedagogy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892" y="2140273"/>
            <a:ext cx="7076747" cy="3992563"/>
          </a:xfrm>
        </p:spPr>
        <p:txBody>
          <a:bodyPr/>
          <a:lstStyle/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 smtClean="0"/>
              <a:t>whistling </a:t>
            </a:r>
            <a:r>
              <a:rPr lang="en-US" u="sng" dirty="0" err="1" smtClean="0"/>
              <a:t>vivaldi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by </a:t>
            </a:r>
          </a:p>
          <a:p>
            <a:pPr marL="0" indent="0">
              <a:buNone/>
            </a:pPr>
            <a:r>
              <a:rPr lang="en-US" dirty="0" smtClean="0"/>
              <a:t>Claude M. Steele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740" y="2133600"/>
            <a:ext cx="2814138" cy="4217454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6">
                <a:lumMod val="50000"/>
                <a:lumOff val="50000"/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9257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Based Pedagogy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892" y="2140273"/>
            <a:ext cx="7076747" cy="3992563"/>
          </a:xfrm>
        </p:spPr>
        <p:txBody>
          <a:bodyPr/>
          <a:lstStyle/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 smtClean="0"/>
              <a:t>Engaging Ideas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by </a:t>
            </a:r>
          </a:p>
          <a:p>
            <a:pPr marL="0" indent="0">
              <a:buNone/>
            </a:pPr>
            <a:r>
              <a:rPr lang="en-US" dirty="0" smtClean="0"/>
              <a:t>John Bean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263" y="2140273"/>
            <a:ext cx="3071202" cy="39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2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408</TotalTime>
  <Words>604</Words>
  <Application>Microsoft Macintosh PowerPoint</Application>
  <PresentationFormat>On-screen Show (4:3)</PresentationFormat>
  <Paragraphs>153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Spectrum</vt:lpstr>
      <vt:lpstr>Writing Intensive STEM Classes </vt:lpstr>
      <vt:lpstr>Cultural Values in STEM</vt:lpstr>
      <vt:lpstr>Cultural Values of CS</vt:lpstr>
      <vt:lpstr>Cultural Values of CS</vt:lpstr>
      <vt:lpstr>Cultural Values of CS</vt:lpstr>
      <vt:lpstr>Alignment of Assessment and Learning</vt:lpstr>
      <vt:lpstr>Research on Pedagogy in CS</vt:lpstr>
      <vt:lpstr>Evidence Based Pedagogy</vt:lpstr>
      <vt:lpstr>Evidence Based Pedagogy</vt:lpstr>
      <vt:lpstr>Evidence Based Pedagogy</vt:lpstr>
      <vt:lpstr>Writing Intensive Courses</vt:lpstr>
      <vt:lpstr>Hierarchy of Understanding</vt:lpstr>
      <vt:lpstr>Case Study: Artificial Intelligence</vt:lpstr>
      <vt:lpstr>Case Study: Artificial Intelligence</vt:lpstr>
      <vt:lpstr>Case Study: Artificial Intelligence</vt:lpstr>
      <vt:lpstr>Case Study: Artificial Intelligence</vt:lpstr>
      <vt:lpstr>Case Study: Artificial Intelligence</vt:lpstr>
      <vt:lpstr>Case Study: Statistics</vt:lpstr>
      <vt:lpstr>Case Study: Statistics</vt:lpstr>
      <vt:lpstr>Writing Conversion</vt:lpstr>
      <vt:lpstr>The Teaching of Writing</vt:lpstr>
      <vt:lpstr>Important Role for Writing Projects</vt:lpstr>
      <vt:lpstr>Case Study: Artificial Intelligence</vt:lpstr>
      <vt:lpstr>Writing to Promote  Under-represented Groups</vt:lpstr>
      <vt:lpstr>Contact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Denison</dc:creator>
  <cp:lastModifiedBy>Denison</cp:lastModifiedBy>
  <cp:revision>31</cp:revision>
  <dcterms:created xsi:type="dcterms:W3CDTF">2016-05-20T22:46:11Z</dcterms:created>
  <dcterms:modified xsi:type="dcterms:W3CDTF">2016-05-20T23:47:26Z</dcterms:modified>
</cp:coreProperties>
</file>